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61" r:id="rId5"/>
    <p:sldId id="267" r:id="rId6"/>
    <p:sldId id="262" r:id="rId7"/>
    <p:sldId id="263" r:id="rId8"/>
    <p:sldId id="264" r:id="rId9"/>
    <p:sldId id="266" r:id="rId10"/>
    <p:sldId id="265" r:id="rId11"/>
    <p:sldId id="268" r:id="rId12"/>
    <p:sldId id="269" r:id="rId1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8" d="100"/>
          <a:sy n="78" d="100"/>
        </p:scale>
        <p:origin x="60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1E96550F-67E4-42A9-A68F-8532E164A06C}" type="datetimeFigureOut">
              <a:rPr lang="en-ZA" smtClean="0"/>
              <a:t>2021/01/06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3343E5C-230C-4F66-A925-03445BB7CA12}" type="slidenum">
              <a:rPr lang="en-ZA" smtClean="0"/>
              <a:t>‹#›</a:t>
            </a:fld>
            <a:endParaRPr lang="en-ZA"/>
          </a:p>
        </p:txBody>
      </p:sp>
    </p:spTree>
    <p:extLst>
      <p:ext uri="{BB962C8B-B14F-4D97-AF65-F5344CB8AC3E}">
        <p14:creationId xmlns:p14="http://schemas.microsoft.com/office/powerpoint/2010/main" val="63912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E96550F-67E4-42A9-A68F-8532E164A06C}" type="datetimeFigureOut">
              <a:rPr lang="en-ZA" smtClean="0"/>
              <a:t>2021/01/06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3343E5C-230C-4F66-A925-03445BB7CA12}" type="slidenum">
              <a:rPr lang="en-ZA" smtClean="0"/>
              <a:t>‹#›</a:t>
            </a:fld>
            <a:endParaRPr lang="en-ZA"/>
          </a:p>
        </p:txBody>
      </p:sp>
    </p:spTree>
    <p:extLst>
      <p:ext uri="{BB962C8B-B14F-4D97-AF65-F5344CB8AC3E}">
        <p14:creationId xmlns:p14="http://schemas.microsoft.com/office/powerpoint/2010/main" val="3342786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E96550F-67E4-42A9-A68F-8532E164A06C}" type="datetimeFigureOut">
              <a:rPr lang="en-ZA" smtClean="0"/>
              <a:t>2021/01/06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3343E5C-230C-4F66-A925-03445BB7CA12}" type="slidenum">
              <a:rPr lang="en-ZA" smtClean="0"/>
              <a:t>‹#›</a:t>
            </a:fld>
            <a:endParaRPr lang="en-ZA"/>
          </a:p>
        </p:txBody>
      </p:sp>
    </p:spTree>
    <p:extLst>
      <p:ext uri="{BB962C8B-B14F-4D97-AF65-F5344CB8AC3E}">
        <p14:creationId xmlns:p14="http://schemas.microsoft.com/office/powerpoint/2010/main" val="1976167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E96550F-67E4-42A9-A68F-8532E164A06C}" type="datetimeFigureOut">
              <a:rPr lang="en-ZA" smtClean="0"/>
              <a:t>2021/01/06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3343E5C-230C-4F66-A925-03445BB7CA12}" type="slidenum">
              <a:rPr lang="en-ZA" smtClean="0"/>
              <a:t>‹#›</a:t>
            </a:fld>
            <a:endParaRPr lang="en-ZA"/>
          </a:p>
        </p:txBody>
      </p:sp>
    </p:spTree>
    <p:extLst>
      <p:ext uri="{BB962C8B-B14F-4D97-AF65-F5344CB8AC3E}">
        <p14:creationId xmlns:p14="http://schemas.microsoft.com/office/powerpoint/2010/main" val="1417067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E96550F-67E4-42A9-A68F-8532E164A06C}" type="datetimeFigureOut">
              <a:rPr lang="en-ZA" smtClean="0"/>
              <a:t>2021/01/06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3343E5C-230C-4F66-A925-03445BB7CA12}" type="slidenum">
              <a:rPr lang="en-ZA" smtClean="0"/>
              <a:t>‹#›</a:t>
            </a:fld>
            <a:endParaRPr lang="en-ZA"/>
          </a:p>
        </p:txBody>
      </p:sp>
    </p:spTree>
    <p:extLst>
      <p:ext uri="{BB962C8B-B14F-4D97-AF65-F5344CB8AC3E}">
        <p14:creationId xmlns:p14="http://schemas.microsoft.com/office/powerpoint/2010/main" val="4239738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1E96550F-67E4-42A9-A68F-8532E164A06C}" type="datetimeFigureOut">
              <a:rPr lang="en-ZA" smtClean="0"/>
              <a:t>2021/01/06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3343E5C-230C-4F66-A925-03445BB7CA12}" type="slidenum">
              <a:rPr lang="en-ZA" smtClean="0"/>
              <a:t>‹#›</a:t>
            </a:fld>
            <a:endParaRPr lang="en-ZA"/>
          </a:p>
        </p:txBody>
      </p:sp>
    </p:spTree>
    <p:extLst>
      <p:ext uri="{BB962C8B-B14F-4D97-AF65-F5344CB8AC3E}">
        <p14:creationId xmlns:p14="http://schemas.microsoft.com/office/powerpoint/2010/main" val="2113923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1E96550F-67E4-42A9-A68F-8532E164A06C}" type="datetimeFigureOut">
              <a:rPr lang="en-ZA" smtClean="0"/>
              <a:t>2021/01/06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23343E5C-230C-4F66-A925-03445BB7CA12}" type="slidenum">
              <a:rPr lang="en-ZA" smtClean="0"/>
              <a:t>‹#›</a:t>
            </a:fld>
            <a:endParaRPr lang="en-ZA"/>
          </a:p>
        </p:txBody>
      </p:sp>
    </p:spTree>
    <p:extLst>
      <p:ext uri="{BB962C8B-B14F-4D97-AF65-F5344CB8AC3E}">
        <p14:creationId xmlns:p14="http://schemas.microsoft.com/office/powerpoint/2010/main" val="55161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1E96550F-67E4-42A9-A68F-8532E164A06C}" type="datetimeFigureOut">
              <a:rPr lang="en-ZA" smtClean="0"/>
              <a:t>2021/01/06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23343E5C-230C-4F66-A925-03445BB7CA12}" type="slidenum">
              <a:rPr lang="en-ZA" smtClean="0"/>
              <a:t>‹#›</a:t>
            </a:fld>
            <a:endParaRPr lang="en-ZA"/>
          </a:p>
        </p:txBody>
      </p:sp>
    </p:spTree>
    <p:extLst>
      <p:ext uri="{BB962C8B-B14F-4D97-AF65-F5344CB8AC3E}">
        <p14:creationId xmlns:p14="http://schemas.microsoft.com/office/powerpoint/2010/main" val="1950729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96550F-67E4-42A9-A68F-8532E164A06C}" type="datetimeFigureOut">
              <a:rPr lang="en-ZA" smtClean="0"/>
              <a:t>2021/01/06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23343E5C-230C-4F66-A925-03445BB7CA12}" type="slidenum">
              <a:rPr lang="en-ZA" smtClean="0"/>
              <a:t>‹#›</a:t>
            </a:fld>
            <a:endParaRPr lang="en-ZA"/>
          </a:p>
        </p:txBody>
      </p:sp>
    </p:spTree>
    <p:extLst>
      <p:ext uri="{BB962C8B-B14F-4D97-AF65-F5344CB8AC3E}">
        <p14:creationId xmlns:p14="http://schemas.microsoft.com/office/powerpoint/2010/main" val="133357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E96550F-67E4-42A9-A68F-8532E164A06C}" type="datetimeFigureOut">
              <a:rPr lang="en-ZA" smtClean="0"/>
              <a:t>2021/01/06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3343E5C-230C-4F66-A925-03445BB7CA12}" type="slidenum">
              <a:rPr lang="en-ZA" smtClean="0"/>
              <a:t>‹#›</a:t>
            </a:fld>
            <a:endParaRPr lang="en-ZA"/>
          </a:p>
        </p:txBody>
      </p:sp>
    </p:spTree>
    <p:extLst>
      <p:ext uri="{BB962C8B-B14F-4D97-AF65-F5344CB8AC3E}">
        <p14:creationId xmlns:p14="http://schemas.microsoft.com/office/powerpoint/2010/main" val="2777270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E96550F-67E4-42A9-A68F-8532E164A06C}" type="datetimeFigureOut">
              <a:rPr lang="en-ZA" smtClean="0"/>
              <a:t>2021/01/06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3343E5C-230C-4F66-A925-03445BB7CA12}" type="slidenum">
              <a:rPr lang="en-ZA" smtClean="0"/>
              <a:t>‹#›</a:t>
            </a:fld>
            <a:endParaRPr lang="en-ZA"/>
          </a:p>
        </p:txBody>
      </p:sp>
    </p:spTree>
    <p:extLst>
      <p:ext uri="{BB962C8B-B14F-4D97-AF65-F5344CB8AC3E}">
        <p14:creationId xmlns:p14="http://schemas.microsoft.com/office/powerpoint/2010/main" val="614908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96550F-67E4-42A9-A68F-8532E164A06C}" type="datetimeFigureOut">
              <a:rPr lang="en-ZA" smtClean="0"/>
              <a:t>2021/01/06</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43E5C-230C-4F66-A925-03445BB7CA12}" type="slidenum">
              <a:rPr lang="en-ZA" smtClean="0"/>
              <a:t>‹#›</a:t>
            </a:fld>
            <a:endParaRPr lang="en-ZA"/>
          </a:p>
        </p:txBody>
      </p:sp>
    </p:spTree>
    <p:extLst>
      <p:ext uri="{BB962C8B-B14F-4D97-AF65-F5344CB8AC3E}">
        <p14:creationId xmlns:p14="http://schemas.microsoft.com/office/powerpoint/2010/main" val="285075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General Meeting</a:t>
            </a:r>
            <a:endParaRPr lang="en-ZA" dirty="0"/>
          </a:p>
        </p:txBody>
      </p:sp>
      <p:sp>
        <p:nvSpPr>
          <p:cNvPr id="3" name="Subtitle 2"/>
          <p:cNvSpPr>
            <a:spLocks noGrp="1"/>
          </p:cNvSpPr>
          <p:nvPr>
            <p:ph type="subTitle" idx="1"/>
          </p:nvPr>
        </p:nvSpPr>
        <p:spPr>
          <a:xfrm>
            <a:off x="1524000" y="3662423"/>
            <a:ext cx="9144000" cy="719796"/>
          </a:xfrm>
        </p:spPr>
        <p:txBody>
          <a:bodyPr>
            <a:normAutofit/>
          </a:bodyPr>
          <a:lstStyle/>
          <a:p>
            <a:r>
              <a:rPr lang="en-ZA" sz="3200" dirty="0" smtClean="0"/>
              <a:t>CEO Presentation – 26 November 2020</a:t>
            </a:r>
            <a:endParaRPr lang="en-ZA" sz="3200" dirty="0"/>
          </a:p>
        </p:txBody>
      </p:sp>
      <p:pic>
        <p:nvPicPr>
          <p:cNvPr id="102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14949" y="1122364"/>
            <a:ext cx="2017115" cy="13242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5583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6"/>
            <a:ext cx="10515600" cy="704550"/>
          </a:xfrm>
        </p:spPr>
        <p:txBody>
          <a:bodyPr>
            <a:normAutofit fontScale="90000"/>
          </a:bodyPr>
          <a:lstStyle/>
          <a:p>
            <a:pPr algn="ctr"/>
            <a:r>
              <a:rPr lang="en-ZA" b="1" dirty="0" smtClean="0"/>
              <a:t>Unprocessed (raw) milk used for manufacturing / processing of dairy products</a:t>
            </a:r>
            <a:endParaRPr lang="en-ZA" b="1" dirty="0"/>
          </a:p>
        </p:txBody>
      </p:sp>
      <p:pic>
        <p:nvPicPr>
          <p:cNvPr id="6" name="Picture 5"/>
          <p:cNvPicPr>
            <a:picLocks noChangeAspect="1"/>
          </p:cNvPicPr>
          <p:nvPr/>
        </p:nvPicPr>
        <p:blipFill>
          <a:blip r:embed="rId2"/>
          <a:stretch>
            <a:fillRect/>
          </a:stretch>
        </p:blipFill>
        <p:spPr>
          <a:xfrm>
            <a:off x="1900237" y="1304391"/>
            <a:ext cx="7079861" cy="5215471"/>
          </a:xfrm>
          <a:prstGeom prst="rect">
            <a:avLst/>
          </a:prstGeom>
        </p:spPr>
      </p:pic>
    </p:spTree>
    <p:extLst>
      <p:ext uri="{BB962C8B-B14F-4D97-AF65-F5344CB8AC3E}">
        <p14:creationId xmlns:p14="http://schemas.microsoft.com/office/powerpoint/2010/main" val="2487454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0430"/>
          </a:xfrm>
        </p:spPr>
        <p:txBody>
          <a:bodyPr/>
          <a:lstStyle/>
          <a:p>
            <a:pPr algn="ctr"/>
            <a:r>
              <a:rPr lang="en-ZA" b="1" dirty="0" smtClean="0"/>
              <a:t>Agricultural and Agro-processing Master Plan</a:t>
            </a:r>
            <a:endParaRPr lang="en-ZA" b="1" dirty="0"/>
          </a:p>
        </p:txBody>
      </p:sp>
      <p:sp>
        <p:nvSpPr>
          <p:cNvPr id="3" name="Content Placeholder 2"/>
          <p:cNvSpPr>
            <a:spLocks noGrp="1"/>
          </p:cNvSpPr>
          <p:nvPr>
            <p:ph idx="1"/>
          </p:nvPr>
        </p:nvSpPr>
        <p:spPr>
          <a:xfrm>
            <a:off x="838200" y="1181819"/>
            <a:ext cx="10515600" cy="4995144"/>
          </a:xfrm>
        </p:spPr>
        <p:txBody>
          <a:bodyPr>
            <a:normAutofit fontScale="77500" lnSpcReduction="20000"/>
          </a:bodyPr>
          <a:lstStyle/>
          <a:p>
            <a:r>
              <a:rPr lang="en-ZA" dirty="0" smtClean="0"/>
              <a:t>Since Jan 2020, Milk SA has been involved to create a Master Plan for Agriculture and Agro-Processing. Milk </a:t>
            </a:r>
            <a:r>
              <a:rPr lang="en-ZA" dirty="0" err="1" smtClean="0"/>
              <a:t>SA’s</a:t>
            </a:r>
            <a:r>
              <a:rPr lang="en-ZA" dirty="0"/>
              <a:t> </a:t>
            </a:r>
            <a:r>
              <a:rPr lang="en-ZA" dirty="0" smtClean="0"/>
              <a:t>team was Nico Fouche, Alwyn Kraamwinkel, Dr Van Dijk, Godfrey Rathogwa and Jompie Burger.</a:t>
            </a:r>
          </a:p>
          <a:p>
            <a:r>
              <a:rPr lang="en-ZA" dirty="0" smtClean="0"/>
              <a:t>The </a:t>
            </a:r>
            <a:r>
              <a:rPr lang="en-ZA" dirty="0" err="1" smtClean="0"/>
              <a:t>AAMP</a:t>
            </a:r>
            <a:r>
              <a:rPr lang="en-ZA" dirty="0" smtClean="0"/>
              <a:t> is part of the President’s investment initiatives, also with the aim to create jobs.</a:t>
            </a:r>
          </a:p>
          <a:p>
            <a:r>
              <a:rPr lang="en-ZA" dirty="0" smtClean="0"/>
              <a:t>The team provided voluminous input in a number of meetings with </a:t>
            </a:r>
            <a:r>
              <a:rPr lang="en-ZA" dirty="0" err="1" smtClean="0"/>
              <a:t>BPAP</a:t>
            </a:r>
            <a:r>
              <a:rPr lang="en-ZA" dirty="0" smtClean="0"/>
              <a:t> and the NAMC with the main message that the industry expects basic service delivery and public safety from Government.</a:t>
            </a:r>
          </a:p>
          <a:p>
            <a:r>
              <a:rPr lang="en-ZA" dirty="0" smtClean="0"/>
              <a:t>The NAMC promised to include a Dairy Chapter but nothing has been seen yet.</a:t>
            </a:r>
          </a:p>
          <a:p>
            <a:r>
              <a:rPr lang="en-ZA" dirty="0"/>
              <a:t>The CEO was also involved in a Technical task Team and Symposiums held by the President and Minister </a:t>
            </a:r>
            <a:r>
              <a:rPr lang="en-ZA" dirty="0" err="1"/>
              <a:t>Didiza</a:t>
            </a:r>
            <a:r>
              <a:rPr lang="en-ZA" dirty="0" smtClean="0"/>
              <a:t>.</a:t>
            </a:r>
          </a:p>
          <a:p>
            <a:r>
              <a:rPr lang="en-ZA" dirty="0" smtClean="0"/>
              <a:t>In October 2020, industries were given 3 days to comment on a </a:t>
            </a:r>
            <a:r>
              <a:rPr lang="en-ZA" dirty="0" err="1" smtClean="0"/>
              <a:t>DALRRD</a:t>
            </a:r>
            <a:r>
              <a:rPr lang="en-ZA" dirty="0" smtClean="0"/>
              <a:t> / NAMC document, sketching the way forward. This was rejected by almost all industries, mainly because of the structures which were loaded with too many irrelevant stakeholders to make the Master Plan “inclusive”.</a:t>
            </a:r>
          </a:p>
          <a:p>
            <a:r>
              <a:rPr lang="en-ZA" dirty="0" smtClean="0"/>
              <a:t>Stakeholders included ARC, all 9 </a:t>
            </a:r>
            <a:r>
              <a:rPr lang="en-ZA" dirty="0" err="1" smtClean="0"/>
              <a:t>HOD’s</a:t>
            </a:r>
            <a:r>
              <a:rPr lang="en-ZA" dirty="0" smtClean="0"/>
              <a:t> of </a:t>
            </a:r>
            <a:r>
              <a:rPr lang="en-ZA" dirty="0" err="1" smtClean="0"/>
              <a:t>Prov</a:t>
            </a:r>
            <a:r>
              <a:rPr lang="en-ZA" dirty="0" smtClean="0"/>
              <a:t> </a:t>
            </a:r>
            <a:r>
              <a:rPr lang="en-ZA" dirty="0" err="1" smtClean="0"/>
              <a:t>Agric</a:t>
            </a:r>
            <a:r>
              <a:rPr lang="en-ZA" dirty="0" smtClean="0"/>
              <a:t>, 5 labour unions, Oxfam, 4 Civil Society organizations, 5 Emerging Business organizations, </a:t>
            </a:r>
            <a:r>
              <a:rPr lang="en-ZA" dirty="0" err="1" smtClean="0"/>
              <a:t>AgBiz</a:t>
            </a:r>
            <a:r>
              <a:rPr lang="en-ZA" dirty="0" smtClean="0"/>
              <a:t>, Agri SA and TAU.</a:t>
            </a:r>
          </a:p>
          <a:p>
            <a:endParaRPr lang="en-ZA" dirty="0"/>
          </a:p>
        </p:txBody>
      </p:sp>
    </p:spTree>
    <p:extLst>
      <p:ext uri="{BB962C8B-B14F-4D97-AF65-F5344CB8AC3E}">
        <p14:creationId xmlns:p14="http://schemas.microsoft.com/office/powerpoint/2010/main" val="282152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2188"/>
          </a:xfrm>
        </p:spPr>
        <p:txBody>
          <a:bodyPr/>
          <a:lstStyle/>
          <a:p>
            <a:pPr algn="ctr"/>
            <a:r>
              <a:rPr lang="en-ZA" b="1" smtClean="0"/>
              <a:t>In conclusion</a:t>
            </a:r>
            <a:endParaRPr lang="en-ZA" b="1" dirty="0"/>
          </a:p>
        </p:txBody>
      </p:sp>
      <p:sp>
        <p:nvSpPr>
          <p:cNvPr id="3" name="Content Placeholder 2"/>
          <p:cNvSpPr>
            <a:spLocks noGrp="1"/>
          </p:cNvSpPr>
          <p:nvPr>
            <p:ph idx="1"/>
          </p:nvPr>
        </p:nvSpPr>
        <p:spPr>
          <a:xfrm>
            <a:off x="838200" y="1147314"/>
            <a:ext cx="10515600" cy="5029649"/>
          </a:xfrm>
        </p:spPr>
        <p:txBody>
          <a:bodyPr>
            <a:normAutofit fontScale="92500" lnSpcReduction="10000"/>
          </a:bodyPr>
          <a:lstStyle/>
          <a:p>
            <a:r>
              <a:rPr lang="en-ZA" dirty="0" smtClean="0"/>
              <a:t>Government fails to provide an investment friendly environment.</a:t>
            </a:r>
          </a:p>
          <a:p>
            <a:r>
              <a:rPr lang="en-ZA" dirty="0" smtClean="0"/>
              <a:t>Government initiatives to find solutions for agriculture + agro-processing only deliver plans.</a:t>
            </a:r>
          </a:p>
          <a:p>
            <a:r>
              <a:rPr lang="en-ZA" dirty="0" smtClean="0"/>
              <a:t>Milk SA is thankful to government and NAMC officials who take hands with Milk SA and other industry bodies.</a:t>
            </a:r>
          </a:p>
          <a:p>
            <a:r>
              <a:rPr lang="en-ZA" dirty="0" smtClean="0"/>
              <a:t>Milk SA is thankful for the MAP Act and uses it optimally.</a:t>
            </a:r>
          </a:p>
          <a:p>
            <a:r>
              <a:rPr lang="en-ZA" dirty="0" smtClean="0"/>
              <a:t>The </a:t>
            </a:r>
            <a:r>
              <a:rPr lang="en-ZA" dirty="0"/>
              <a:t>Office of Milk SA has proven itself to improve on its efficiency </a:t>
            </a:r>
            <a:r>
              <a:rPr lang="en-ZA" dirty="0" err="1"/>
              <a:t>i.t.o</a:t>
            </a:r>
            <a:r>
              <a:rPr lang="en-ZA" dirty="0"/>
              <a:t>. administration of the measures and </a:t>
            </a:r>
            <a:r>
              <a:rPr lang="en-ZA" dirty="0" smtClean="0"/>
              <a:t>otherwise.</a:t>
            </a:r>
          </a:p>
          <a:p>
            <a:r>
              <a:rPr lang="en-ZA" dirty="0" smtClean="0"/>
              <a:t>The Board of Directors maintains its firm grip on Corporate Governance and is presented with reports from all its committees.</a:t>
            </a:r>
          </a:p>
          <a:p>
            <a:r>
              <a:rPr lang="en-ZA" dirty="0" smtClean="0"/>
              <a:t>Milk SA pays tribute to the milk producers and processors for their persistent drive and innovation, especially during </a:t>
            </a:r>
            <a:r>
              <a:rPr lang="en-ZA" dirty="0" err="1" smtClean="0"/>
              <a:t>Covid</a:t>
            </a:r>
            <a:r>
              <a:rPr lang="en-ZA" dirty="0" smtClean="0"/>
              <a:t> and the economic climate.</a:t>
            </a:r>
          </a:p>
          <a:p>
            <a:endParaRPr lang="en-ZA" dirty="0" smtClean="0"/>
          </a:p>
        </p:txBody>
      </p:sp>
    </p:spTree>
    <p:extLst>
      <p:ext uri="{BB962C8B-B14F-4D97-AF65-F5344CB8AC3E}">
        <p14:creationId xmlns:p14="http://schemas.microsoft.com/office/powerpoint/2010/main" val="1970841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61750"/>
          </a:xfrm>
        </p:spPr>
        <p:txBody>
          <a:bodyPr/>
          <a:lstStyle/>
          <a:p>
            <a:pPr algn="ctr"/>
            <a:r>
              <a:rPr lang="en-ZA" b="1" dirty="0" smtClean="0">
                <a:effectLst/>
              </a:rPr>
              <a:t>South Africa GDP Annual Growth Rate</a:t>
            </a:r>
            <a:br>
              <a:rPr lang="en-ZA" b="1" dirty="0" smtClean="0">
                <a:effectLst/>
              </a:rPr>
            </a:br>
            <a:r>
              <a:rPr lang="en-ZA" sz="1400" b="1" dirty="0" smtClean="0">
                <a:effectLst/>
              </a:rPr>
              <a:t>Source: </a:t>
            </a:r>
            <a:r>
              <a:rPr lang="en-ZA" sz="1400" b="1" dirty="0" smtClean="0"/>
              <a:t>Trading </a:t>
            </a:r>
            <a:r>
              <a:rPr lang="en-ZA" sz="1400" b="1" dirty="0" err="1" smtClean="0"/>
              <a:t>Economics.com</a:t>
            </a:r>
            <a:r>
              <a:rPr lang="en-ZA" sz="1400" b="1" dirty="0" smtClean="0"/>
              <a:t> / Statistics SA</a:t>
            </a:r>
            <a:endParaRPr lang="en-ZA" sz="1400" dirty="0"/>
          </a:p>
        </p:txBody>
      </p:sp>
      <p:sp>
        <p:nvSpPr>
          <p:cNvPr id="5" name="Content Placeholder 4"/>
          <p:cNvSpPr>
            <a:spLocks noGrp="1"/>
          </p:cNvSpPr>
          <p:nvPr>
            <p:ph sz="half" idx="2"/>
          </p:nvPr>
        </p:nvSpPr>
        <p:spPr>
          <a:xfrm>
            <a:off x="7573992" y="1526875"/>
            <a:ext cx="3779808" cy="4796737"/>
          </a:xfrm>
        </p:spPr>
        <p:txBody>
          <a:bodyPr>
            <a:normAutofit fontScale="92500" lnSpcReduction="10000"/>
          </a:bodyPr>
          <a:lstStyle/>
          <a:p>
            <a:pPr marL="0" indent="0">
              <a:buNone/>
            </a:pPr>
            <a:r>
              <a:rPr lang="en-ZA" dirty="0" smtClean="0"/>
              <a:t>The South African GDP contracted </a:t>
            </a:r>
            <a:r>
              <a:rPr lang="en-ZA" dirty="0" smtClean="0">
                <a:solidFill>
                  <a:srgbClr val="0070C0"/>
                </a:solidFill>
              </a:rPr>
              <a:t>17.1%</a:t>
            </a:r>
            <a:r>
              <a:rPr lang="en-ZA" dirty="0" smtClean="0"/>
              <a:t> year-on-year in the </a:t>
            </a:r>
            <a:r>
              <a:rPr lang="en-ZA" dirty="0" smtClean="0">
                <a:solidFill>
                  <a:srgbClr val="0070C0"/>
                </a:solidFill>
              </a:rPr>
              <a:t>second quarter </a:t>
            </a:r>
            <a:r>
              <a:rPr lang="en-ZA" dirty="0" smtClean="0"/>
              <a:t>of 2020, following a revised 0.1% growth in the previous period. </a:t>
            </a:r>
            <a:r>
              <a:rPr lang="en-ZA" dirty="0"/>
              <a:t>T</a:t>
            </a:r>
            <a:r>
              <a:rPr lang="en-ZA" dirty="0" smtClean="0"/>
              <a:t>he strong economic downturn happened amid the impact of one of the strictest coronavirus lockdowns in the world which forced all non-essential activities to shut down operations.</a:t>
            </a:r>
          </a:p>
        </p:txBody>
      </p:sp>
      <p:pic>
        <p:nvPicPr>
          <p:cNvPr id="8" name="Picture 7"/>
          <p:cNvPicPr>
            <a:picLocks noChangeAspect="1"/>
          </p:cNvPicPr>
          <p:nvPr/>
        </p:nvPicPr>
        <p:blipFill>
          <a:blip r:embed="rId2"/>
          <a:stretch>
            <a:fillRect/>
          </a:stretch>
        </p:blipFill>
        <p:spPr>
          <a:xfrm>
            <a:off x="838200" y="2184010"/>
            <a:ext cx="6543675" cy="3076575"/>
          </a:xfrm>
          <a:prstGeom prst="rect">
            <a:avLst/>
          </a:prstGeom>
        </p:spPr>
      </p:pic>
    </p:spTree>
    <p:extLst>
      <p:ext uri="{BB962C8B-B14F-4D97-AF65-F5344CB8AC3E}">
        <p14:creationId xmlns:p14="http://schemas.microsoft.com/office/powerpoint/2010/main" val="1251763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smtClean="0"/>
              <a:t>Unemployment and Household debt</a:t>
            </a:r>
            <a:endParaRPr lang="en-ZA" b="1" dirty="0"/>
          </a:p>
        </p:txBody>
      </p:sp>
      <p:sp>
        <p:nvSpPr>
          <p:cNvPr id="3" name="Content Placeholder 2"/>
          <p:cNvSpPr>
            <a:spLocks noGrp="1"/>
          </p:cNvSpPr>
          <p:nvPr>
            <p:ph idx="1"/>
          </p:nvPr>
        </p:nvSpPr>
        <p:spPr/>
        <p:txBody>
          <a:bodyPr/>
          <a:lstStyle/>
          <a:p>
            <a:r>
              <a:rPr lang="en-ZA" sz="4000" dirty="0" smtClean="0">
                <a:solidFill>
                  <a:srgbClr val="FF0000"/>
                </a:solidFill>
              </a:rPr>
              <a:t>SA Unemployment rate:</a:t>
            </a:r>
          </a:p>
          <a:p>
            <a:pPr lvl="1"/>
            <a:r>
              <a:rPr lang="en-ZA" sz="4000" b="1" dirty="0" smtClean="0"/>
              <a:t>30,8%</a:t>
            </a:r>
            <a:r>
              <a:rPr lang="en-ZA" sz="4000" dirty="0" smtClean="0"/>
              <a:t> in Aug 2020 vs 26,7% in Jan 2018</a:t>
            </a:r>
          </a:p>
          <a:p>
            <a:pPr lvl="1"/>
            <a:r>
              <a:rPr lang="en-ZA" sz="4000" dirty="0" smtClean="0"/>
              <a:t>Expanded definition (including people who stopped looking for work) = </a:t>
            </a:r>
            <a:r>
              <a:rPr lang="en-ZA" sz="4000" b="1" dirty="0" smtClean="0"/>
              <a:t>43,1%</a:t>
            </a:r>
            <a:r>
              <a:rPr lang="en-ZA" sz="4000" dirty="0" smtClean="0"/>
              <a:t> in Aug 2020.</a:t>
            </a:r>
          </a:p>
          <a:p>
            <a:r>
              <a:rPr lang="en-ZA" sz="4000" dirty="0" smtClean="0">
                <a:solidFill>
                  <a:srgbClr val="FF0000"/>
                </a:solidFill>
              </a:rPr>
              <a:t>SA Household debt to net income:</a:t>
            </a:r>
          </a:p>
          <a:p>
            <a:pPr lvl="1"/>
            <a:r>
              <a:rPr lang="en-ZA" sz="4000" b="1" dirty="0" smtClean="0"/>
              <a:t>72,8%</a:t>
            </a:r>
            <a:r>
              <a:rPr lang="en-ZA" sz="4000" dirty="0" smtClean="0"/>
              <a:t> in 2019 vs 71,9 in 2018</a:t>
            </a:r>
          </a:p>
          <a:p>
            <a:endParaRPr lang="en-ZA" dirty="0"/>
          </a:p>
        </p:txBody>
      </p:sp>
    </p:spTree>
    <p:extLst>
      <p:ext uri="{BB962C8B-B14F-4D97-AF65-F5344CB8AC3E}">
        <p14:creationId xmlns:p14="http://schemas.microsoft.com/office/powerpoint/2010/main" val="1666060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smtClean="0">
                <a:effectLst/>
              </a:rPr>
              <a:t>South Africa Retail Sales YoY</a:t>
            </a:r>
            <a:endParaRPr lang="en-ZA" dirty="0"/>
          </a:p>
        </p:txBody>
      </p:sp>
      <p:pic>
        <p:nvPicPr>
          <p:cNvPr id="5" name="Content Placeholder 4"/>
          <p:cNvPicPr>
            <a:picLocks noGrp="1" noChangeAspect="1"/>
          </p:cNvPicPr>
          <p:nvPr>
            <p:ph sz="half" idx="1"/>
          </p:nvPr>
        </p:nvPicPr>
        <p:blipFill>
          <a:blip r:embed="rId2"/>
          <a:stretch>
            <a:fillRect/>
          </a:stretch>
        </p:blipFill>
        <p:spPr>
          <a:xfrm>
            <a:off x="1174629" y="1604513"/>
            <a:ext cx="9366849" cy="4736014"/>
          </a:xfrm>
          <a:prstGeom prst="rect">
            <a:avLst/>
          </a:prstGeom>
        </p:spPr>
      </p:pic>
    </p:spTree>
    <p:extLst>
      <p:ext uri="{BB962C8B-B14F-4D97-AF65-F5344CB8AC3E}">
        <p14:creationId xmlns:p14="http://schemas.microsoft.com/office/powerpoint/2010/main" val="3653147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365125"/>
            <a:ext cx="10515600" cy="497517"/>
          </a:xfrm>
        </p:spPr>
        <p:txBody>
          <a:bodyPr>
            <a:normAutofit fontScale="90000"/>
          </a:bodyPr>
          <a:lstStyle/>
          <a:p>
            <a:pPr algn="ctr"/>
            <a:r>
              <a:rPr lang="en-ZA" b="1" dirty="0" smtClean="0"/>
              <a:t>Milk SA structures and contractual relationships</a:t>
            </a:r>
            <a:endParaRPr lang="en-ZA" b="1" dirty="0"/>
          </a:p>
        </p:txBody>
      </p:sp>
      <p:pic>
        <p:nvPicPr>
          <p:cNvPr id="8" name="Picture 7"/>
          <p:cNvPicPr>
            <a:picLocks noChangeAspect="1"/>
          </p:cNvPicPr>
          <p:nvPr/>
        </p:nvPicPr>
        <p:blipFill>
          <a:blip r:embed="rId2"/>
          <a:stretch>
            <a:fillRect/>
          </a:stretch>
        </p:blipFill>
        <p:spPr>
          <a:xfrm>
            <a:off x="2001328" y="943227"/>
            <a:ext cx="8294208" cy="5754391"/>
          </a:xfrm>
          <a:prstGeom prst="rect">
            <a:avLst/>
          </a:prstGeom>
        </p:spPr>
      </p:pic>
    </p:spTree>
    <p:extLst>
      <p:ext uri="{BB962C8B-B14F-4D97-AF65-F5344CB8AC3E}">
        <p14:creationId xmlns:p14="http://schemas.microsoft.com/office/powerpoint/2010/main" val="625273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2313"/>
          </a:xfrm>
        </p:spPr>
        <p:txBody>
          <a:bodyPr/>
          <a:lstStyle/>
          <a:p>
            <a:pPr algn="ctr"/>
            <a:r>
              <a:rPr lang="en-ZA" b="1" dirty="0" smtClean="0"/>
              <a:t>Changes at the Milk SA Office</a:t>
            </a:r>
            <a:endParaRPr lang="en-ZA" b="1" dirty="0"/>
          </a:p>
        </p:txBody>
      </p:sp>
      <p:pic>
        <p:nvPicPr>
          <p:cNvPr id="24" name="Content Placeholder 23"/>
          <p:cNvPicPr>
            <a:picLocks noGrp="1" noChangeAspect="1"/>
          </p:cNvPicPr>
          <p:nvPr>
            <p:ph idx="1"/>
          </p:nvPr>
        </p:nvPicPr>
        <p:blipFill>
          <a:blip r:embed="rId2"/>
          <a:stretch>
            <a:fillRect/>
          </a:stretch>
        </p:blipFill>
        <p:spPr>
          <a:xfrm>
            <a:off x="4051903" y="1087438"/>
            <a:ext cx="4088193" cy="5089525"/>
          </a:xfrm>
          <a:prstGeom prst="rect">
            <a:avLst/>
          </a:prstGeom>
        </p:spPr>
      </p:pic>
    </p:spTree>
    <p:extLst>
      <p:ext uri="{BB962C8B-B14F-4D97-AF65-F5344CB8AC3E}">
        <p14:creationId xmlns:p14="http://schemas.microsoft.com/office/powerpoint/2010/main" val="617870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sz="3600" b="1" dirty="0" smtClean="0"/>
              <a:t>Levy income vs Budgeted income Jan 2018 to Oct 2020</a:t>
            </a:r>
            <a:endParaRPr lang="en-ZA" sz="3600" b="1" dirty="0"/>
          </a:p>
        </p:txBody>
      </p:sp>
      <p:pic>
        <p:nvPicPr>
          <p:cNvPr id="4" name="Content Placeholder 3"/>
          <p:cNvPicPr>
            <a:picLocks noGrp="1" noChangeAspect="1"/>
          </p:cNvPicPr>
          <p:nvPr>
            <p:ph sz="half" idx="1"/>
          </p:nvPr>
        </p:nvPicPr>
        <p:blipFill>
          <a:blip r:embed="rId2"/>
          <a:stretch>
            <a:fillRect/>
          </a:stretch>
        </p:blipFill>
        <p:spPr>
          <a:xfrm>
            <a:off x="445227" y="1940943"/>
            <a:ext cx="5574573" cy="3849347"/>
          </a:xfrm>
          <a:prstGeom prst="rect">
            <a:avLst/>
          </a:prstGeom>
        </p:spPr>
      </p:pic>
      <p:sp>
        <p:nvSpPr>
          <p:cNvPr id="5" name="Content Placeholder 4"/>
          <p:cNvSpPr>
            <a:spLocks noGrp="1"/>
          </p:cNvSpPr>
          <p:nvPr>
            <p:ph sz="half" idx="2"/>
          </p:nvPr>
        </p:nvSpPr>
        <p:spPr/>
        <p:txBody>
          <a:bodyPr/>
          <a:lstStyle/>
          <a:p>
            <a:pPr marL="0" indent="0">
              <a:buNone/>
            </a:pPr>
            <a:r>
              <a:rPr lang="en-ZA" dirty="0" smtClean="0"/>
              <a:t>Budget = 146 400 000</a:t>
            </a:r>
          </a:p>
          <a:p>
            <a:pPr marL="0" indent="0">
              <a:buNone/>
            </a:pPr>
            <a:r>
              <a:rPr lang="en-ZA" dirty="0" smtClean="0"/>
              <a:t>Income = 156 400 000</a:t>
            </a:r>
            <a:endParaRPr lang="en-ZA" dirty="0"/>
          </a:p>
        </p:txBody>
      </p:sp>
    </p:spTree>
    <p:extLst>
      <p:ext uri="{BB962C8B-B14F-4D97-AF65-F5344CB8AC3E}">
        <p14:creationId xmlns:p14="http://schemas.microsoft.com/office/powerpoint/2010/main" val="1501871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2188"/>
          </a:xfrm>
        </p:spPr>
        <p:txBody>
          <a:bodyPr/>
          <a:lstStyle/>
          <a:p>
            <a:pPr algn="ctr"/>
            <a:r>
              <a:rPr lang="en-ZA" b="1" dirty="0" smtClean="0"/>
              <a:t>Levy debtors</a:t>
            </a:r>
            <a:endParaRPr lang="en-ZA" b="1" dirty="0"/>
          </a:p>
        </p:txBody>
      </p:sp>
      <p:pic>
        <p:nvPicPr>
          <p:cNvPr id="5" name="Content Placeholder 4"/>
          <p:cNvPicPr>
            <a:picLocks noGrp="1" noChangeAspect="1"/>
          </p:cNvPicPr>
          <p:nvPr>
            <p:ph sz="half" idx="1"/>
          </p:nvPr>
        </p:nvPicPr>
        <p:blipFill>
          <a:blip r:embed="rId2"/>
          <a:stretch>
            <a:fillRect/>
          </a:stretch>
        </p:blipFill>
        <p:spPr>
          <a:xfrm>
            <a:off x="377371" y="1992703"/>
            <a:ext cx="5490029" cy="3613554"/>
          </a:xfrm>
          <a:prstGeom prst="rect">
            <a:avLst/>
          </a:prstGeom>
        </p:spPr>
      </p:pic>
      <p:sp>
        <p:nvSpPr>
          <p:cNvPr id="4" name="Content Placeholder 3"/>
          <p:cNvSpPr>
            <a:spLocks noGrp="1"/>
          </p:cNvSpPr>
          <p:nvPr>
            <p:ph sz="half" idx="2"/>
          </p:nvPr>
        </p:nvSpPr>
        <p:spPr/>
        <p:txBody>
          <a:bodyPr/>
          <a:lstStyle/>
          <a:p>
            <a:r>
              <a:rPr lang="en-ZA" dirty="0" smtClean="0"/>
              <a:t>Debtors days: &lt; 4%</a:t>
            </a:r>
          </a:p>
          <a:p>
            <a:r>
              <a:rPr lang="en-ZA" dirty="0" smtClean="0"/>
              <a:t>7 Role-players = 80% of debt</a:t>
            </a:r>
          </a:p>
          <a:p>
            <a:r>
              <a:rPr lang="en-ZA" dirty="0" smtClean="0"/>
              <a:t>67 Role-players = 20% of debt</a:t>
            </a:r>
          </a:p>
          <a:p>
            <a:endParaRPr lang="en-ZA" dirty="0"/>
          </a:p>
        </p:txBody>
      </p:sp>
      <p:graphicFrame>
        <p:nvGraphicFramePr>
          <p:cNvPr id="7" name="Table 6"/>
          <p:cNvGraphicFramePr>
            <a:graphicFrameLocks noGrp="1"/>
          </p:cNvGraphicFramePr>
          <p:nvPr>
            <p:extLst>
              <p:ext uri="{D42A27DB-BD31-4B8C-83A1-F6EECF244321}">
                <p14:modId xmlns:p14="http://schemas.microsoft.com/office/powerpoint/2010/main" val="2205034872"/>
              </p:ext>
            </p:extLst>
          </p:nvPr>
        </p:nvGraphicFramePr>
        <p:xfrm>
          <a:off x="6512943" y="3597215"/>
          <a:ext cx="3530600" cy="533400"/>
        </p:xfrm>
        <a:graphic>
          <a:graphicData uri="http://schemas.openxmlformats.org/drawingml/2006/table">
            <a:tbl>
              <a:tblPr>
                <a:tableStyleId>{5C22544A-7EE6-4342-B048-85BDC9FD1C3A}</a:tableStyleId>
              </a:tblPr>
              <a:tblGrid>
                <a:gridCol w="952500">
                  <a:extLst>
                    <a:ext uri="{9D8B030D-6E8A-4147-A177-3AD203B41FA5}">
                      <a16:colId xmlns:a16="http://schemas.microsoft.com/office/drawing/2014/main" xmlns="" val="708978007"/>
                    </a:ext>
                  </a:extLst>
                </a:gridCol>
                <a:gridCol w="863600">
                  <a:extLst>
                    <a:ext uri="{9D8B030D-6E8A-4147-A177-3AD203B41FA5}">
                      <a16:colId xmlns:a16="http://schemas.microsoft.com/office/drawing/2014/main" xmlns="" val="4183046370"/>
                    </a:ext>
                  </a:extLst>
                </a:gridCol>
                <a:gridCol w="850900">
                  <a:extLst>
                    <a:ext uri="{9D8B030D-6E8A-4147-A177-3AD203B41FA5}">
                      <a16:colId xmlns:a16="http://schemas.microsoft.com/office/drawing/2014/main" xmlns="" val="872819963"/>
                    </a:ext>
                  </a:extLst>
                </a:gridCol>
                <a:gridCol w="863600">
                  <a:extLst>
                    <a:ext uri="{9D8B030D-6E8A-4147-A177-3AD203B41FA5}">
                      <a16:colId xmlns:a16="http://schemas.microsoft.com/office/drawing/2014/main" xmlns="" val="3813375442"/>
                    </a:ext>
                  </a:extLst>
                </a:gridCol>
              </a:tblGrid>
              <a:tr h="266700">
                <a:tc>
                  <a:txBody>
                    <a:bodyPr/>
                    <a:lstStyle/>
                    <a:p>
                      <a:pPr algn="ctr" fontAlgn="b"/>
                      <a:endParaRPr lang="en-ZA"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600" u="none" strike="noStrike" dirty="0">
                          <a:effectLst/>
                        </a:rPr>
                        <a:t>Oct-18</a:t>
                      </a:r>
                      <a:endParaRPr lang="en-ZA"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1600" u="none" strike="noStrike">
                          <a:effectLst/>
                        </a:rPr>
                        <a:t>Oct-19</a:t>
                      </a:r>
                      <a:endParaRPr lang="en-ZA"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600" u="none" strike="noStrike">
                          <a:effectLst/>
                        </a:rPr>
                        <a:t>Oct-20</a:t>
                      </a:r>
                      <a:endParaRPr lang="en-ZA"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28935984"/>
                  </a:ext>
                </a:extLst>
              </a:tr>
              <a:tr h="266700">
                <a:tc>
                  <a:txBody>
                    <a:bodyPr/>
                    <a:lstStyle/>
                    <a:p>
                      <a:pPr algn="l" fontAlgn="b"/>
                      <a:r>
                        <a:rPr lang="en-ZA" sz="1600" u="none" strike="noStrike">
                          <a:effectLst/>
                        </a:rPr>
                        <a:t>Total debt</a:t>
                      </a:r>
                      <a:endParaRPr lang="en-ZA"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ZA" sz="1600" u="none" strike="noStrike">
                          <a:effectLst/>
                        </a:rPr>
                        <a:t> 810 005 </a:t>
                      </a:r>
                      <a:endParaRPr lang="en-ZA"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ZA" sz="1600" u="none" strike="noStrike" dirty="0">
                          <a:effectLst/>
                        </a:rPr>
                        <a:t> 692 289 </a:t>
                      </a:r>
                      <a:endParaRPr lang="en-ZA"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ZA" sz="1600" u="none" strike="noStrike" dirty="0">
                          <a:effectLst/>
                        </a:rPr>
                        <a:t> 714 531 </a:t>
                      </a:r>
                      <a:endParaRPr lang="en-ZA"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658930379"/>
                  </a:ext>
                </a:extLst>
              </a:tr>
            </a:tbl>
          </a:graphicData>
        </a:graphic>
      </p:graphicFrame>
    </p:spTree>
    <p:extLst>
      <p:ext uri="{BB962C8B-B14F-4D97-AF65-F5344CB8AC3E}">
        <p14:creationId xmlns:p14="http://schemas.microsoft.com/office/powerpoint/2010/main" val="2433376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0211"/>
          </a:xfrm>
        </p:spPr>
        <p:txBody>
          <a:bodyPr/>
          <a:lstStyle/>
          <a:p>
            <a:pPr algn="ctr"/>
            <a:r>
              <a:rPr lang="en-ZA" b="1" dirty="0" smtClean="0"/>
              <a:t>Administration: Other</a:t>
            </a:r>
            <a:endParaRPr lang="en-ZA" b="1" dirty="0"/>
          </a:p>
        </p:txBody>
      </p:sp>
      <p:sp>
        <p:nvSpPr>
          <p:cNvPr id="3" name="Content Placeholder 2"/>
          <p:cNvSpPr>
            <a:spLocks noGrp="1"/>
          </p:cNvSpPr>
          <p:nvPr>
            <p:ph idx="1"/>
          </p:nvPr>
        </p:nvSpPr>
        <p:spPr>
          <a:xfrm>
            <a:off x="838200" y="1414732"/>
            <a:ext cx="10515600" cy="4762231"/>
          </a:xfrm>
        </p:spPr>
        <p:txBody>
          <a:bodyPr/>
          <a:lstStyle/>
          <a:p>
            <a:r>
              <a:rPr lang="en-ZA" dirty="0"/>
              <a:t>E</a:t>
            </a:r>
            <a:r>
              <a:rPr lang="en-ZA" dirty="0" smtClean="0"/>
              <a:t>xternal audit for 2019 was finalized during the lockdown (April &amp; May) and a clean audit has been achieved again.</a:t>
            </a:r>
          </a:p>
          <a:p>
            <a:r>
              <a:rPr lang="en-ZA" dirty="0" smtClean="0"/>
              <a:t> Internal audits were conducted for:</a:t>
            </a:r>
          </a:p>
          <a:p>
            <a:pPr lvl="1"/>
            <a:r>
              <a:rPr lang="en-ZA" dirty="0" smtClean="0"/>
              <a:t>Human Resources</a:t>
            </a:r>
          </a:p>
          <a:p>
            <a:pPr lvl="1"/>
            <a:r>
              <a:rPr lang="en-ZA" dirty="0" smtClean="0"/>
              <a:t>Administration of the Statutory Measures</a:t>
            </a:r>
          </a:p>
          <a:p>
            <a:pPr lvl="1"/>
            <a:r>
              <a:rPr lang="en-ZA" dirty="0" smtClean="0"/>
              <a:t>Information Technology</a:t>
            </a:r>
          </a:p>
          <a:p>
            <a:pPr lvl="1"/>
            <a:r>
              <a:rPr lang="en-ZA" dirty="0" smtClean="0"/>
              <a:t>SA National Committee of the </a:t>
            </a:r>
            <a:r>
              <a:rPr lang="en-ZA" dirty="0" err="1" smtClean="0"/>
              <a:t>IDF</a:t>
            </a:r>
            <a:endParaRPr lang="en-ZA" dirty="0" smtClean="0"/>
          </a:p>
          <a:p>
            <a:r>
              <a:rPr lang="en-ZA" dirty="0" smtClean="0"/>
              <a:t>Inspections amongst role-players continued: Verification of statutory returns.</a:t>
            </a:r>
          </a:p>
          <a:p>
            <a:r>
              <a:rPr lang="en-ZA" dirty="0" smtClean="0"/>
              <a:t>Legal action continued with good results.</a:t>
            </a:r>
          </a:p>
        </p:txBody>
      </p:sp>
    </p:spTree>
    <p:extLst>
      <p:ext uri="{BB962C8B-B14F-4D97-AF65-F5344CB8AC3E}">
        <p14:creationId xmlns:p14="http://schemas.microsoft.com/office/powerpoint/2010/main" val="21617707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2002</TotalTime>
  <Words>611</Words>
  <Application>Microsoft Office PowerPoint</Application>
  <PresentationFormat>Widescreen</PresentationFormat>
  <Paragraphs>53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General Meeting</vt:lpstr>
      <vt:lpstr>South Africa GDP Annual Growth Rate Source: Trading Economics.com / Statistics SA</vt:lpstr>
      <vt:lpstr>Unemployment and Household debt</vt:lpstr>
      <vt:lpstr>South Africa Retail Sales YoY</vt:lpstr>
      <vt:lpstr>Milk SA structures and contractual relationships</vt:lpstr>
      <vt:lpstr>Changes at the Milk SA Office</vt:lpstr>
      <vt:lpstr>Levy income vs Budgeted income Jan 2018 to Oct 2020</vt:lpstr>
      <vt:lpstr>Levy debtors</vt:lpstr>
      <vt:lpstr>Administration: Other</vt:lpstr>
      <vt:lpstr>Unprocessed (raw) milk used for manufacturing / processing of dairy products</vt:lpstr>
      <vt:lpstr>Agricultural and Agro-processing Master Plan</vt:lpstr>
      <vt:lpstr>In 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 Fouche</dc:creator>
  <cp:lastModifiedBy>User</cp:lastModifiedBy>
  <cp:revision>68</cp:revision>
  <cp:lastPrinted>2021-01-06T09:42:37Z</cp:lastPrinted>
  <dcterms:created xsi:type="dcterms:W3CDTF">2020-11-21T11:45:00Z</dcterms:created>
  <dcterms:modified xsi:type="dcterms:W3CDTF">2021-01-06T09:46:29Z</dcterms:modified>
</cp:coreProperties>
</file>