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43CE-21DA-41B9-A964-D50030DB6CB5}" type="datetimeFigureOut">
              <a:rPr lang="en-ZA" smtClean="0"/>
              <a:t>2021-06-07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7FDB-6D0F-4B5A-8CA9-04E8CD7B27C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99348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43CE-21DA-41B9-A964-D50030DB6CB5}" type="datetimeFigureOut">
              <a:rPr lang="en-ZA" smtClean="0"/>
              <a:t>2021-06-07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7FDB-6D0F-4B5A-8CA9-04E8CD7B27C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18736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43CE-21DA-41B9-A964-D50030DB6CB5}" type="datetimeFigureOut">
              <a:rPr lang="en-ZA" smtClean="0"/>
              <a:t>2021-06-07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7FDB-6D0F-4B5A-8CA9-04E8CD7B27C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2344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43CE-21DA-41B9-A964-D50030DB6CB5}" type="datetimeFigureOut">
              <a:rPr lang="en-ZA" smtClean="0"/>
              <a:t>2021-06-07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7FDB-6D0F-4B5A-8CA9-04E8CD7B27C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34298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43CE-21DA-41B9-A964-D50030DB6CB5}" type="datetimeFigureOut">
              <a:rPr lang="en-ZA" smtClean="0"/>
              <a:t>2021-06-07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7FDB-6D0F-4B5A-8CA9-04E8CD7B27C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29831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43CE-21DA-41B9-A964-D50030DB6CB5}" type="datetimeFigureOut">
              <a:rPr lang="en-ZA" smtClean="0"/>
              <a:t>2021-06-07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7FDB-6D0F-4B5A-8CA9-04E8CD7B27C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59428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43CE-21DA-41B9-A964-D50030DB6CB5}" type="datetimeFigureOut">
              <a:rPr lang="en-ZA" smtClean="0"/>
              <a:t>2021-06-07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7FDB-6D0F-4B5A-8CA9-04E8CD7B27C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35110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43CE-21DA-41B9-A964-D50030DB6CB5}" type="datetimeFigureOut">
              <a:rPr lang="en-ZA" smtClean="0"/>
              <a:t>2021-06-07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7FDB-6D0F-4B5A-8CA9-04E8CD7B27C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41015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43CE-21DA-41B9-A964-D50030DB6CB5}" type="datetimeFigureOut">
              <a:rPr lang="en-ZA" smtClean="0"/>
              <a:t>2021-06-07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7FDB-6D0F-4B5A-8CA9-04E8CD7B27C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95666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43CE-21DA-41B9-A964-D50030DB6CB5}" type="datetimeFigureOut">
              <a:rPr lang="en-ZA" smtClean="0"/>
              <a:t>2021-06-07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7FDB-6D0F-4B5A-8CA9-04E8CD7B27C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06122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143CE-21DA-41B9-A964-D50030DB6CB5}" type="datetimeFigureOut">
              <a:rPr lang="en-ZA" smtClean="0"/>
              <a:t>2021-06-07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7FDB-6D0F-4B5A-8CA9-04E8CD7B27C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60025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143CE-21DA-41B9-A964-D50030DB6CB5}" type="datetimeFigureOut">
              <a:rPr lang="en-ZA" smtClean="0"/>
              <a:t>2021-06-07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77FDB-6D0F-4B5A-8CA9-04E8CD7B27C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3557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361482"/>
            <a:ext cx="9144000" cy="934109"/>
          </a:xfrm>
        </p:spPr>
        <p:txBody>
          <a:bodyPr/>
          <a:lstStyle/>
          <a:p>
            <a:r>
              <a:rPr lang="en-ZA" b="1" dirty="0" smtClean="0"/>
              <a:t>Presentation</a:t>
            </a:r>
            <a:endParaRPr lang="en-ZA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ZA" sz="4000" dirty="0" smtClean="0"/>
              <a:t>by the Milk SA CEO</a:t>
            </a:r>
            <a:endParaRPr lang="en-ZA" sz="4000" dirty="0"/>
          </a:p>
          <a:p>
            <a:r>
              <a:rPr lang="en-ZA" sz="4000" dirty="0" smtClean="0"/>
              <a:t>10 June 2021</a:t>
            </a:r>
          </a:p>
        </p:txBody>
      </p:sp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134" y="590791"/>
            <a:ext cx="2421213" cy="1589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0335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8233"/>
          </a:xfrm>
        </p:spPr>
        <p:txBody>
          <a:bodyPr/>
          <a:lstStyle/>
          <a:p>
            <a:pPr algn="ctr"/>
            <a:r>
              <a:rPr lang="en-ZA" b="1" dirty="0" smtClean="0"/>
              <a:t>Key notes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08030"/>
            <a:ext cx="10515600" cy="4468933"/>
          </a:xfrm>
        </p:spPr>
        <p:txBody>
          <a:bodyPr>
            <a:normAutofit fontScale="92500" lnSpcReduction="10000"/>
          </a:bodyPr>
          <a:lstStyle/>
          <a:p>
            <a:r>
              <a:rPr lang="en-ZA" dirty="0" smtClean="0"/>
              <a:t>The </a:t>
            </a:r>
            <a:r>
              <a:rPr lang="en-ZA" dirty="0" err="1" smtClean="0"/>
              <a:t>MSA</a:t>
            </a:r>
            <a:r>
              <a:rPr lang="en-ZA" dirty="0" smtClean="0"/>
              <a:t> Office remained fully operational during the lockdown and statutory admin continued seamlessly.</a:t>
            </a:r>
          </a:p>
          <a:p>
            <a:r>
              <a:rPr lang="en-ZA" dirty="0" smtClean="0"/>
              <a:t>Most Board and other meetings were held electronically and the projects and activities could proceed as normally as possible.</a:t>
            </a:r>
          </a:p>
          <a:p>
            <a:r>
              <a:rPr lang="en-ZA" dirty="0" smtClean="0"/>
              <a:t>Savings </a:t>
            </a:r>
            <a:r>
              <a:rPr lang="en-ZA" dirty="0"/>
              <a:t>occurred in many projects due to </a:t>
            </a:r>
            <a:r>
              <a:rPr lang="en-ZA" dirty="0" err="1"/>
              <a:t>Covid</a:t>
            </a:r>
            <a:r>
              <a:rPr lang="en-ZA" dirty="0"/>
              <a:t> and the lockdown, which added to a projected surplus of some </a:t>
            </a:r>
            <a:r>
              <a:rPr lang="en-ZA" dirty="0" err="1"/>
              <a:t>R11</a:t>
            </a:r>
            <a:r>
              <a:rPr lang="en-ZA" dirty="0"/>
              <a:t> million by Dec 2021 for the 4 years.</a:t>
            </a:r>
          </a:p>
          <a:p>
            <a:r>
              <a:rPr lang="en-ZA" dirty="0"/>
              <a:t>Additional </a:t>
            </a:r>
            <a:r>
              <a:rPr lang="en-ZA" dirty="0" smtClean="0"/>
              <a:t>projects were </a:t>
            </a:r>
            <a:r>
              <a:rPr lang="en-ZA" dirty="0"/>
              <a:t>approved for 2021 to minimize the surplus: Mainly further investment in the </a:t>
            </a:r>
            <a:r>
              <a:rPr lang="en-ZA" dirty="0" err="1"/>
              <a:t>DSA</a:t>
            </a:r>
            <a:r>
              <a:rPr lang="en-ZA" dirty="0"/>
              <a:t> Laboratory Services</a:t>
            </a:r>
            <a:r>
              <a:rPr lang="en-ZA" dirty="0" smtClean="0"/>
              <a:t>.</a:t>
            </a:r>
          </a:p>
          <a:p>
            <a:r>
              <a:rPr lang="en-ZA" dirty="0" smtClean="0"/>
              <a:t>0,16% less raw milk in 2020 vs 2019; and levy income was 6,7% up.</a:t>
            </a:r>
            <a:endParaRPr lang="en-ZA" dirty="0"/>
          </a:p>
          <a:p>
            <a:r>
              <a:rPr lang="en-ZA" dirty="0" smtClean="0"/>
              <a:t>Jan-April 2021: Raw milk flow = 3,65% lower than 2020.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8782" y="6054953"/>
            <a:ext cx="1223218" cy="803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5567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3946"/>
          </a:xfrm>
        </p:spPr>
        <p:txBody>
          <a:bodyPr/>
          <a:lstStyle/>
          <a:p>
            <a:pPr algn="ctr"/>
            <a:r>
              <a:rPr lang="en-ZA" b="1" dirty="0" smtClean="0"/>
              <a:t>Key notes - Continue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9072"/>
            <a:ext cx="10515600" cy="4977891"/>
          </a:xfrm>
        </p:spPr>
        <p:txBody>
          <a:bodyPr/>
          <a:lstStyle/>
          <a:p>
            <a:r>
              <a:rPr lang="en-ZA" dirty="0" smtClean="0"/>
              <a:t>Administration of the statutory measures is on a healthy footing:</a:t>
            </a:r>
          </a:p>
          <a:p>
            <a:pPr lvl="1"/>
            <a:r>
              <a:rPr lang="en-ZA" dirty="0" smtClean="0"/>
              <a:t>Qualified, competent and dedicated staff.</a:t>
            </a:r>
          </a:p>
          <a:p>
            <a:pPr lvl="1"/>
            <a:r>
              <a:rPr lang="en-ZA" dirty="0" smtClean="0"/>
              <a:t>On 31 Dec 2020, debtors days were only 3,8 - with </a:t>
            </a:r>
            <a:r>
              <a:rPr lang="en-ZA" dirty="0" err="1" smtClean="0"/>
              <a:t>R900</a:t>
            </a:r>
            <a:r>
              <a:rPr lang="en-ZA" dirty="0" smtClean="0"/>
              <a:t> 000 outstanding levies of which 50% were below 60 days; and only 3 debtors in the </a:t>
            </a:r>
            <a:r>
              <a:rPr lang="en-ZA" dirty="0" err="1" smtClean="0"/>
              <a:t>R100</a:t>
            </a:r>
            <a:r>
              <a:rPr lang="en-ZA" dirty="0" smtClean="0"/>
              <a:t> 000 to </a:t>
            </a:r>
            <a:r>
              <a:rPr lang="en-ZA" dirty="0" err="1" smtClean="0"/>
              <a:t>R200</a:t>
            </a:r>
            <a:r>
              <a:rPr lang="en-ZA" dirty="0" smtClean="0"/>
              <a:t> 000 category. No role-player in higher debt categories.</a:t>
            </a:r>
          </a:p>
          <a:p>
            <a:pPr lvl="1"/>
            <a:r>
              <a:rPr lang="en-ZA" dirty="0" smtClean="0"/>
              <a:t>Statutory return information on the use of raw milk for the manufacturing of dairy products was screened and where necessary, verified with role-players before making available for publication.</a:t>
            </a:r>
          </a:p>
          <a:p>
            <a:pPr lvl="1"/>
            <a:r>
              <a:rPr lang="en-ZA" dirty="0" smtClean="0"/>
              <a:t>From 2022, information will also be requested from processors </a:t>
            </a:r>
            <a:r>
              <a:rPr lang="en-ZA" dirty="0" err="1" smtClean="0"/>
              <a:t>i.t.o</a:t>
            </a:r>
            <a:r>
              <a:rPr lang="en-ZA" dirty="0" smtClean="0"/>
              <a:t>.</a:t>
            </a:r>
          </a:p>
          <a:p>
            <a:pPr lvl="2"/>
            <a:r>
              <a:rPr lang="en-ZA" b="1" dirty="0" smtClean="0"/>
              <a:t>FMP</a:t>
            </a:r>
            <a:r>
              <a:rPr lang="en-ZA" dirty="0" smtClean="0"/>
              <a:t> </a:t>
            </a:r>
            <a:r>
              <a:rPr lang="en-ZA" dirty="0" smtClean="0"/>
              <a:t>and </a:t>
            </a:r>
            <a:r>
              <a:rPr lang="en-ZA" b="1" dirty="0" err="1" smtClean="0"/>
              <a:t>SMP</a:t>
            </a:r>
            <a:endParaRPr lang="en-ZA" b="1" dirty="0" smtClean="0"/>
          </a:p>
          <a:p>
            <a:pPr lvl="2"/>
            <a:r>
              <a:rPr lang="en-ZA" b="1" dirty="0" smtClean="0"/>
              <a:t>Fresh milk</a:t>
            </a:r>
            <a:r>
              <a:rPr lang="en-ZA" dirty="0" smtClean="0"/>
              <a:t> and </a:t>
            </a:r>
            <a:r>
              <a:rPr lang="en-ZA" b="1" dirty="0" smtClean="0"/>
              <a:t>Long life (UHT) &amp; Sterilized milk</a:t>
            </a:r>
            <a:r>
              <a:rPr lang="en-ZA" dirty="0" smtClean="0"/>
              <a:t>.</a:t>
            </a:r>
          </a:p>
          <a:p>
            <a:pPr lvl="1"/>
            <a:r>
              <a:rPr lang="en-ZA" dirty="0" smtClean="0"/>
              <a:t>Ministerial inspections continued to add value </a:t>
            </a:r>
            <a:r>
              <a:rPr lang="en-ZA" dirty="0" err="1" smtClean="0"/>
              <a:t>i.t.o</a:t>
            </a:r>
            <a:r>
              <a:rPr lang="en-ZA" dirty="0" smtClean="0"/>
              <a:t>. levy collection, reliable statutory information, interpretation of regulations and relationships.</a:t>
            </a:r>
          </a:p>
          <a:p>
            <a:pPr lvl="1"/>
            <a:endParaRPr lang="en-ZA" dirty="0" smtClean="0"/>
          </a:p>
          <a:p>
            <a:pPr lvl="1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15693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4717"/>
          </a:xfrm>
        </p:spPr>
        <p:txBody>
          <a:bodyPr/>
          <a:lstStyle/>
          <a:p>
            <a:pPr algn="ctr"/>
            <a:r>
              <a:rPr lang="en-ZA" b="1" dirty="0" smtClean="0"/>
              <a:t>Milk SA staff compliment</a:t>
            </a:r>
            <a:endParaRPr lang="en-ZA" b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593175"/>
            <a:ext cx="10515600" cy="2816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97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0596"/>
          </a:xfrm>
        </p:spPr>
        <p:txBody>
          <a:bodyPr/>
          <a:lstStyle/>
          <a:p>
            <a:pPr algn="ctr"/>
            <a:r>
              <a:rPr lang="en-ZA" b="1" dirty="0" smtClean="0"/>
              <a:t>External Service Providers</a:t>
            </a:r>
            <a:endParaRPr lang="en-ZA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192526"/>
              </p:ext>
            </p:extLst>
          </p:nvPr>
        </p:nvGraphicFramePr>
        <p:xfrm>
          <a:off x="1017919" y="1440610"/>
          <a:ext cx="10593236" cy="49946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22537">
                  <a:extLst>
                    <a:ext uri="{9D8B030D-6E8A-4147-A177-3AD203B41FA5}">
                      <a16:colId xmlns:a16="http://schemas.microsoft.com/office/drawing/2014/main" val="1094842849"/>
                    </a:ext>
                  </a:extLst>
                </a:gridCol>
                <a:gridCol w="3091468">
                  <a:extLst>
                    <a:ext uri="{9D8B030D-6E8A-4147-A177-3AD203B41FA5}">
                      <a16:colId xmlns:a16="http://schemas.microsoft.com/office/drawing/2014/main" val="1774474950"/>
                    </a:ext>
                  </a:extLst>
                </a:gridCol>
                <a:gridCol w="3679231">
                  <a:extLst>
                    <a:ext uri="{9D8B030D-6E8A-4147-A177-3AD203B41FA5}">
                      <a16:colId xmlns:a16="http://schemas.microsoft.com/office/drawing/2014/main" val="4001165040"/>
                    </a:ext>
                  </a:extLst>
                </a:gridCol>
              </a:tblGrid>
              <a:tr h="356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Service</a:t>
                      </a:r>
                      <a:endParaRPr lang="en-ZA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Service description</a:t>
                      </a:r>
                      <a:endParaRPr lang="en-ZA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Institution</a:t>
                      </a:r>
                      <a:endParaRPr lang="en-ZA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5317359"/>
                  </a:ext>
                </a:extLst>
              </a:tr>
              <a:tr h="356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Information Technology (IT)</a:t>
                      </a:r>
                      <a:endParaRPr lang="en-ZA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MIS &amp; General IT support</a:t>
                      </a:r>
                      <a:endParaRPr lang="en-ZA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Octoplus</a:t>
                      </a:r>
                      <a:endParaRPr lang="en-ZA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4742495"/>
                  </a:ext>
                </a:extLst>
              </a:tr>
              <a:tr h="356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Attorneys</a:t>
                      </a:r>
                      <a:endParaRPr lang="en-ZA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Statutory measures</a:t>
                      </a:r>
                      <a:endParaRPr lang="en-ZA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Burden, Swart, Botha &amp; Maluleke</a:t>
                      </a:r>
                      <a:endParaRPr lang="en-ZA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1117205"/>
                  </a:ext>
                </a:extLst>
              </a:tr>
              <a:tr h="713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Attorneys</a:t>
                      </a:r>
                      <a:endParaRPr lang="en-ZA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Other services</a:t>
                      </a:r>
                      <a:endParaRPr lang="en-ZA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800" dirty="0">
                          <a:effectLst/>
                        </a:rPr>
                        <a:t>Gildenhuys Malatji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ZA" sz="1800" dirty="0" err="1">
                          <a:effectLst/>
                        </a:rPr>
                        <a:t>MacRobert</a:t>
                      </a:r>
                      <a:endParaRPr lang="en-ZA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8291713"/>
                  </a:ext>
                </a:extLst>
              </a:tr>
              <a:tr h="356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Accountants</a:t>
                      </a:r>
                      <a:endParaRPr lang="en-ZA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All accounting services</a:t>
                      </a:r>
                      <a:endParaRPr lang="en-ZA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PwC</a:t>
                      </a:r>
                      <a:endParaRPr lang="en-ZA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7559623"/>
                  </a:ext>
                </a:extLst>
              </a:tr>
              <a:tr h="713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Internal Auditors</a:t>
                      </a:r>
                      <a:endParaRPr lang="en-ZA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Internal Audits of admin &amp; projects</a:t>
                      </a:r>
                      <a:endParaRPr lang="en-ZA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HP Audit</a:t>
                      </a:r>
                      <a:endParaRPr lang="en-ZA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4881306"/>
                  </a:ext>
                </a:extLst>
              </a:tr>
              <a:tr h="713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Inspections of statutory measures</a:t>
                      </a:r>
                      <a:endParaRPr lang="en-ZA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Statutory inspections at registered role-players</a:t>
                      </a:r>
                      <a:endParaRPr lang="en-ZA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JP Ferreira</a:t>
                      </a:r>
                      <a:endParaRPr lang="en-ZA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5804931"/>
                  </a:ext>
                </a:extLst>
              </a:tr>
              <a:tr h="713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External Auditors</a:t>
                      </a:r>
                      <a:endParaRPr lang="en-ZA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Annual auditing of MSA's books, i.t.o. Companies Act</a:t>
                      </a:r>
                      <a:endParaRPr lang="en-ZA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Fourie &amp; Botha</a:t>
                      </a:r>
                      <a:endParaRPr lang="en-ZA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8583489"/>
                  </a:ext>
                </a:extLst>
              </a:tr>
              <a:tr h="713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Minute taking</a:t>
                      </a:r>
                      <a:endParaRPr lang="en-ZA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Minutes of Milk SA Board, AGM and Committees</a:t>
                      </a:r>
                      <a:endParaRPr lang="en-ZA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Nicolette Teichmann</a:t>
                      </a:r>
                      <a:endParaRPr lang="en-ZA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71475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1020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3728"/>
          </a:xfrm>
        </p:spPr>
        <p:txBody>
          <a:bodyPr/>
          <a:lstStyle/>
          <a:p>
            <a:pPr algn="ctr"/>
            <a:r>
              <a:rPr lang="en-ZA" b="1" dirty="0" smtClean="0"/>
              <a:t>On the short-term list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2204"/>
            <a:ext cx="10515600" cy="5089584"/>
          </a:xfrm>
        </p:spPr>
        <p:txBody>
          <a:bodyPr>
            <a:normAutofit fontScale="77500" lnSpcReduction="20000"/>
          </a:bodyPr>
          <a:lstStyle/>
          <a:p>
            <a:r>
              <a:rPr lang="en-ZA" dirty="0" smtClean="0"/>
              <a:t>Appoint </a:t>
            </a:r>
            <a:r>
              <a:rPr lang="en-ZA" dirty="0" smtClean="0">
                <a:solidFill>
                  <a:srgbClr val="C00000"/>
                </a:solidFill>
              </a:rPr>
              <a:t>Operations Officer </a:t>
            </a:r>
            <a:r>
              <a:rPr lang="en-ZA" dirty="0" smtClean="0"/>
              <a:t>with specialization in:</a:t>
            </a:r>
          </a:p>
          <a:p>
            <a:pPr lvl="1"/>
            <a:r>
              <a:rPr lang="en-ZA" dirty="0" smtClean="0"/>
              <a:t>Communication; </a:t>
            </a:r>
          </a:p>
          <a:p>
            <a:pPr lvl="1"/>
            <a:r>
              <a:rPr lang="en-ZA" dirty="0" smtClean="0"/>
              <a:t>Project administration</a:t>
            </a:r>
          </a:p>
          <a:p>
            <a:r>
              <a:rPr lang="en-ZA" dirty="0" smtClean="0"/>
              <a:t>Improved Communication</a:t>
            </a:r>
          </a:p>
          <a:p>
            <a:pPr lvl="1"/>
            <a:r>
              <a:rPr lang="en-ZA" dirty="0" smtClean="0"/>
              <a:t>Milk Essay to be relaunched to convey project and industry information more frequently </a:t>
            </a:r>
            <a:r>
              <a:rPr lang="en-ZA" dirty="0" smtClean="0"/>
              <a:t>and in a popular </a:t>
            </a:r>
            <a:r>
              <a:rPr lang="en-ZA" dirty="0" smtClean="0"/>
              <a:t>style</a:t>
            </a:r>
          </a:p>
          <a:p>
            <a:pPr lvl="1"/>
            <a:r>
              <a:rPr lang="en-ZA" dirty="0" smtClean="0"/>
              <a:t>Milk SA annual information brochure to be updated</a:t>
            </a:r>
          </a:p>
          <a:p>
            <a:pPr lvl="1"/>
            <a:r>
              <a:rPr lang="en-ZA" dirty="0" smtClean="0"/>
              <a:t>CEO’s internal communication </a:t>
            </a:r>
            <a:r>
              <a:rPr lang="en-ZA" dirty="0" smtClean="0"/>
              <a:t>to improve </a:t>
            </a:r>
            <a:r>
              <a:rPr lang="en-ZA" dirty="0" smtClean="0"/>
              <a:t>(with MPO, </a:t>
            </a:r>
            <a:r>
              <a:rPr lang="en-ZA" dirty="0" err="1" smtClean="0"/>
              <a:t>SAMPRO</a:t>
            </a:r>
            <a:r>
              <a:rPr lang="en-ZA" dirty="0" smtClean="0"/>
              <a:t>, </a:t>
            </a:r>
            <a:r>
              <a:rPr lang="en-ZA" dirty="0" err="1" smtClean="0"/>
              <a:t>DSA</a:t>
            </a:r>
            <a:r>
              <a:rPr lang="en-ZA" dirty="0" smtClean="0"/>
              <a:t>, </a:t>
            </a:r>
            <a:r>
              <a:rPr lang="en-ZA" dirty="0" err="1" smtClean="0"/>
              <a:t>SANCIDF</a:t>
            </a:r>
            <a:r>
              <a:rPr lang="en-ZA" dirty="0"/>
              <a:t> </a:t>
            </a:r>
            <a:r>
              <a:rPr lang="en-ZA" dirty="0" smtClean="0"/>
              <a:t>and Project Managers)</a:t>
            </a:r>
          </a:p>
          <a:p>
            <a:pPr lvl="1"/>
            <a:r>
              <a:rPr lang="en-ZA" dirty="0" smtClean="0"/>
              <a:t>CEO’s external communication </a:t>
            </a:r>
            <a:r>
              <a:rPr lang="en-ZA" dirty="0" smtClean="0"/>
              <a:t>to improve (especially</a:t>
            </a:r>
            <a:r>
              <a:rPr lang="en-ZA" dirty="0" smtClean="0"/>
              <a:t> </a:t>
            </a:r>
            <a:r>
              <a:rPr lang="en-ZA" dirty="0" smtClean="0"/>
              <a:t>levy </a:t>
            </a:r>
            <a:r>
              <a:rPr lang="en-ZA" dirty="0" smtClean="0"/>
              <a:t>paying </a:t>
            </a:r>
            <a:r>
              <a:rPr lang="en-ZA" dirty="0" smtClean="0"/>
              <a:t>role-players)</a:t>
            </a:r>
          </a:p>
          <a:p>
            <a:pPr lvl="1"/>
            <a:r>
              <a:rPr lang="en-ZA" dirty="0" smtClean="0"/>
              <a:t>Website improvement </a:t>
            </a:r>
            <a:r>
              <a:rPr lang="en-ZA" dirty="0"/>
              <a:t>and </a:t>
            </a:r>
            <a:r>
              <a:rPr lang="en-ZA" dirty="0" smtClean="0"/>
              <a:t>maintenance</a:t>
            </a:r>
          </a:p>
          <a:p>
            <a:pPr lvl="1"/>
            <a:r>
              <a:rPr lang="en-ZA" dirty="0" smtClean="0"/>
              <a:t>Industry </a:t>
            </a:r>
            <a:r>
              <a:rPr lang="en-ZA" dirty="0" smtClean="0"/>
              <a:t>book (about the development of the SA dairy industry since the </a:t>
            </a:r>
            <a:r>
              <a:rPr lang="en-ZA" dirty="0" err="1" smtClean="0"/>
              <a:t>1930’s</a:t>
            </a:r>
            <a:r>
              <a:rPr lang="en-ZA" dirty="0" smtClean="0"/>
              <a:t>)</a:t>
            </a:r>
          </a:p>
          <a:p>
            <a:r>
              <a:rPr lang="en-ZA" dirty="0" smtClean="0"/>
              <a:t>Improved </a:t>
            </a:r>
            <a:r>
              <a:rPr lang="en-ZA" dirty="0" smtClean="0"/>
              <a:t>Project Administration</a:t>
            </a:r>
          </a:p>
          <a:p>
            <a:pPr lvl="1"/>
            <a:r>
              <a:rPr lang="en-ZA" dirty="0" smtClean="0"/>
              <a:t>The Milk SA Office to administrate the function of Project Committee Agendas</a:t>
            </a:r>
          </a:p>
          <a:p>
            <a:pPr lvl="1"/>
            <a:r>
              <a:rPr lang="en-ZA" dirty="0" smtClean="0"/>
              <a:t>Operations Officer to take care of </a:t>
            </a:r>
            <a:r>
              <a:rPr lang="en-ZA" dirty="0" smtClean="0"/>
              <a:t>project </a:t>
            </a:r>
            <a:r>
              <a:rPr lang="en-ZA" dirty="0" smtClean="0"/>
              <a:t>admin related queries</a:t>
            </a:r>
          </a:p>
          <a:p>
            <a:pPr lvl="1"/>
            <a:r>
              <a:rPr lang="en-ZA" dirty="0" smtClean="0"/>
              <a:t>Operations Officer to oversee compliance of project reports with contracts in liaison with CEO</a:t>
            </a:r>
          </a:p>
          <a:p>
            <a:r>
              <a:rPr lang="en-ZA" dirty="0" smtClean="0"/>
              <a:t>Corporate Governance</a:t>
            </a:r>
          </a:p>
          <a:p>
            <a:pPr lvl="1"/>
            <a:r>
              <a:rPr lang="en-ZA" dirty="0" smtClean="0"/>
              <a:t>Review policy documents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66172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7079"/>
          </a:xfrm>
        </p:spPr>
        <p:txBody>
          <a:bodyPr/>
          <a:lstStyle/>
          <a:p>
            <a:pPr algn="ctr"/>
            <a:r>
              <a:rPr lang="en-ZA" b="1" dirty="0" smtClean="0"/>
              <a:t>In conclusion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8468"/>
            <a:ext cx="10515600" cy="4848495"/>
          </a:xfrm>
        </p:spPr>
        <p:txBody>
          <a:bodyPr/>
          <a:lstStyle/>
          <a:p>
            <a:r>
              <a:rPr lang="en-ZA" dirty="0" smtClean="0"/>
              <a:t>Dairy products remained popular amongst consumers during the lockdown and the weak economy.</a:t>
            </a:r>
          </a:p>
          <a:p>
            <a:r>
              <a:rPr lang="en-ZA" dirty="0" smtClean="0"/>
              <a:t>Not only the image of </a:t>
            </a:r>
            <a:r>
              <a:rPr lang="en-ZA" dirty="0" smtClean="0">
                <a:solidFill>
                  <a:srgbClr val="0070C0"/>
                </a:solidFill>
              </a:rPr>
              <a:t>dairy products</a:t>
            </a:r>
            <a:r>
              <a:rPr lang="en-ZA" dirty="0" smtClean="0"/>
              <a:t>, but also the image of the </a:t>
            </a:r>
            <a:r>
              <a:rPr lang="en-ZA" dirty="0" smtClean="0">
                <a:solidFill>
                  <a:srgbClr val="FF0000"/>
                </a:solidFill>
              </a:rPr>
              <a:t>dairy industry</a:t>
            </a:r>
            <a:r>
              <a:rPr lang="en-ZA" dirty="0" smtClean="0"/>
              <a:t> will increasingly shape consumer behaviour.</a:t>
            </a:r>
          </a:p>
          <a:p>
            <a:r>
              <a:rPr lang="en-ZA" dirty="0" smtClean="0"/>
              <a:t>The well-structured organized dairy industry is an asset not to be under-estimated or taken for granted.</a:t>
            </a:r>
          </a:p>
          <a:p>
            <a:r>
              <a:rPr lang="en-ZA" dirty="0" smtClean="0"/>
              <a:t>Milk SA is co-owned by MPO and </a:t>
            </a:r>
            <a:r>
              <a:rPr lang="en-ZA" dirty="0" err="1" smtClean="0"/>
              <a:t>SAMPRO</a:t>
            </a:r>
            <a:r>
              <a:rPr lang="en-ZA" dirty="0" smtClean="0"/>
              <a:t> and therefore, they must continue to invest their knowledge and </a:t>
            </a:r>
            <a:r>
              <a:rPr lang="en-ZA" dirty="0" smtClean="0"/>
              <a:t>passion </a:t>
            </a:r>
            <a:r>
              <a:rPr lang="en-ZA" dirty="0" smtClean="0"/>
              <a:t>in Milk SA.</a:t>
            </a:r>
          </a:p>
          <a:p>
            <a:r>
              <a:rPr lang="en-ZA" dirty="0" smtClean="0"/>
              <a:t>Administration of the statutory measures is sound.</a:t>
            </a:r>
          </a:p>
          <a:p>
            <a:r>
              <a:rPr lang="en-ZA" dirty="0" smtClean="0"/>
              <a:t>Communication and Project Admin are challenges in the short term.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14917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597</Words>
  <Application>Microsoft Office PowerPoint</Application>
  <PresentationFormat>Widescreen</PresentationFormat>
  <Paragraphs>73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Times New Roman</vt:lpstr>
      <vt:lpstr>Office Theme</vt:lpstr>
      <vt:lpstr>Presentation</vt:lpstr>
      <vt:lpstr>Key notes</vt:lpstr>
      <vt:lpstr>Key notes - Continue</vt:lpstr>
      <vt:lpstr>Milk SA staff compliment</vt:lpstr>
      <vt:lpstr>External Service Providers</vt:lpstr>
      <vt:lpstr>On the short-term list</vt:lpstr>
      <vt:lpstr>In 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 Fouche</dc:creator>
  <cp:lastModifiedBy>Nico Fouche</cp:lastModifiedBy>
  <cp:revision>85</cp:revision>
  <dcterms:created xsi:type="dcterms:W3CDTF">2021-06-04T10:59:12Z</dcterms:created>
  <dcterms:modified xsi:type="dcterms:W3CDTF">2021-06-07T08:25:43Z</dcterms:modified>
</cp:coreProperties>
</file>