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6E53B4E6-620C-4B3D-86E2-3D9CAFF9CC13}" type="datetimeFigureOut">
              <a:rPr lang="en-ZA" smtClean="0"/>
              <a:t>2022/01/31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569A6F4-A0A5-492C-A474-82E8F66B75A1}" type="slidenum">
              <a:rPr lang="en-ZA" smtClean="0"/>
              <a:t>‹#›</a:t>
            </a:fld>
            <a:endParaRPr lang="en-ZA"/>
          </a:p>
        </p:txBody>
      </p:sp>
    </p:spTree>
    <p:extLst>
      <p:ext uri="{BB962C8B-B14F-4D97-AF65-F5344CB8AC3E}">
        <p14:creationId xmlns:p14="http://schemas.microsoft.com/office/powerpoint/2010/main" val="2909388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6E53B4E6-620C-4B3D-86E2-3D9CAFF9CC13}" type="datetimeFigureOut">
              <a:rPr lang="en-ZA" smtClean="0"/>
              <a:t>2022/01/31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569A6F4-A0A5-492C-A474-82E8F66B75A1}" type="slidenum">
              <a:rPr lang="en-ZA" smtClean="0"/>
              <a:t>‹#›</a:t>
            </a:fld>
            <a:endParaRPr lang="en-ZA"/>
          </a:p>
        </p:txBody>
      </p:sp>
    </p:spTree>
    <p:extLst>
      <p:ext uri="{BB962C8B-B14F-4D97-AF65-F5344CB8AC3E}">
        <p14:creationId xmlns:p14="http://schemas.microsoft.com/office/powerpoint/2010/main" val="475616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6E53B4E6-620C-4B3D-86E2-3D9CAFF9CC13}" type="datetimeFigureOut">
              <a:rPr lang="en-ZA" smtClean="0"/>
              <a:t>2022/01/31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569A6F4-A0A5-492C-A474-82E8F66B75A1}" type="slidenum">
              <a:rPr lang="en-ZA" smtClean="0"/>
              <a:t>‹#›</a:t>
            </a:fld>
            <a:endParaRPr lang="en-ZA"/>
          </a:p>
        </p:txBody>
      </p:sp>
    </p:spTree>
    <p:extLst>
      <p:ext uri="{BB962C8B-B14F-4D97-AF65-F5344CB8AC3E}">
        <p14:creationId xmlns:p14="http://schemas.microsoft.com/office/powerpoint/2010/main" val="3807320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6E53B4E6-620C-4B3D-86E2-3D9CAFF9CC13}" type="datetimeFigureOut">
              <a:rPr lang="en-ZA" smtClean="0"/>
              <a:t>2022/01/31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569A6F4-A0A5-492C-A474-82E8F66B75A1}" type="slidenum">
              <a:rPr lang="en-ZA" smtClean="0"/>
              <a:t>‹#›</a:t>
            </a:fld>
            <a:endParaRPr lang="en-ZA"/>
          </a:p>
        </p:txBody>
      </p:sp>
    </p:spTree>
    <p:extLst>
      <p:ext uri="{BB962C8B-B14F-4D97-AF65-F5344CB8AC3E}">
        <p14:creationId xmlns:p14="http://schemas.microsoft.com/office/powerpoint/2010/main" val="3174461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53B4E6-620C-4B3D-86E2-3D9CAFF9CC13}" type="datetimeFigureOut">
              <a:rPr lang="en-ZA" smtClean="0"/>
              <a:t>2022/01/31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569A6F4-A0A5-492C-A474-82E8F66B75A1}" type="slidenum">
              <a:rPr lang="en-ZA" smtClean="0"/>
              <a:t>‹#›</a:t>
            </a:fld>
            <a:endParaRPr lang="en-ZA"/>
          </a:p>
        </p:txBody>
      </p:sp>
    </p:spTree>
    <p:extLst>
      <p:ext uri="{BB962C8B-B14F-4D97-AF65-F5344CB8AC3E}">
        <p14:creationId xmlns:p14="http://schemas.microsoft.com/office/powerpoint/2010/main" val="1799571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6E53B4E6-620C-4B3D-86E2-3D9CAFF9CC13}" type="datetimeFigureOut">
              <a:rPr lang="en-ZA" smtClean="0"/>
              <a:t>2022/01/31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569A6F4-A0A5-492C-A474-82E8F66B75A1}" type="slidenum">
              <a:rPr lang="en-ZA" smtClean="0"/>
              <a:t>‹#›</a:t>
            </a:fld>
            <a:endParaRPr lang="en-ZA"/>
          </a:p>
        </p:txBody>
      </p:sp>
    </p:spTree>
    <p:extLst>
      <p:ext uri="{BB962C8B-B14F-4D97-AF65-F5344CB8AC3E}">
        <p14:creationId xmlns:p14="http://schemas.microsoft.com/office/powerpoint/2010/main" val="74907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6E53B4E6-620C-4B3D-86E2-3D9CAFF9CC13}" type="datetimeFigureOut">
              <a:rPr lang="en-ZA" smtClean="0"/>
              <a:t>2022/01/31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1569A6F4-A0A5-492C-A474-82E8F66B75A1}" type="slidenum">
              <a:rPr lang="en-ZA" smtClean="0"/>
              <a:t>‹#›</a:t>
            </a:fld>
            <a:endParaRPr lang="en-ZA"/>
          </a:p>
        </p:txBody>
      </p:sp>
    </p:spTree>
    <p:extLst>
      <p:ext uri="{BB962C8B-B14F-4D97-AF65-F5344CB8AC3E}">
        <p14:creationId xmlns:p14="http://schemas.microsoft.com/office/powerpoint/2010/main" val="1513835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6E53B4E6-620C-4B3D-86E2-3D9CAFF9CC13}" type="datetimeFigureOut">
              <a:rPr lang="en-ZA" smtClean="0"/>
              <a:t>2022/01/31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1569A6F4-A0A5-492C-A474-82E8F66B75A1}" type="slidenum">
              <a:rPr lang="en-ZA" smtClean="0"/>
              <a:t>‹#›</a:t>
            </a:fld>
            <a:endParaRPr lang="en-ZA"/>
          </a:p>
        </p:txBody>
      </p:sp>
    </p:spTree>
    <p:extLst>
      <p:ext uri="{BB962C8B-B14F-4D97-AF65-F5344CB8AC3E}">
        <p14:creationId xmlns:p14="http://schemas.microsoft.com/office/powerpoint/2010/main" val="2125126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3B4E6-620C-4B3D-86E2-3D9CAFF9CC13}" type="datetimeFigureOut">
              <a:rPr lang="en-ZA" smtClean="0"/>
              <a:t>2022/01/31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1569A6F4-A0A5-492C-A474-82E8F66B75A1}" type="slidenum">
              <a:rPr lang="en-ZA" smtClean="0"/>
              <a:t>‹#›</a:t>
            </a:fld>
            <a:endParaRPr lang="en-ZA"/>
          </a:p>
        </p:txBody>
      </p:sp>
    </p:spTree>
    <p:extLst>
      <p:ext uri="{BB962C8B-B14F-4D97-AF65-F5344CB8AC3E}">
        <p14:creationId xmlns:p14="http://schemas.microsoft.com/office/powerpoint/2010/main" val="2843475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53B4E6-620C-4B3D-86E2-3D9CAFF9CC13}" type="datetimeFigureOut">
              <a:rPr lang="en-ZA" smtClean="0"/>
              <a:t>2022/01/31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569A6F4-A0A5-492C-A474-82E8F66B75A1}" type="slidenum">
              <a:rPr lang="en-ZA" smtClean="0"/>
              <a:t>‹#›</a:t>
            </a:fld>
            <a:endParaRPr lang="en-ZA"/>
          </a:p>
        </p:txBody>
      </p:sp>
    </p:spTree>
    <p:extLst>
      <p:ext uri="{BB962C8B-B14F-4D97-AF65-F5344CB8AC3E}">
        <p14:creationId xmlns:p14="http://schemas.microsoft.com/office/powerpoint/2010/main" val="97022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53B4E6-620C-4B3D-86E2-3D9CAFF9CC13}" type="datetimeFigureOut">
              <a:rPr lang="en-ZA" smtClean="0"/>
              <a:t>2022/01/31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569A6F4-A0A5-492C-A474-82E8F66B75A1}" type="slidenum">
              <a:rPr lang="en-ZA" smtClean="0"/>
              <a:t>‹#›</a:t>
            </a:fld>
            <a:endParaRPr lang="en-ZA"/>
          </a:p>
        </p:txBody>
      </p:sp>
    </p:spTree>
    <p:extLst>
      <p:ext uri="{BB962C8B-B14F-4D97-AF65-F5344CB8AC3E}">
        <p14:creationId xmlns:p14="http://schemas.microsoft.com/office/powerpoint/2010/main" val="1026373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3B4E6-620C-4B3D-86E2-3D9CAFF9CC13}" type="datetimeFigureOut">
              <a:rPr lang="en-ZA" smtClean="0"/>
              <a:t>2022/01/31</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9A6F4-A0A5-492C-A474-82E8F66B75A1}" type="slidenum">
              <a:rPr lang="en-ZA" smtClean="0"/>
              <a:t>‹#›</a:t>
            </a:fld>
            <a:endParaRPr lang="en-ZA"/>
          </a:p>
        </p:txBody>
      </p:sp>
    </p:spTree>
    <p:extLst>
      <p:ext uri="{BB962C8B-B14F-4D97-AF65-F5344CB8AC3E}">
        <p14:creationId xmlns:p14="http://schemas.microsoft.com/office/powerpoint/2010/main" val="1626672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58816"/>
            <a:ext cx="9144000" cy="1609335"/>
          </a:xfrm>
        </p:spPr>
        <p:txBody>
          <a:bodyPr>
            <a:normAutofit fontScale="90000"/>
          </a:bodyPr>
          <a:lstStyle/>
          <a:p>
            <a:r>
              <a:rPr lang="en-ZA" b="1" dirty="0" smtClean="0">
                <a:solidFill>
                  <a:srgbClr val="0070C0"/>
                </a:solidFill>
              </a:rPr>
              <a:t/>
            </a:r>
            <a:br>
              <a:rPr lang="en-ZA" b="1" dirty="0" smtClean="0">
                <a:solidFill>
                  <a:srgbClr val="0070C0"/>
                </a:solidFill>
              </a:rPr>
            </a:br>
            <a:r>
              <a:rPr lang="en-ZA" b="1" dirty="0">
                <a:solidFill>
                  <a:srgbClr val="0070C0"/>
                </a:solidFill>
              </a:rPr>
              <a:t/>
            </a:r>
            <a:br>
              <a:rPr lang="en-ZA" b="1" dirty="0">
                <a:solidFill>
                  <a:srgbClr val="0070C0"/>
                </a:solidFill>
              </a:rPr>
            </a:br>
            <a:r>
              <a:rPr lang="en-ZA" b="1" dirty="0" smtClean="0">
                <a:solidFill>
                  <a:srgbClr val="0070C0"/>
                </a:solidFill>
              </a:rPr>
              <a:t>GENERAL MEETING</a:t>
            </a:r>
            <a:br>
              <a:rPr lang="en-ZA" b="1" dirty="0" smtClean="0">
                <a:solidFill>
                  <a:srgbClr val="0070C0"/>
                </a:solidFill>
              </a:rPr>
            </a:br>
            <a:r>
              <a:rPr lang="en-ZA" b="1" dirty="0" smtClean="0">
                <a:solidFill>
                  <a:srgbClr val="0070C0"/>
                </a:solidFill>
              </a:rPr>
              <a:t>OF MEMBERS</a:t>
            </a:r>
            <a:endParaRPr lang="en-ZA" b="1" dirty="0">
              <a:solidFill>
                <a:srgbClr val="0070C0"/>
              </a:solidFill>
            </a:endParaRPr>
          </a:p>
        </p:txBody>
      </p:sp>
      <p:sp>
        <p:nvSpPr>
          <p:cNvPr id="3" name="Subtitle 2"/>
          <p:cNvSpPr>
            <a:spLocks noGrp="1"/>
          </p:cNvSpPr>
          <p:nvPr>
            <p:ph type="subTitle" idx="1"/>
          </p:nvPr>
        </p:nvSpPr>
        <p:spPr>
          <a:xfrm>
            <a:off x="1524000" y="3968151"/>
            <a:ext cx="9144000" cy="1544127"/>
          </a:xfrm>
        </p:spPr>
        <p:txBody>
          <a:bodyPr>
            <a:normAutofit/>
          </a:bodyPr>
          <a:lstStyle/>
          <a:p>
            <a:r>
              <a:rPr lang="en-ZA" sz="4000" dirty="0" smtClean="0"/>
              <a:t>CEO Presentation</a:t>
            </a:r>
          </a:p>
          <a:p>
            <a:r>
              <a:rPr lang="en-ZA" sz="4000" dirty="0" smtClean="0"/>
              <a:t>1 December 2021</a:t>
            </a:r>
            <a:endParaRPr lang="en-ZA" sz="4000" dirty="0"/>
          </a:p>
        </p:txBody>
      </p:sp>
      <p:pic>
        <p:nvPicPr>
          <p:cNvPr id="102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4180" y="664234"/>
            <a:ext cx="2333888" cy="1532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3018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587" y="358775"/>
            <a:ext cx="10515600" cy="1325563"/>
          </a:xfrm>
        </p:spPr>
        <p:txBody>
          <a:bodyPr/>
          <a:lstStyle/>
          <a:p>
            <a:pPr algn="ctr"/>
            <a:r>
              <a:rPr lang="en-ZA" b="1" dirty="0" smtClean="0">
                <a:solidFill>
                  <a:srgbClr val="0070C0"/>
                </a:solidFill>
              </a:rPr>
              <a:t>MILK SA</a:t>
            </a:r>
            <a:endParaRPr lang="en-ZA" b="1" dirty="0">
              <a:solidFill>
                <a:srgbClr val="0070C0"/>
              </a:solidFill>
            </a:endParaRPr>
          </a:p>
        </p:txBody>
      </p:sp>
      <p:sp>
        <p:nvSpPr>
          <p:cNvPr id="3" name="Content Placeholder 2"/>
          <p:cNvSpPr>
            <a:spLocks noGrp="1"/>
          </p:cNvSpPr>
          <p:nvPr>
            <p:ph idx="1"/>
          </p:nvPr>
        </p:nvSpPr>
        <p:spPr/>
        <p:txBody>
          <a:bodyPr/>
          <a:lstStyle/>
          <a:p>
            <a:r>
              <a:rPr lang="en-ZA" dirty="0" smtClean="0"/>
              <a:t>Non-Profit company, “owned” by MPO and </a:t>
            </a:r>
            <a:r>
              <a:rPr lang="en-ZA" dirty="0" err="1" smtClean="0"/>
              <a:t>SAMPRO</a:t>
            </a:r>
            <a:r>
              <a:rPr lang="en-ZA" dirty="0" smtClean="0"/>
              <a:t>. (Est. 2002)</a:t>
            </a:r>
          </a:p>
          <a:p>
            <a:r>
              <a:rPr lang="en-ZA" dirty="0" smtClean="0"/>
              <a:t>Established to improve competitiveness of the SA dairy industry through actions of collective importance within the limitations of the Competition Act.</a:t>
            </a:r>
          </a:p>
          <a:p>
            <a:pPr lvl="1"/>
            <a:r>
              <a:rPr lang="en-ZA" dirty="0" smtClean="0"/>
              <a:t>For example, Milk SA can in no way be seen to influence or signal prices. However, its projects are designed to expand the market for dairy products and for the industry to be more competitive.</a:t>
            </a:r>
          </a:p>
          <a:p>
            <a:r>
              <a:rPr lang="en-ZA" dirty="0" smtClean="0"/>
              <a:t>Designated by the Minister as Administrator for statutory measures </a:t>
            </a:r>
            <a:r>
              <a:rPr lang="en-ZA" dirty="0" err="1" smtClean="0"/>
              <a:t>i.t.o</a:t>
            </a:r>
            <a:r>
              <a:rPr lang="en-ZA" dirty="0" smtClean="0"/>
              <a:t>. the MAP Act.</a:t>
            </a: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5137" y="5832475"/>
            <a:ext cx="1562100" cy="1025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4704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solidFill>
                  <a:srgbClr val="0070C0"/>
                </a:solidFill>
              </a:rPr>
              <a:t>ADMINISTRATION</a:t>
            </a:r>
            <a:endParaRPr lang="en-ZA" b="1" dirty="0">
              <a:solidFill>
                <a:srgbClr val="0070C0"/>
              </a:solidFill>
            </a:endParaRPr>
          </a:p>
        </p:txBody>
      </p:sp>
      <p:sp>
        <p:nvSpPr>
          <p:cNvPr id="3" name="Content Placeholder 2"/>
          <p:cNvSpPr>
            <a:spLocks noGrp="1"/>
          </p:cNvSpPr>
          <p:nvPr>
            <p:ph idx="1"/>
          </p:nvPr>
        </p:nvSpPr>
        <p:spPr>
          <a:xfrm>
            <a:off x="838200" y="1526875"/>
            <a:ext cx="10515600" cy="4650088"/>
          </a:xfrm>
        </p:spPr>
        <p:txBody>
          <a:bodyPr>
            <a:normAutofit fontScale="85000" lnSpcReduction="20000"/>
          </a:bodyPr>
          <a:lstStyle/>
          <a:p>
            <a:r>
              <a:rPr lang="en-ZA" dirty="0" smtClean="0"/>
              <a:t>Levy income for the 10 months almost matched budget of </a:t>
            </a:r>
            <a:r>
              <a:rPr lang="en-ZA" dirty="0" err="1" smtClean="0"/>
              <a:t>R50,7</a:t>
            </a:r>
            <a:r>
              <a:rPr lang="en-ZA" dirty="0" smtClean="0"/>
              <a:t> mil. For the 10 months.</a:t>
            </a:r>
          </a:p>
          <a:p>
            <a:r>
              <a:rPr lang="en-ZA" dirty="0" smtClean="0"/>
              <a:t>Two role-players make up 78,5% of the total debt amount of </a:t>
            </a:r>
            <a:r>
              <a:rPr lang="en-ZA" dirty="0" err="1" smtClean="0"/>
              <a:t>R3,04</a:t>
            </a:r>
            <a:r>
              <a:rPr lang="en-ZA" dirty="0" smtClean="0"/>
              <a:t> mil.</a:t>
            </a:r>
          </a:p>
          <a:p>
            <a:pPr lvl="1"/>
            <a:r>
              <a:rPr lang="en-ZA" dirty="0" smtClean="0"/>
              <a:t>No 1: The unopposed case for </a:t>
            </a:r>
            <a:r>
              <a:rPr lang="en-ZA" dirty="0" err="1" smtClean="0"/>
              <a:t>R1,1</a:t>
            </a:r>
            <a:r>
              <a:rPr lang="en-ZA" dirty="0" smtClean="0"/>
              <a:t> mil was heard in the High Court on 24 Nov ‘21.</a:t>
            </a:r>
          </a:p>
          <a:p>
            <a:pPr lvl="1"/>
            <a:r>
              <a:rPr lang="en-ZA" dirty="0" smtClean="0"/>
              <a:t>No 2: A statutory inspection revealed an under declaration of </a:t>
            </a:r>
            <a:r>
              <a:rPr lang="en-ZA" dirty="0" err="1" smtClean="0"/>
              <a:t>R1,3</a:t>
            </a:r>
            <a:r>
              <a:rPr lang="en-ZA" dirty="0" smtClean="0"/>
              <a:t> mil for which a pay-off arrangement was reached (to be paid in full by March 2022).</a:t>
            </a:r>
          </a:p>
          <a:p>
            <a:r>
              <a:rPr lang="en-ZA" dirty="0" smtClean="0"/>
              <a:t>The remainder of debt was thus only </a:t>
            </a:r>
            <a:r>
              <a:rPr lang="en-ZA" dirty="0" err="1" smtClean="0"/>
              <a:t>R653</a:t>
            </a:r>
            <a:r>
              <a:rPr lang="en-ZA" dirty="0" smtClean="0"/>
              <a:t> 667 by the end of October of which 55% was in the current to 30 days categories.</a:t>
            </a:r>
          </a:p>
          <a:p>
            <a:r>
              <a:rPr lang="en-ZA" dirty="0" smtClean="0"/>
              <a:t>Levy inspections are crucial in ensuring correct payment and correct information to Milk SA.</a:t>
            </a:r>
          </a:p>
          <a:p>
            <a:r>
              <a:rPr lang="en-ZA" dirty="0" smtClean="0"/>
              <a:t>Internal audits have been conducted in 2021 for some projects but also for Milk </a:t>
            </a:r>
            <a:r>
              <a:rPr lang="en-ZA" dirty="0" err="1" smtClean="0"/>
              <a:t>SA’s</a:t>
            </a:r>
            <a:r>
              <a:rPr lang="en-ZA" dirty="0" smtClean="0"/>
              <a:t> financial administration.</a:t>
            </a:r>
          </a:p>
          <a:p>
            <a:r>
              <a:rPr lang="en-ZA" dirty="0" smtClean="0"/>
              <a:t>As the current 4-year levy cycle ends on 31 Dec 2021, the Board of Directors ensured that the maximum levies in excess of budget were optimally employed.</a:t>
            </a:r>
          </a:p>
        </p:txBody>
      </p:sp>
    </p:spTree>
    <p:extLst>
      <p:ext uri="{BB962C8B-B14F-4D97-AF65-F5344CB8AC3E}">
        <p14:creationId xmlns:p14="http://schemas.microsoft.com/office/powerpoint/2010/main" val="39197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3343"/>
          </a:xfrm>
        </p:spPr>
        <p:txBody>
          <a:bodyPr/>
          <a:lstStyle/>
          <a:p>
            <a:pPr algn="ctr"/>
            <a:r>
              <a:rPr lang="en-ZA" b="1" dirty="0" smtClean="0">
                <a:solidFill>
                  <a:srgbClr val="0070C0"/>
                </a:solidFill>
              </a:rPr>
              <a:t>HIGHLIGHTS</a:t>
            </a:r>
            <a:endParaRPr lang="en-ZA" b="1" dirty="0">
              <a:solidFill>
                <a:srgbClr val="0070C0"/>
              </a:solidFill>
            </a:endParaRPr>
          </a:p>
        </p:txBody>
      </p:sp>
      <p:sp>
        <p:nvSpPr>
          <p:cNvPr id="3" name="Content Placeholder 2"/>
          <p:cNvSpPr>
            <a:spLocks noGrp="1"/>
          </p:cNvSpPr>
          <p:nvPr>
            <p:ph idx="1"/>
          </p:nvPr>
        </p:nvSpPr>
        <p:spPr>
          <a:xfrm>
            <a:off x="838200" y="1526875"/>
            <a:ext cx="10515600" cy="4650088"/>
          </a:xfrm>
        </p:spPr>
        <p:txBody>
          <a:bodyPr>
            <a:normAutofit fontScale="85000" lnSpcReduction="20000"/>
          </a:bodyPr>
          <a:lstStyle/>
          <a:p>
            <a:r>
              <a:rPr lang="en-ZA" dirty="0" smtClean="0"/>
              <a:t>The Court Order of 22/2/2021 basically determined that </a:t>
            </a:r>
            <a:r>
              <a:rPr lang="en-ZA" dirty="0" err="1" smtClean="0"/>
              <a:t>Nejahmogul’s</a:t>
            </a:r>
            <a:r>
              <a:rPr lang="en-ZA" dirty="0" smtClean="0"/>
              <a:t> fees were irrational and arbitrary; and that the Executive Officer (of the APS Act) failed to give directions to Nejahmogul how to fulfil its mandate.</a:t>
            </a:r>
          </a:p>
          <a:p>
            <a:pPr lvl="1"/>
            <a:r>
              <a:rPr lang="en-ZA" dirty="0" smtClean="0"/>
              <a:t>Ongoing interaction between Milk SA, Nejahmogul and </a:t>
            </a:r>
            <a:r>
              <a:rPr lang="en-ZA" dirty="0" err="1" smtClean="0"/>
              <a:t>DALRRD</a:t>
            </a:r>
            <a:r>
              <a:rPr lang="en-ZA" dirty="0" smtClean="0"/>
              <a:t> towards achieving agreement in the above regard. </a:t>
            </a:r>
          </a:p>
          <a:p>
            <a:r>
              <a:rPr lang="en-ZA" dirty="0" smtClean="0"/>
              <a:t>MPO &amp; </a:t>
            </a:r>
            <a:r>
              <a:rPr lang="en-ZA" dirty="0" err="1" smtClean="0"/>
              <a:t>SAMPRO</a:t>
            </a:r>
            <a:r>
              <a:rPr lang="en-ZA" dirty="0" smtClean="0"/>
              <a:t> together with DSA and Milk SA averted attempts by Nejahmogul and the Executive Officer to delay and even undermine the application for continuation of the statutory measures.</a:t>
            </a:r>
          </a:p>
          <a:p>
            <a:r>
              <a:rPr lang="en-ZA" dirty="0" smtClean="0"/>
              <a:t>Milk SA was interacting with the relevant Cluster Chairpersons under the Agriculture and Agro-Processing Master Plan to ensure that dairy’s requirements are sufficiently covered.</a:t>
            </a:r>
          </a:p>
          <a:p>
            <a:r>
              <a:rPr lang="en-GB" dirty="0"/>
              <a:t>Since the publication of the SABS standards (</a:t>
            </a:r>
            <a:r>
              <a:rPr lang="en-GB" dirty="0" err="1"/>
              <a:t>SANS1694</a:t>
            </a:r>
            <a:r>
              <a:rPr lang="en-GB" dirty="0"/>
              <a:t>) on animal welfare, the DSA has formulated an audit format with criteria. A work group benchmarked the DSA audit </a:t>
            </a:r>
            <a:r>
              <a:rPr lang="en-GB" dirty="0" smtClean="0"/>
              <a:t>criteria </a:t>
            </a:r>
            <a:r>
              <a:rPr lang="en-GB" dirty="0"/>
              <a:t>against </a:t>
            </a:r>
            <a:r>
              <a:rPr lang="en-GB" dirty="0" err="1"/>
              <a:t>SANS1694</a:t>
            </a:r>
            <a:r>
              <a:rPr lang="en-GB" dirty="0"/>
              <a:t> and the </a:t>
            </a:r>
            <a:r>
              <a:rPr lang="en-GB" dirty="0" err="1"/>
              <a:t>IDF</a:t>
            </a:r>
            <a:r>
              <a:rPr lang="en-GB" dirty="0"/>
              <a:t> Animal Welfare guideline, which were recently tested on-farm - which could lead to the amendment of </a:t>
            </a:r>
            <a:r>
              <a:rPr lang="en-GB" dirty="0" err="1"/>
              <a:t>SANS1694</a:t>
            </a:r>
            <a:r>
              <a:rPr lang="en-GB" dirty="0" smtClean="0"/>
              <a:t>).</a:t>
            </a:r>
            <a:endParaRPr lang="en-ZA" dirty="0"/>
          </a:p>
          <a:p>
            <a:endParaRPr lang="en-ZA" dirty="0"/>
          </a:p>
        </p:txBody>
      </p:sp>
    </p:spTree>
    <p:extLst>
      <p:ext uri="{BB962C8B-B14F-4D97-AF65-F5344CB8AC3E}">
        <p14:creationId xmlns:p14="http://schemas.microsoft.com/office/powerpoint/2010/main" val="2153624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70377"/>
          </a:xfrm>
        </p:spPr>
        <p:txBody>
          <a:bodyPr/>
          <a:lstStyle/>
          <a:p>
            <a:pPr algn="ctr"/>
            <a:r>
              <a:rPr lang="en-ZA" b="1" dirty="0" smtClean="0">
                <a:solidFill>
                  <a:srgbClr val="0070C0"/>
                </a:solidFill>
              </a:rPr>
              <a:t>HIGHLIGHTS </a:t>
            </a:r>
            <a:r>
              <a:rPr lang="en-ZA" sz="3600" b="1" dirty="0" smtClean="0">
                <a:solidFill>
                  <a:srgbClr val="0070C0"/>
                </a:solidFill>
              </a:rPr>
              <a:t>(Continued)</a:t>
            </a:r>
            <a:endParaRPr lang="en-ZA" sz="3600" b="1"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r>
              <a:rPr lang="en-ZA" dirty="0" smtClean="0"/>
              <a:t>Milk SA further invested in the DSA Laboratory which was becoming much more relevant </a:t>
            </a:r>
            <a:r>
              <a:rPr lang="en-ZA" dirty="0" err="1" smtClean="0"/>
              <a:t>i.t.o</a:t>
            </a:r>
            <a:r>
              <a:rPr lang="en-ZA" dirty="0" smtClean="0"/>
              <a:t>. national calibration of instruments, monitoring of product quality and research support.</a:t>
            </a:r>
          </a:p>
          <a:p>
            <a:r>
              <a:rPr lang="en-ZA" dirty="0" smtClean="0"/>
              <a:t>The Consumer Education Project entered a TV commercial in the International Milk Promotion Trophy Awards Competition and won 3</a:t>
            </a:r>
            <a:r>
              <a:rPr lang="en-ZA" baseline="30000" dirty="0" smtClean="0"/>
              <a:t>rd</a:t>
            </a:r>
            <a:r>
              <a:rPr lang="en-ZA" dirty="0" smtClean="0"/>
              <a:t> prize.</a:t>
            </a:r>
          </a:p>
          <a:p>
            <a:r>
              <a:rPr lang="en-ZA" dirty="0" smtClean="0"/>
              <a:t>Sustainability of dairy depends increasingly on how the industry participants behave </a:t>
            </a:r>
            <a:r>
              <a:rPr lang="en-ZA" dirty="0" err="1" smtClean="0"/>
              <a:t>i.t.o</a:t>
            </a:r>
            <a:r>
              <a:rPr lang="en-ZA" dirty="0" smtClean="0"/>
              <a:t>. issues such as </a:t>
            </a:r>
            <a:r>
              <a:rPr lang="en-ZA" dirty="0" err="1" smtClean="0"/>
              <a:t>GHG</a:t>
            </a:r>
            <a:r>
              <a:rPr lang="en-ZA" dirty="0" smtClean="0"/>
              <a:t> emissions, soil health, waste management, water management, working conditions, product safety and quality and animal care. A document written by Dr Meissner and Dr Ohlhoff, addressing many aspects was recently updated. It is the organized industry’s duty to promote the application of measures in this regard.</a:t>
            </a:r>
            <a:endParaRPr lang="en-ZA" dirty="0"/>
          </a:p>
        </p:txBody>
      </p:sp>
    </p:spTree>
    <p:extLst>
      <p:ext uri="{BB962C8B-B14F-4D97-AF65-F5344CB8AC3E}">
        <p14:creationId xmlns:p14="http://schemas.microsoft.com/office/powerpoint/2010/main" val="1673836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8452"/>
          </a:xfrm>
        </p:spPr>
        <p:txBody>
          <a:bodyPr/>
          <a:lstStyle/>
          <a:p>
            <a:pPr algn="ctr"/>
            <a:r>
              <a:rPr lang="en-ZA" b="1" dirty="0" smtClean="0">
                <a:solidFill>
                  <a:srgbClr val="0070C0"/>
                </a:solidFill>
              </a:rPr>
              <a:t>OTHER OBSERVATIONS</a:t>
            </a:r>
            <a:endParaRPr lang="en-ZA" b="1" dirty="0">
              <a:solidFill>
                <a:srgbClr val="0070C0"/>
              </a:solidFill>
            </a:endParaRPr>
          </a:p>
        </p:txBody>
      </p:sp>
      <p:sp>
        <p:nvSpPr>
          <p:cNvPr id="3" name="Content Placeholder 2"/>
          <p:cNvSpPr>
            <a:spLocks noGrp="1"/>
          </p:cNvSpPr>
          <p:nvPr>
            <p:ph idx="1"/>
          </p:nvPr>
        </p:nvSpPr>
        <p:spPr>
          <a:xfrm>
            <a:off x="838200" y="1233578"/>
            <a:ext cx="10515600" cy="4943385"/>
          </a:xfrm>
        </p:spPr>
        <p:txBody>
          <a:bodyPr>
            <a:normAutofit/>
          </a:bodyPr>
          <a:lstStyle/>
          <a:p>
            <a:r>
              <a:rPr lang="en-GB" sz="1800" dirty="0"/>
              <a:t>The importance of dairy animal welfare and the impact of the dairy industry on the environment are increasingly under the </a:t>
            </a:r>
            <a:r>
              <a:rPr lang="en-GB" sz="1800" dirty="0" smtClean="0"/>
              <a:t>spotlight </a:t>
            </a:r>
            <a:r>
              <a:rPr lang="en-GB" sz="1800" dirty="0"/>
              <a:t>internationally and in South Africa</a:t>
            </a:r>
            <a:endParaRPr lang="en-ZA" sz="1800" dirty="0" smtClean="0"/>
          </a:p>
          <a:p>
            <a:r>
              <a:rPr lang="en-ZA" sz="1800" dirty="0" smtClean="0"/>
              <a:t>Extreme plant-based diets and veganism seem to win ground at the cost of animal based diets, mostly on the back of emotion and misinformation. Consumer education becomes increasingly important and the </a:t>
            </a:r>
            <a:r>
              <a:rPr lang="en-ZA" sz="1800" dirty="0" err="1" smtClean="0"/>
              <a:t>IDF</a:t>
            </a:r>
            <a:r>
              <a:rPr lang="en-ZA" sz="1800" dirty="0" smtClean="0"/>
              <a:t> was addressing this actively with messages such as:</a:t>
            </a:r>
          </a:p>
          <a:p>
            <a:pPr lvl="1"/>
            <a:r>
              <a:rPr lang="en-ZA" sz="1800" dirty="0" smtClean="0"/>
              <a:t>Animal </a:t>
            </a:r>
            <a:r>
              <a:rPr lang="en-ZA" sz="1800" dirty="0"/>
              <a:t>and plant-foods should not be thought of as competing entities, but rather as synergistic food sources that provide different nutritional, social, economic, and environmental </a:t>
            </a:r>
            <a:r>
              <a:rPr lang="en-ZA" sz="1800" dirty="0" smtClean="0"/>
              <a:t>benefits.</a:t>
            </a:r>
          </a:p>
          <a:p>
            <a:r>
              <a:rPr lang="en-GB" sz="1800" dirty="0"/>
              <a:t>The Agricultural and Agro-Processing Master Plan initiative of the Government is important. However, policies and government measures in respect of agriculture and agro-processing cannot undo the harm caused to the industries concerned by poor service delivery by the public sector on national, provincial and local authority levels</a:t>
            </a:r>
            <a:r>
              <a:rPr lang="en-ZA" sz="1800" dirty="0" smtClean="0"/>
              <a:t>.</a:t>
            </a:r>
          </a:p>
          <a:p>
            <a:r>
              <a:rPr lang="en-ZA" sz="1800" dirty="0" smtClean="0"/>
              <a:t>The </a:t>
            </a:r>
            <a:r>
              <a:rPr lang="en-ZA" sz="1800" dirty="0"/>
              <a:t>dairy industry </a:t>
            </a:r>
            <a:r>
              <a:rPr lang="en-ZA" sz="1800" dirty="0" smtClean="0"/>
              <a:t>is </a:t>
            </a:r>
            <a:r>
              <a:rPr lang="en-ZA" sz="1800" dirty="0"/>
              <a:t>increasingly challenged by political instability </a:t>
            </a:r>
            <a:r>
              <a:rPr lang="en-ZA" sz="1800" dirty="0" smtClean="0"/>
              <a:t>while there are </a:t>
            </a:r>
            <a:r>
              <a:rPr lang="en-ZA" sz="1800" dirty="0"/>
              <a:t>continuous efforts </a:t>
            </a:r>
            <a:r>
              <a:rPr lang="en-ZA" sz="1800" dirty="0" smtClean="0"/>
              <a:t>by governmental institutions to </a:t>
            </a:r>
            <a:r>
              <a:rPr lang="en-ZA" sz="1800" dirty="0"/>
              <a:t>interfere in the free market </a:t>
            </a:r>
            <a:r>
              <a:rPr lang="en-ZA" sz="1800" dirty="0" smtClean="0"/>
              <a:t>system.</a:t>
            </a:r>
            <a:endParaRPr lang="en-ZA" sz="1800" dirty="0" smtClean="0"/>
          </a:p>
          <a:p>
            <a:r>
              <a:rPr lang="en-ZA" sz="1800" dirty="0" smtClean="0"/>
              <a:t>In 2017, the dairy industry was challenged to the effect that market mechanisms were not supportive of especially smaller milk producers. This was addressed in Nedlac and everyone accepted the outcome. The Competition Commission now also voices its concerns over market concentration, with suggestions that the highly industrialized structures should be transformed into smaller, localized structures.</a:t>
            </a:r>
          </a:p>
          <a:p>
            <a:pPr lvl="1"/>
            <a:endParaRPr lang="en-ZA" dirty="0"/>
          </a:p>
          <a:p>
            <a:pPr lvl="1"/>
            <a:endParaRPr lang="en-ZA" dirty="0"/>
          </a:p>
          <a:p>
            <a:endParaRPr lang="en-ZA" dirty="0"/>
          </a:p>
        </p:txBody>
      </p:sp>
    </p:spTree>
    <p:extLst>
      <p:ext uri="{BB962C8B-B14F-4D97-AF65-F5344CB8AC3E}">
        <p14:creationId xmlns:p14="http://schemas.microsoft.com/office/powerpoint/2010/main" val="2638050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9222"/>
          </a:xfrm>
        </p:spPr>
        <p:txBody>
          <a:bodyPr/>
          <a:lstStyle/>
          <a:p>
            <a:pPr algn="ctr"/>
            <a:r>
              <a:rPr lang="en-ZA" b="1" dirty="0" smtClean="0">
                <a:solidFill>
                  <a:srgbClr val="0070C0"/>
                </a:solidFill>
              </a:rPr>
              <a:t>CLOSING REMARK</a:t>
            </a:r>
            <a:endParaRPr lang="en-ZA" b="1" dirty="0">
              <a:solidFill>
                <a:srgbClr val="0070C0"/>
              </a:solidFill>
            </a:endParaRPr>
          </a:p>
        </p:txBody>
      </p:sp>
      <p:sp>
        <p:nvSpPr>
          <p:cNvPr id="3" name="Content Placeholder 2"/>
          <p:cNvSpPr>
            <a:spLocks noGrp="1"/>
          </p:cNvSpPr>
          <p:nvPr>
            <p:ph idx="1"/>
          </p:nvPr>
        </p:nvSpPr>
        <p:spPr>
          <a:xfrm>
            <a:off x="838200" y="1621766"/>
            <a:ext cx="10515600" cy="4555197"/>
          </a:xfrm>
        </p:spPr>
        <p:txBody>
          <a:bodyPr>
            <a:normAutofit/>
          </a:bodyPr>
          <a:lstStyle/>
          <a:p>
            <a:r>
              <a:rPr lang="en-ZA" dirty="0" smtClean="0"/>
              <a:t>Marking 19 years of support to the dairy industry, Milk </a:t>
            </a:r>
            <a:r>
              <a:rPr lang="en-ZA" dirty="0" err="1" smtClean="0"/>
              <a:t>SA’s</a:t>
            </a:r>
            <a:r>
              <a:rPr lang="en-ZA" dirty="0" smtClean="0"/>
              <a:t> </a:t>
            </a:r>
            <a:r>
              <a:rPr lang="en-ZA" smtClean="0"/>
              <a:t>successes are </a:t>
            </a:r>
            <a:r>
              <a:rPr lang="en-ZA" dirty="0" smtClean="0"/>
              <a:t>mainly attributed to:</a:t>
            </a:r>
          </a:p>
          <a:p>
            <a:pPr lvl="1"/>
            <a:r>
              <a:rPr lang="en-ZA" dirty="0"/>
              <a:t>T</a:t>
            </a:r>
            <a:r>
              <a:rPr lang="en-ZA" dirty="0" smtClean="0"/>
              <a:t>he relevancy of our projects and actions;</a:t>
            </a:r>
          </a:p>
          <a:p>
            <a:pPr lvl="1"/>
            <a:r>
              <a:rPr lang="en-ZA" dirty="0" smtClean="0"/>
              <a:t>Our Project Managers’ devotion and drive for success;</a:t>
            </a:r>
          </a:p>
          <a:p>
            <a:pPr lvl="1"/>
            <a:r>
              <a:rPr lang="en-ZA" dirty="0" smtClean="0"/>
              <a:t>The MPO and </a:t>
            </a:r>
            <a:r>
              <a:rPr lang="en-ZA" dirty="0" err="1" smtClean="0"/>
              <a:t>SAMPRO’s</a:t>
            </a:r>
            <a:r>
              <a:rPr lang="en-ZA" dirty="0" smtClean="0"/>
              <a:t> keen participation in the Milk SA structures, particularly from the ranks of the producers and processors.</a:t>
            </a:r>
          </a:p>
          <a:p>
            <a:pPr lvl="1"/>
            <a:endParaRPr lang="en-ZA" dirty="0"/>
          </a:p>
          <a:p>
            <a:pPr marL="457200" lvl="1" indent="0">
              <a:buNone/>
            </a:pPr>
            <a:r>
              <a:rPr lang="en-ZA" dirty="0" smtClean="0"/>
              <a:t>THANK YOU</a:t>
            </a:r>
          </a:p>
          <a:p>
            <a:pPr marL="457200" lvl="1" indent="0">
              <a:buNone/>
            </a:pPr>
            <a:r>
              <a:rPr lang="en-ZA" dirty="0" smtClean="0"/>
              <a:t>_____________________</a:t>
            </a:r>
          </a:p>
          <a:p>
            <a:endParaRPr lang="en-ZA" dirty="0"/>
          </a:p>
        </p:txBody>
      </p:sp>
    </p:spTree>
    <p:extLst>
      <p:ext uri="{BB962C8B-B14F-4D97-AF65-F5344CB8AC3E}">
        <p14:creationId xmlns:p14="http://schemas.microsoft.com/office/powerpoint/2010/main" val="3425462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870</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  GENERAL MEETING OF MEMBERS</vt:lpstr>
      <vt:lpstr>MILK SA</vt:lpstr>
      <vt:lpstr>ADMINISTRATION</vt:lpstr>
      <vt:lpstr>HIGHLIGHTS</vt:lpstr>
      <vt:lpstr>HIGHLIGHTS (Continued)</vt:lpstr>
      <vt:lpstr>OTHER OBSERVATIONS</vt:lpstr>
      <vt:lpstr>CLOSING REMARK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 Fouche</dc:creator>
  <cp:lastModifiedBy>Nico Fouche</cp:lastModifiedBy>
  <cp:revision>80</cp:revision>
  <cp:lastPrinted>2021-11-23T14:01:11Z</cp:lastPrinted>
  <dcterms:created xsi:type="dcterms:W3CDTF">2021-11-22T17:42:56Z</dcterms:created>
  <dcterms:modified xsi:type="dcterms:W3CDTF">2022-01-31T06:11:48Z</dcterms:modified>
</cp:coreProperties>
</file>