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71" r:id="rId8"/>
    <p:sldId id="263" r:id="rId9"/>
    <p:sldId id="264" r:id="rId10"/>
    <p:sldId id="265" r:id="rId11"/>
    <p:sldId id="267" r:id="rId12"/>
    <p:sldId id="269" r:id="rId13"/>
    <p:sldId id="270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4" autoAdjust="0"/>
  </p:normalViewPr>
  <p:slideViewPr>
    <p:cSldViewPr snapToGrid="0">
      <p:cViewPr varScale="1">
        <p:scale>
          <a:sx n="70" d="100"/>
          <a:sy n="70" d="100"/>
        </p:scale>
        <p:origin x="68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252\Share\MELK%20SA%202020%20-\COMMUNICATION\ANNUAL%20REPORTS%20-%20WORKING%20SHEETS\Registered%20person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252\Share\MELK%20SA%202020%20-\COMMUNICATION\ANNUAL%20REPORTS%20-%20WORKING%20SHEETS\Unprocessed%20(raw)%20milk%20declared%20by%20role-player%20categori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3B9-48F8-95AE-C29DEF8696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3B9-48F8-95AE-C29DEF8696C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3B9-48F8-95AE-C29DEF8696C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3B9-48F8-95AE-C29DEF8696C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'[Registered persons.xlsx]Registered persons 2006-2021'!$C$2:$F$2</c:f>
              <c:strCache>
                <c:ptCount val="4"/>
                <c:pt idx="0">
                  <c:v>Processors of raw milk</c:v>
                </c:pt>
                <c:pt idx="1">
                  <c:v>Importers of dairy products</c:v>
                </c:pt>
                <c:pt idx="2">
                  <c:v>Producers who process their raw milk</c:v>
                </c:pt>
                <c:pt idx="3">
                  <c:v>Exporters of raw milk</c:v>
                </c:pt>
              </c:strCache>
            </c:strRef>
          </c:cat>
          <c:val>
            <c:numRef>
              <c:f>'[Registered persons.xlsx]Registered persons 2006-2021'!$C$18:$F$18</c:f>
              <c:numCache>
                <c:formatCode>General</c:formatCode>
                <c:ptCount val="4"/>
                <c:pt idx="0">
                  <c:v>133</c:v>
                </c:pt>
                <c:pt idx="1">
                  <c:v>115</c:v>
                </c:pt>
                <c:pt idx="2">
                  <c:v>66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3B9-48F8-95AE-C29DEF8696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ZA" dirty="0"/>
              <a:t>Unprocessed milk declared by the different role-player</a:t>
            </a:r>
            <a:r>
              <a:rPr lang="en-ZA" baseline="0" dirty="0"/>
              <a:t> categories (%)</a:t>
            </a:r>
          </a:p>
          <a:p>
            <a:pPr>
              <a:defRPr/>
            </a:pPr>
            <a:r>
              <a:rPr lang="en-ZA" baseline="0" dirty="0"/>
              <a:t>Total raw milk declared in 2021 = 3,4 billion kg's</a:t>
            </a:r>
            <a:endParaRPr lang="en-ZA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E5-4B99-B3BE-8C9CE0E74A0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E5-4B99-B3BE-8C9CE0E74A0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3E5-4B99-B3BE-8C9CE0E74A0B}"/>
              </c:ext>
            </c:extLst>
          </c:dPt>
          <c:dLbls>
            <c:dLbl>
              <c:idx val="1"/>
              <c:layout>
                <c:manualLayout>
                  <c:x val="-2.2434776381772579E-2"/>
                  <c:y val="6.90051905234494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3E5-4B99-B3BE-8C9CE0E74A0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1007170299364752E-2"/>
                  <c:y val="2.7714693733283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3E5-4B99-B3BE-8C9CE0E74A0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'[Unprocessed (raw) milk declared by role-player categories.xlsx]Worksheet'!$N$8:$N$10</c:f>
              <c:strCache>
                <c:ptCount val="3"/>
                <c:pt idx="0">
                  <c:v>Processors of unprocessed (raw) milk</c:v>
                </c:pt>
                <c:pt idx="1">
                  <c:v>Producer-distributors</c:v>
                </c:pt>
                <c:pt idx="2">
                  <c:v>Exporters of unprocessed (raw) milk</c:v>
                </c:pt>
              </c:strCache>
            </c:strRef>
          </c:cat>
          <c:val>
            <c:numRef>
              <c:f>'[Unprocessed (raw) milk declared by role-player categories.xlsx]Worksheet'!$O$8:$O$10</c:f>
              <c:numCache>
                <c:formatCode>_(* #,##0.00_);_(* \(#,##0.00\);_(* "-"??_);_(@_)</c:formatCode>
                <c:ptCount val="3"/>
                <c:pt idx="0">
                  <c:v>96.84</c:v>
                </c:pt>
                <c:pt idx="1">
                  <c:v>1.6</c:v>
                </c:pt>
                <c:pt idx="2">
                  <c:v>1.56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3E5-4B99-B3BE-8C9CE0E74A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F023-6E78-42B6-89E5-7FF6FDA3C35F}" type="datetimeFigureOut">
              <a:rPr lang="en-ZA" smtClean="0"/>
              <a:t>2022/06/27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EE57-E7D0-4CD2-9049-FE2A6F432AF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98349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F023-6E78-42B6-89E5-7FF6FDA3C35F}" type="datetimeFigureOut">
              <a:rPr lang="en-ZA" smtClean="0"/>
              <a:t>2022/06/27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EE57-E7D0-4CD2-9049-FE2A6F432AF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881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F023-6E78-42B6-89E5-7FF6FDA3C35F}" type="datetimeFigureOut">
              <a:rPr lang="en-ZA" smtClean="0"/>
              <a:t>2022/06/27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EE57-E7D0-4CD2-9049-FE2A6F432AF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57799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F023-6E78-42B6-89E5-7FF6FDA3C35F}" type="datetimeFigureOut">
              <a:rPr lang="en-ZA" smtClean="0"/>
              <a:t>2022/06/27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EE57-E7D0-4CD2-9049-FE2A6F432AF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91309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F023-6E78-42B6-89E5-7FF6FDA3C35F}" type="datetimeFigureOut">
              <a:rPr lang="en-ZA" smtClean="0"/>
              <a:t>2022/06/27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EE57-E7D0-4CD2-9049-FE2A6F432AF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98833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F023-6E78-42B6-89E5-7FF6FDA3C35F}" type="datetimeFigureOut">
              <a:rPr lang="en-ZA" smtClean="0"/>
              <a:t>2022/06/27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EE57-E7D0-4CD2-9049-FE2A6F432AF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0791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F023-6E78-42B6-89E5-7FF6FDA3C35F}" type="datetimeFigureOut">
              <a:rPr lang="en-ZA" smtClean="0"/>
              <a:t>2022/06/27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EE57-E7D0-4CD2-9049-FE2A6F432AF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3130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F023-6E78-42B6-89E5-7FF6FDA3C35F}" type="datetimeFigureOut">
              <a:rPr lang="en-ZA" smtClean="0"/>
              <a:t>2022/06/27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EE57-E7D0-4CD2-9049-FE2A6F432AF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57982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F023-6E78-42B6-89E5-7FF6FDA3C35F}" type="datetimeFigureOut">
              <a:rPr lang="en-ZA" smtClean="0"/>
              <a:t>2022/06/27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EE57-E7D0-4CD2-9049-FE2A6F432AF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8129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F023-6E78-42B6-89E5-7FF6FDA3C35F}" type="datetimeFigureOut">
              <a:rPr lang="en-ZA" smtClean="0"/>
              <a:t>2022/06/27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EE57-E7D0-4CD2-9049-FE2A6F432AF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31981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F023-6E78-42B6-89E5-7FF6FDA3C35F}" type="datetimeFigureOut">
              <a:rPr lang="en-ZA" smtClean="0"/>
              <a:t>2022/06/27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EE57-E7D0-4CD2-9049-FE2A6F432AF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38802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6F023-6E78-42B6-89E5-7FF6FDA3C35F}" type="datetimeFigureOut">
              <a:rPr lang="en-ZA" smtClean="0"/>
              <a:t>2022/06/27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FEE57-E7D0-4CD2-9049-FE2A6F432AF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5837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ZA" sz="4000" dirty="0" smtClean="0"/>
              <a:t>CEO report for the General Meeting</a:t>
            </a:r>
          </a:p>
          <a:p>
            <a:r>
              <a:rPr lang="en-ZA" sz="4000" dirty="0" smtClean="0"/>
              <a:t>15 June 2022</a:t>
            </a:r>
            <a:endParaRPr lang="en-ZA" sz="4000" dirty="0"/>
          </a:p>
        </p:txBody>
      </p:sp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136" y="1028815"/>
            <a:ext cx="2750668" cy="180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1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b="1" dirty="0"/>
              <a:t>Industry information derived from the statutory measures </a:t>
            </a:r>
            <a:r>
              <a:rPr lang="en-ZA" b="1" dirty="0" smtClean="0"/>
              <a:t>(2)</a:t>
            </a:r>
            <a:endParaRPr lang="en-Z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6955" y="2004646"/>
            <a:ext cx="9685167" cy="399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15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b="1" dirty="0"/>
              <a:t>Industry information derived from the statutory measures </a:t>
            </a:r>
            <a:r>
              <a:rPr lang="en-ZA" b="1" dirty="0" smtClean="0"/>
              <a:t>(3)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6768" y="1820066"/>
            <a:ext cx="9412979" cy="437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01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8213"/>
          </a:xfrm>
        </p:spPr>
        <p:txBody>
          <a:bodyPr/>
          <a:lstStyle/>
          <a:p>
            <a:pPr algn="ctr"/>
            <a:r>
              <a:rPr lang="en-ZA" sz="3600" b="1" dirty="0" smtClean="0"/>
              <a:t>Distribution of levy income between functions in 2021</a:t>
            </a:r>
            <a:endParaRPr lang="en-ZA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8783" y="1152525"/>
            <a:ext cx="5994433" cy="502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28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pPr algn="ctr"/>
            <a:r>
              <a:rPr lang="en-ZA" b="1" dirty="0" smtClean="0"/>
              <a:t>Office &amp; Project structures &amp; linkage to Board</a:t>
            </a:r>
            <a:endParaRPr lang="en-ZA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2131" y="1292469"/>
            <a:ext cx="9495691" cy="488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62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8213"/>
          </a:xfrm>
        </p:spPr>
        <p:txBody>
          <a:bodyPr/>
          <a:lstStyle/>
          <a:p>
            <a:pPr algn="ctr"/>
            <a:r>
              <a:rPr lang="en-ZA" b="1" dirty="0" smtClean="0"/>
              <a:t>A unique organization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9185"/>
            <a:ext cx="10515600" cy="4787778"/>
          </a:xfrm>
        </p:spPr>
        <p:txBody>
          <a:bodyPr>
            <a:normAutofit/>
          </a:bodyPr>
          <a:lstStyle/>
          <a:p>
            <a:r>
              <a:rPr lang="en-ZA" b="1" dirty="0" smtClean="0">
                <a:solidFill>
                  <a:srgbClr val="0070C0"/>
                </a:solidFill>
              </a:rPr>
              <a:t>Milk SA is unique </a:t>
            </a:r>
            <a:r>
              <a:rPr lang="en-ZA" dirty="0" smtClean="0"/>
              <a:t>in the SA agriculture and agro-processing environment, where the primary and secondary sectors work through a jointly established company to address matters of </a:t>
            </a:r>
            <a:r>
              <a:rPr lang="en-ZA" u="sng" dirty="0" smtClean="0"/>
              <a:t>collective interest </a:t>
            </a:r>
            <a:r>
              <a:rPr lang="en-ZA" dirty="0" smtClean="0"/>
              <a:t>on a daily basis.</a:t>
            </a:r>
          </a:p>
          <a:p>
            <a:r>
              <a:rPr lang="en-ZA" dirty="0" smtClean="0"/>
              <a:t>Milk SA is the </a:t>
            </a:r>
            <a:r>
              <a:rPr lang="en-ZA" b="1" dirty="0" smtClean="0">
                <a:solidFill>
                  <a:srgbClr val="0070C0"/>
                </a:solidFill>
              </a:rPr>
              <a:t>flagship</a:t>
            </a:r>
            <a:r>
              <a:rPr lang="en-ZA" dirty="0" smtClean="0"/>
              <a:t> of the dairy industry for </a:t>
            </a:r>
            <a:r>
              <a:rPr lang="en-ZA" u="sng" dirty="0" smtClean="0"/>
              <a:t>20 years </a:t>
            </a:r>
            <a:r>
              <a:rPr lang="en-ZA" dirty="0" smtClean="0"/>
              <a:t>already, enabling the SA dairy industry with tools required in a free market economy, such as:</a:t>
            </a:r>
          </a:p>
          <a:p>
            <a:pPr lvl="1"/>
            <a:r>
              <a:rPr lang="en-ZA" dirty="0" smtClean="0"/>
              <a:t>Transparent industry information;</a:t>
            </a:r>
          </a:p>
          <a:p>
            <a:pPr lvl="1"/>
            <a:r>
              <a:rPr lang="en-ZA" dirty="0" smtClean="0"/>
              <a:t>Monitoring dairy quality and safety and taking action;</a:t>
            </a:r>
          </a:p>
          <a:p>
            <a:pPr lvl="1"/>
            <a:r>
              <a:rPr lang="en-ZA" dirty="0" smtClean="0"/>
              <a:t>Identification of research requirements and taking action;</a:t>
            </a:r>
          </a:p>
          <a:p>
            <a:pPr lvl="1"/>
            <a:r>
              <a:rPr lang="en-ZA" dirty="0" smtClean="0"/>
              <a:t>Presenting the facts to Government for trade negotiations.</a:t>
            </a:r>
          </a:p>
          <a:p>
            <a:pPr lvl="1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52523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7683"/>
          </a:xfrm>
        </p:spPr>
        <p:txBody>
          <a:bodyPr/>
          <a:lstStyle/>
          <a:p>
            <a:pPr algn="ctr"/>
            <a:r>
              <a:rPr lang="en-ZA" b="1" dirty="0" smtClean="0"/>
              <a:t>Economic state of South Africa</a:t>
            </a:r>
            <a:endParaRPr lang="en-ZA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556238"/>
            <a:ext cx="5181600" cy="4620725"/>
          </a:xfrm>
        </p:spPr>
        <p:txBody>
          <a:bodyPr>
            <a:normAutofit fontScale="77500" lnSpcReduction="20000"/>
          </a:bodyPr>
          <a:lstStyle/>
          <a:p>
            <a:r>
              <a:rPr lang="en-ZA" sz="3600" b="1" dirty="0" smtClean="0"/>
              <a:t>“State of </a:t>
            </a:r>
            <a:r>
              <a:rPr lang="en-ZA" sz="9300" b="1" dirty="0" err="1" smtClean="0">
                <a:solidFill>
                  <a:srgbClr val="C00000"/>
                </a:solidFill>
              </a:rPr>
              <a:t>Gwaragwara</a:t>
            </a:r>
            <a:r>
              <a:rPr lang="en-ZA" sz="4800" b="1" dirty="0" smtClean="0"/>
              <a:t> </a:t>
            </a:r>
            <a:r>
              <a:rPr lang="en-ZA" sz="3600" b="1" dirty="0" smtClean="0"/>
              <a:t>for South Africa has come”</a:t>
            </a:r>
            <a:endParaRPr lang="en-ZA" dirty="0" smtClean="0"/>
          </a:p>
          <a:p>
            <a:pPr lvl="1"/>
            <a:r>
              <a:rPr lang="en-ZA" dirty="0" smtClean="0"/>
              <a:t>“Corruption”</a:t>
            </a:r>
          </a:p>
          <a:p>
            <a:pPr lvl="1"/>
            <a:r>
              <a:rPr lang="en-ZA" dirty="0" smtClean="0"/>
              <a:t>“Divisions within ruling party”</a:t>
            </a:r>
          </a:p>
          <a:p>
            <a:pPr lvl="1"/>
            <a:r>
              <a:rPr lang="en-ZA" dirty="0" smtClean="0"/>
              <a:t>“Institutional capacity”</a:t>
            </a:r>
          </a:p>
          <a:p>
            <a:pPr lvl="1"/>
            <a:r>
              <a:rPr lang="en-ZA" dirty="0" smtClean="0"/>
              <a:t>“Lack of decisive leadership”</a:t>
            </a:r>
          </a:p>
          <a:p>
            <a:pPr lvl="1"/>
            <a:r>
              <a:rPr lang="en-ZA" dirty="0" smtClean="0"/>
              <a:t>“Qualified audits of SEOs and municipalities”</a:t>
            </a:r>
          </a:p>
          <a:p>
            <a:pPr lvl="1"/>
            <a:r>
              <a:rPr lang="en-ZA" dirty="0" smtClean="0"/>
              <a:t>“Unemployment”</a:t>
            </a:r>
          </a:p>
          <a:p>
            <a:pPr lvl="1"/>
            <a:r>
              <a:rPr lang="en-ZA" dirty="0" smtClean="0"/>
              <a:t>“Lack of education”</a:t>
            </a:r>
          </a:p>
          <a:p>
            <a:pPr lvl="1"/>
            <a:r>
              <a:rPr lang="en-ZA" dirty="0" smtClean="0"/>
              <a:t>“Low economic growth”</a:t>
            </a:r>
          </a:p>
          <a:p>
            <a:pPr lvl="1"/>
            <a:r>
              <a:rPr lang="en-ZA" dirty="0" smtClean="0"/>
              <a:t>“Debt to GDP ratio”</a:t>
            </a:r>
          </a:p>
          <a:p>
            <a:pPr lvl="1"/>
            <a:r>
              <a:rPr lang="en-ZA" b="1" dirty="0" smtClean="0">
                <a:solidFill>
                  <a:srgbClr val="FF0000"/>
                </a:solidFill>
              </a:rPr>
              <a:t>“No plans are working”</a:t>
            </a:r>
          </a:p>
          <a:p>
            <a:endParaRPr lang="en-ZA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ZA" dirty="0" smtClean="0"/>
          </a:p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b="1" dirty="0" smtClean="0"/>
              <a:t>Dr </a:t>
            </a:r>
            <a:r>
              <a:rPr lang="en-ZA" b="1" dirty="0" err="1" smtClean="0"/>
              <a:t>Pali</a:t>
            </a:r>
            <a:r>
              <a:rPr lang="en-ZA" b="1" dirty="0" smtClean="0"/>
              <a:t> </a:t>
            </a:r>
            <a:r>
              <a:rPr lang="en-ZA" b="1" dirty="0" err="1" smtClean="0"/>
              <a:t>Lehohla</a:t>
            </a:r>
            <a:r>
              <a:rPr lang="en-ZA" b="1" dirty="0" smtClean="0"/>
              <a:t> – </a:t>
            </a:r>
            <a:r>
              <a:rPr lang="en-ZA" i="1" dirty="0" smtClean="0"/>
              <a:t>Former </a:t>
            </a:r>
            <a:r>
              <a:rPr lang="en-ZA" i="1" dirty="0" err="1" smtClean="0"/>
              <a:t>Statistitian</a:t>
            </a:r>
            <a:r>
              <a:rPr lang="en-ZA" i="1" dirty="0" smtClean="0"/>
              <a:t>-General (Stats SA)</a:t>
            </a:r>
          </a:p>
          <a:p>
            <a:pPr marL="0" indent="0">
              <a:buNone/>
            </a:pPr>
            <a:r>
              <a:rPr lang="en-ZA" b="1" i="1" dirty="0" smtClean="0">
                <a:solidFill>
                  <a:srgbClr val="FF0000"/>
                </a:solidFill>
              </a:rPr>
              <a:t>“The era of the Idiot” </a:t>
            </a:r>
            <a:r>
              <a:rPr lang="en-ZA" sz="1300" b="1" i="1" dirty="0" smtClean="0"/>
              <a:t>(Title of his presentation)</a:t>
            </a:r>
          </a:p>
          <a:p>
            <a:pPr marL="0" indent="0">
              <a:buNone/>
            </a:pPr>
            <a:r>
              <a:rPr lang="en-ZA" sz="2100" dirty="0" smtClean="0"/>
              <a:t>(Addressing the plenary session of the ANC Greater Johannesburg 15</a:t>
            </a:r>
            <a:r>
              <a:rPr lang="en-ZA" sz="2100" baseline="30000" dirty="0" smtClean="0"/>
              <a:t>th</a:t>
            </a:r>
            <a:r>
              <a:rPr lang="en-ZA" sz="2100" dirty="0" smtClean="0"/>
              <a:t> regional conference on 5 </a:t>
            </a:r>
            <a:r>
              <a:rPr lang="en-ZA" sz="2100" dirty="0"/>
              <a:t>June 2022</a:t>
            </a:r>
            <a:r>
              <a:rPr lang="en-ZA" sz="2100" dirty="0" smtClean="0"/>
              <a:t>)</a:t>
            </a:r>
            <a:endParaRPr lang="en-ZA" sz="2100" dirty="0"/>
          </a:p>
        </p:txBody>
      </p:sp>
      <p:pic>
        <p:nvPicPr>
          <p:cNvPr id="10" name="Content Placeholder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825626"/>
            <a:ext cx="5181600" cy="216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2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3721"/>
          </a:xfrm>
        </p:spPr>
        <p:txBody>
          <a:bodyPr/>
          <a:lstStyle/>
          <a:p>
            <a:pPr algn="ctr"/>
            <a:r>
              <a:rPr lang="en-ZA" b="1" dirty="0" smtClean="0"/>
              <a:t>SA Agriculture on the move</a:t>
            </a:r>
            <a:endParaRPr lang="en-ZA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46286" y="1825625"/>
            <a:ext cx="1004081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73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85874"/>
          </a:xfrm>
        </p:spPr>
        <p:txBody>
          <a:bodyPr/>
          <a:lstStyle/>
          <a:p>
            <a:pPr algn="ctr"/>
            <a:r>
              <a:rPr lang="en-ZA" b="1" dirty="0" smtClean="0"/>
              <a:t>Milk SA Statutory </a:t>
            </a:r>
            <a:r>
              <a:rPr lang="en-ZA" b="1" dirty="0"/>
              <a:t>M</a:t>
            </a:r>
            <a:r>
              <a:rPr lang="en-ZA" b="1" dirty="0" smtClean="0"/>
              <a:t>easures </a:t>
            </a:r>
            <a:r>
              <a:rPr lang="en-ZA" b="1" dirty="0"/>
              <a:t>T</a:t>
            </a:r>
            <a:r>
              <a:rPr lang="en-ZA" b="1" dirty="0" smtClean="0"/>
              <a:t>eam</a:t>
            </a:r>
            <a:endParaRPr lang="en-ZA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744435" y="1509896"/>
            <a:ext cx="4513865" cy="1100138"/>
          </a:xfrm>
        </p:spPr>
        <p:txBody>
          <a:bodyPr>
            <a:normAutofit fontScale="25000" lnSpcReduction="20000"/>
          </a:bodyPr>
          <a:lstStyle/>
          <a:p>
            <a:endParaRPr lang="en-ZA" dirty="0" smtClean="0"/>
          </a:p>
          <a:p>
            <a:endParaRPr lang="en-ZA" sz="8000" dirty="0" smtClean="0"/>
          </a:p>
          <a:p>
            <a:r>
              <a:rPr lang="en-ZA" sz="8000" dirty="0" smtClean="0"/>
              <a:t>Matilda </a:t>
            </a:r>
            <a:r>
              <a:rPr lang="en-ZA" sz="8000" dirty="0" err="1" smtClean="0"/>
              <a:t>Wistebaar</a:t>
            </a:r>
            <a:r>
              <a:rPr lang="en-ZA" sz="8000" dirty="0" smtClean="0"/>
              <a:t> </a:t>
            </a:r>
            <a:r>
              <a:rPr lang="en-ZA" sz="8000" b="0" i="1" dirty="0" smtClean="0"/>
              <a:t>(Jnr Admin Assistant)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200" b="0" dirty="0"/>
              <a:t>Business Communications Certificate</a:t>
            </a:r>
            <a:endParaRPr lang="en-ZA" sz="7200" b="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200" b="0" dirty="0"/>
              <a:t>Office Administration Certificate</a:t>
            </a:r>
            <a:endParaRPr lang="en-ZA" sz="7200" b="0" dirty="0"/>
          </a:p>
          <a:p>
            <a:endParaRPr lang="en-Z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588" y="4158335"/>
            <a:ext cx="2373067" cy="2373067"/>
          </a:xfrm>
        </p:spPr>
      </p:pic>
      <p:pic>
        <p:nvPicPr>
          <p:cNvPr id="5" name="Content Placeholder 4"/>
          <p:cNvPicPr>
            <a:picLocks noGrp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791938" y="2873497"/>
            <a:ext cx="2438400" cy="218122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9489047" y="1414462"/>
            <a:ext cx="2357120" cy="2181225"/>
          </a:xfrm>
          <a:prstGeom prst="rect">
            <a:avLst/>
          </a:prstGeom>
        </p:spPr>
      </p:pic>
      <p:sp>
        <p:nvSpPr>
          <p:cNvPr id="11" name="Text Placeholder 7"/>
          <p:cNvSpPr>
            <a:spLocks noGrp="1"/>
          </p:cNvSpPr>
          <p:nvPr>
            <p:ph type="body" idx="1"/>
          </p:nvPr>
        </p:nvSpPr>
        <p:spPr>
          <a:xfrm>
            <a:off x="1651612" y="4158335"/>
            <a:ext cx="4204066" cy="823912"/>
          </a:xfrm>
        </p:spPr>
        <p:txBody>
          <a:bodyPr>
            <a:normAutofit/>
          </a:bodyPr>
          <a:lstStyle/>
          <a:p>
            <a:r>
              <a:rPr lang="en-ZA" sz="2000" dirty="0" err="1" smtClean="0"/>
              <a:t>Hansie</a:t>
            </a:r>
            <a:r>
              <a:rPr lang="en-ZA" sz="2000" dirty="0" smtClean="0"/>
              <a:t> Ferreira </a:t>
            </a:r>
            <a:r>
              <a:rPr lang="en-ZA" sz="2000" b="0" i="1" dirty="0" smtClean="0"/>
              <a:t>(Ministerial Inspector)</a:t>
            </a:r>
            <a:endParaRPr lang="en-ZA" sz="2000" dirty="0" smtClean="0"/>
          </a:p>
          <a:p>
            <a:r>
              <a:rPr lang="en-ZA" sz="1800" b="0" dirty="0"/>
              <a:t>B. Accounting Science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idx="1"/>
          </p:nvPr>
        </p:nvSpPr>
        <p:spPr>
          <a:xfrm>
            <a:off x="3808144" y="2930893"/>
            <a:ext cx="3710353" cy="823912"/>
          </a:xfrm>
        </p:spPr>
        <p:txBody>
          <a:bodyPr>
            <a:normAutofit/>
          </a:bodyPr>
          <a:lstStyle/>
          <a:p>
            <a:r>
              <a:rPr lang="en-ZA" sz="2000" dirty="0" smtClean="0"/>
              <a:t>Lisa van </a:t>
            </a:r>
            <a:r>
              <a:rPr lang="en-ZA" sz="2000" dirty="0" err="1" smtClean="0"/>
              <a:t>Esch</a:t>
            </a:r>
            <a:r>
              <a:rPr lang="en-ZA" sz="2000" dirty="0" smtClean="0"/>
              <a:t> </a:t>
            </a:r>
            <a:r>
              <a:rPr lang="en-ZA" sz="2000" b="0" i="1" dirty="0" smtClean="0"/>
              <a:t>(Snr Admin Officer)</a:t>
            </a:r>
            <a:endParaRPr lang="en-ZA" sz="2000" dirty="0"/>
          </a:p>
          <a:p>
            <a:r>
              <a:rPr lang="en-US" sz="1800" b="0" dirty="0" smtClean="0"/>
              <a:t>National </a:t>
            </a:r>
            <a:r>
              <a:rPr lang="en-US" sz="1800" b="0" dirty="0"/>
              <a:t>Diploma: Internal </a:t>
            </a:r>
            <a:r>
              <a:rPr lang="en-US" sz="1800" b="0" dirty="0" smtClean="0"/>
              <a:t>Auditing</a:t>
            </a:r>
            <a:endParaRPr lang="en-ZA" sz="1800" b="0" dirty="0"/>
          </a:p>
        </p:txBody>
      </p:sp>
    </p:spTree>
    <p:extLst>
      <p:ext uri="{BB962C8B-B14F-4D97-AF65-F5344CB8AC3E}">
        <p14:creationId xmlns:p14="http://schemas.microsoft.com/office/powerpoint/2010/main" val="1397499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5460"/>
          </a:xfrm>
        </p:spPr>
        <p:txBody>
          <a:bodyPr/>
          <a:lstStyle/>
          <a:p>
            <a:pPr algn="ctr"/>
            <a:r>
              <a:rPr lang="en-ZA" b="1" dirty="0" smtClean="0"/>
              <a:t>Statutory measures performance 2018-2021</a:t>
            </a:r>
            <a:endParaRPr lang="en-ZA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292469"/>
            <a:ext cx="10515600" cy="4884494"/>
          </a:xfrm>
        </p:spPr>
        <p:txBody>
          <a:bodyPr>
            <a:normAutofit lnSpcReduction="10000"/>
          </a:bodyPr>
          <a:lstStyle/>
          <a:p>
            <a:r>
              <a:rPr lang="en-ZA" b="1" dirty="0" smtClean="0"/>
              <a:t>Inspections:</a:t>
            </a:r>
            <a:r>
              <a:rPr lang="en-ZA" dirty="0" smtClean="0"/>
              <a:t> 166 from ±310 role-players inspected in 3 years 2019-2021</a:t>
            </a:r>
          </a:p>
          <a:p>
            <a:pPr lvl="1"/>
            <a:r>
              <a:rPr lang="en-ZA" dirty="0" smtClean="0"/>
              <a:t>Over-declared &gt;R2 000 000; Under-declared &gt;R2 000 000.</a:t>
            </a:r>
          </a:p>
          <a:p>
            <a:pPr lvl="1"/>
            <a:r>
              <a:rPr lang="en-ZA" dirty="0" smtClean="0"/>
              <a:t>Significant contribution to levy income and reliable industry information.</a:t>
            </a:r>
          </a:p>
          <a:p>
            <a:pPr lvl="1"/>
            <a:r>
              <a:rPr lang="en-ZA" dirty="0" smtClean="0"/>
              <a:t>Significant impact on role-player relations.</a:t>
            </a:r>
          </a:p>
          <a:p>
            <a:r>
              <a:rPr lang="en-ZA" b="1" dirty="0" smtClean="0"/>
              <a:t>Levy income: </a:t>
            </a:r>
            <a:r>
              <a:rPr lang="en-US" dirty="0"/>
              <a:t>The levy income of R62,7 million for 2021 exceeded the budget by ±R400 000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Debt: </a:t>
            </a:r>
            <a:r>
              <a:rPr lang="en-US" dirty="0" smtClean="0"/>
              <a:t>Debtor days was at 18 debtors days by 31 Dec 2021 due to two debtors with joint debt of ±R2,3 million. Average for 2021 was 8 debtors days.</a:t>
            </a:r>
          </a:p>
          <a:p>
            <a:r>
              <a:rPr lang="en-US" b="1" dirty="0" smtClean="0"/>
              <a:t>Legal (civil) action: </a:t>
            </a:r>
            <a:r>
              <a:rPr lang="en-US" dirty="0" smtClean="0"/>
              <a:t>Ranged from </a:t>
            </a:r>
            <a:r>
              <a:rPr lang="en-US" dirty="0" err="1" smtClean="0"/>
              <a:t>L.o.Ds</a:t>
            </a:r>
            <a:r>
              <a:rPr lang="en-US" dirty="0" smtClean="0"/>
              <a:t> to Court Applications and Summons. All 9 judgments were in </a:t>
            </a:r>
            <a:r>
              <a:rPr lang="en-US" dirty="0" err="1" smtClean="0"/>
              <a:t>favour</a:t>
            </a:r>
            <a:r>
              <a:rPr lang="en-US" dirty="0" smtClean="0"/>
              <a:t> of Milk SA.</a:t>
            </a:r>
            <a:endParaRPr lang="en-ZA" dirty="0" smtClean="0"/>
          </a:p>
          <a:p>
            <a:pPr lvl="1"/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77513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6474"/>
          </a:xfrm>
        </p:spPr>
        <p:txBody>
          <a:bodyPr>
            <a:normAutofit fontScale="90000"/>
          </a:bodyPr>
          <a:lstStyle/>
          <a:p>
            <a:pPr algn="ctr"/>
            <a:r>
              <a:rPr lang="en-ZA" b="1" dirty="0" smtClean="0"/>
              <a:t>No of registered role-players by 31 Dec 2021</a:t>
            </a:r>
            <a:br>
              <a:rPr lang="en-ZA" b="1" dirty="0" smtClean="0"/>
            </a:br>
            <a:r>
              <a:rPr lang="en-ZA" sz="2400" b="1" dirty="0" smtClean="0"/>
              <a:t>Total registered: 316</a:t>
            </a:r>
            <a:endParaRPr lang="en-ZA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2182407"/>
              </p:ext>
            </p:extLst>
          </p:nvPr>
        </p:nvGraphicFramePr>
        <p:xfrm>
          <a:off x="838200" y="1371600"/>
          <a:ext cx="10515600" cy="4805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4892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329"/>
          </a:xfrm>
        </p:spPr>
        <p:txBody>
          <a:bodyPr>
            <a:noAutofit/>
          </a:bodyPr>
          <a:lstStyle/>
          <a:p>
            <a:pPr algn="ctr"/>
            <a:r>
              <a:rPr lang="en-ZA" sz="4000" b="1" dirty="0" smtClean="0"/>
              <a:t>Unprocessed milk declared by role-players</a:t>
            </a:r>
            <a:endParaRPr lang="en-ZA" sz="40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0614868"/>
              </p:ext>
            </p:extLst>
          </p:nvPr>
        </p:nvGraphicFramePr>
        <p:xfrm>
          <a:off x="838200" y="1222131"/>
          <a:ext cx="10515600" cy="495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5429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8890"/>
          </a:xfrm>
        </p:spPr>
        <p:txBody>
          <a:bodyPr>
            <a:normAutofit fontScale="90000"/>
          </a:bodyPr>
          <a:lstStyle/>
          <a:p>
            <a:pPr algn="ctr"/>
            <a:r>
              <a:rPr lang="en-ZA" b="1" dirty="0" smtClean="0"/>
              <a:t>No of registered role-players per category and contribution to levy income</a:t>
            </a:r>
            <a:endParaRPr lang="en-ZA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5131" y="1468314"/>
            <a:ext cx="7455877" cy="504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18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9567"/>
          </a:xfrm>
        </p:spPr>
        <p:txBody>
          <a:bodyPr>
            <a:normAutofit fontScale="90000"/>
          </a:bodyPr>
          <a:lstStyle/>
          <a:p>
            <a:pPr algn="ctr"/>
            <a:r>
              <a:rPr lang="en-ZA" b="1" dirty="0" smtClean="0"/>
              <a:t>Industry information derived from the statutory measures (1)</a:t>
            </a:r>
            <a:endParaRPr lang="en-ZA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2953" y="1556238"/>
            <a:ext cx="8616462" cy="408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65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</TotalTime>
  <Words>472</Words>
  <Application>Microsoft Office PowerPoint</Application>
  <PresentationFormat>Widescreen</PresentationFormat>
  <Paragraphs>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Economic state of South Africa</vt:lpstr>
      <vt:lpstr>SA Agriculture on the move</vt:lpstr>
      <vt:lpstr>Milk SA Statutory Measures Team</vt:lpstr>
      <vt:lpstr>Statutory measures performance 2018-2021</vt:lpstr>
      <vt:lpstr>No of registered role-players by 31 Dec 2021 Total registered: 316</vt:lpstr>
      <vt:lpstr>Unprocessed milk declared by role-players</vt:lpstr>
      <vt:lpstr>No of registered role-players per category and contribution to levy income</vt:lpstr>
      <vt:lpstr>Industry information derived from the statutory measures (1)</vt:lpstr>
      <vt:lpstr>Industry information derived from the statutory measures (2)</vt:lpstr>
      <vt:lpstr>Industry information derived from the statutory measures (3)</vt:lpstr>
      <vt:lpstr>Distribution of levy income between functions in 2021</vt:lpstr>
      <vt:lpstr>Office &amp; Project structures &amp; linkage to Board</vt:lpstr>
      <vt:lpstr>A unique organization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 Fouche</dc:creator>
  <cp:lastModifiedBy>Refilwe</cp:lastModifiedBy>
  <cp:revision>60</cp:revision>
  <dcterms:created xsi:type="dcterms:W3CDTF">2022-06-06T07:27:33Z</dcterms:created>
  <dcterms:modified xsi:type="dcterms:W3CDTF">2022-06-27T11:17:20Z</dcterms:modified>
</cp:coreProperties>
</file>