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3"/>
  </p:notesMasterIdLst>
  <p:handoutMasterIdLst>
    <p:handoutMasterId r:id="rId34"/>
  </p:handoutMasterIdLst>
  <p:sldIdLst>
    <p:sldId id="557" r:id="rId2"/>
    <p:sldId id="560" r:id="rId3"/>
    <p:sldId id="621" r:id="rId4"/>
    <p:sldId id="601" r:id="rId5"/>
    <p:sldId id="622" r:id="rId6"/>
    <p:sldId id="619" r:id="rId7"/>
    <p:sldId id="561" r:id="rId8"/>
    <p:sldId id="603" r:id="rId9"/>
    <p:sldId id="563" r:id="rId10"/>
    <p:sldId id="565" r:id="rId11"/>
    <p:sldId id="570" r:id="rId12"/>
    <p:sldId id="572" r:id="rId13"/>
    <p:sldId id="604" r:id="rId14"/>
    <p:sldId id="579" r:id="rId15"/>
    <p:sldId id="628" r:id="rId16"/>
    <p:sldId id="574" r:id="rId17"/>
    <p:sldId id="616" r:id="rId18"/>
    <p:sldId id="617" r:id="rId19"/>
    <p:sldId id="605" r:id="rId20"/>
    <p:sldId id="587" r:id="rId21"/>
    <p:sldId id="589" r:id="rId22"/>
    <p:sldId id="626" r:id="rId23"/>
    <p:sldId id="627" r:id="rId24"/>
    <p:sldId id="590" r:id="rId25"/>
    <p:sldId id="618" r:id="rId26"/>
    <p:sldId id="593" r:id="rId27"/>
    <p:sldId id="594" r:id="rId28"/>
    <p:sldId id="623" r:id="rId29"/>
    <p:sldId id="624" r:id="rId30"/>
    <p:sldId id="629" r:id="rId31"/>
    <p:sldId id="59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us van Heerden" initials="BvH" lastIdx="0" clrIdx="0">
    <p:extLst>
      <p:ext uri="{19B8F6BF-5375-455C-9EA6-DF929625EA0E}">
        <p15:presenceInfo xmlns:p15="http://schemas.microsoft.com/office/powerpoint/2012/main" userId="S-1-5-21-642463569-756165387-5522801-1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E"/>
    <a:srgbClr val="0261AC"/>
    <a:srgbClr val="8FBFF9"/>
    <a:srgbClr val="0062AC"/>
    <a:srgbClr val="037BDF"/>
    <a:srgbClr val="0062B0"/>
    <a:srgbClr val="0079CC"/>
    <a:srgbClr val="D5E3FB"/>
    <a:srgbClr val="00904B"/>
    <a:srgbClr val="025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660"/>
  </p:normalViewPr>
  <p:slideViewPr>
    <p:cSldViewPr snapToGrid="0">
      <p:cViewPr varScale="1">
        <p:scale>
          <a:sx n="46" d="100"/>
          <a:sy n="46" d="100"/>
        </p:scale>
        <p:origin x="810" y="60"/>
      </p:cViewPr>
      <p:guideLst>
        <p:guide pos="3840"/>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a:solidFill>
          <a:srgbClr val="FF0000"/>
        </a:solidFill>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US"/>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US"/>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US"/>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US"/>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US"/>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US"/>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US"/>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US"/>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US"/>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a:solidFill>
          <a:srgbClr val="FF0000"/>
        </a:solidFill>
      </dgm:spPr>
      <dgm:t>
        <a:bodyPr/>
        <a:lstStyle/>
        <a:p>
          <a:r>
            <a:rPr lang="en-ZA" sz="2800" dirty="0">
              <a:latin typeface="Arial Rounded MT Bold" pitchFamily="34" charset="0"/>
            </a:rPr>
            <a:t>International dairy situation </a:t>
          </a:r>
          <a:endParaRPr lang="en-ZA" sz="1600" dirty="0">
            <a:latin typeface="Arial Rounded MT Bold" pitchFamily="34" charset="0"/>
          </a:endParaRP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US"/>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US"/>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US"/>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US"/>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US"/>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US"/>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US"/>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US"/>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US"/>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a:solidFill>
          <a:srgbClr val="FF0000"/>
        </a:solidFill>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US"/>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US"/>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US"/>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US"/>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US"/>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US"/>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US"/>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US"/>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US"/>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5D34-37AF-4D8C-9D44-A0E2668F04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895C277A-3C1C-414C-ACED-3BCCD13E13F5}">
      <dgm:prSet phldrT="[Text]" custT="1"/>
      <dgm:spPr/>
      <dgm:t>
        <a:bodyPr/>
        <a:lstStyle/>
        <a:p>
          <a:r>
            <a:rPr lang="en-ZA" sz="2800" dirty="0">
              <a:latin typeface="Arial Rounded MT Bold" pitchFamily="34" charset="0"/>
            </a:rPr>
            <a:t>International economy</a:t>
          </a:r>
        </a:p>
      </dgm:t>
    </dgm:pt>
    <dgm:pt modelId="{A2F5C76F-201D-41F9-BEDD-059E3D050478}" type="parTrans" cxnId="{D2FDD441-2AD7-4B74-B534-7DA9DA5B93C2}">
      <dgm:prSet/>
      <dgm:spPr/>
      <dgm:t>
        <a:bodyPr/>
        <a:lstStyle/>
        <a:p>
          <a:endParaRPr lang="en-ZA"/>
        </a:p>
      </dgm:t>
    </dgm:pt>
    <dgm:pt modelId="{B849A35D-15DD-413F-87CD-97F81E24FD50}" type="sibTrans" cxnId="{D2FDD441-2AD7-4B74-B534-7DA9DA5B93C2}">
      <dgm:prSet/>
      <dgm:spPr/>
      <dgm:t>
        <a:bodyPr/>
        <a:lstStyle/>
        <a:p>
          <a:endParaRPr lang="en-ZA"/>
        </a:p>
      </dgm:t>
    </dgm:pt>
    <dgm:pt modelId="{AAEC80B8-A29D-4583-BBDD-AC464787780B}">
      <dgm:prSet custT="1"/>
      <dgm:spPr/>
      <dgm:t>
        <a:bodyPr/>
        <a:lstStyle/>
        <a:p>
          <a:r>
            <a:rPr lang="en-ZA" sz="2800" dirty="0">
              <a:latin typeface="Arial Rounded MT Bold" pitchFamily="34" charset="0"/>
            </a:rPr>
            <a:t>International dairy situation</a:t>
          </a:r>
        </a:p>
      </dgm:t>
    </dgm:pt>
    <dgm:pt modelId="{32615363-4B95-42F5-A20C-9CF31CE92B6B}" type="parTrans" cxnId="{255710F7-2E67-496A-B3D1-4A8A6FB75F5A}">
      <dgm:prSet/>
      <dgm:spPr/>
      <dgm:t>
        <a:bodyPr/>
        <a:lstStyle/>
        <a:p>
          <a:endParaRPr lang="en-ZA"/>
        </a:p>
      </dgm:t>
    </dgm:pt>
    <dgm:pt modelId="{8C9DC2D3-624A-4FB7-A9BB-FCD0F0724CAD}" type="sibTrans" cxnId="{255710F7-2E67-496A-B3D1-4A8A6FB75F5A}">
      <dgm:prSet/>
      <dgm:spPr/>
      <dgm:t>
        <a:bodyPr/>
        <a:lstStyle/>
        <a:p>
          <a:endParaRPr lang="en-ZA"/>
        </a:p>
      </dgm:t>
    </dgm:pt>
    <dgm:pt modelId="{55CBB6C0-9926-4122-90CB-3FA03BDB9F9B}">
      <dgm:prSet custT="1"/>
      <dgm:spPr/>
      <dgm:t>
        <a:bodyPr/>
        <a:lstStyle/>
        <a:p>
          <a:r>
            <a:rPr lang="en-ZA" sz="2800" dirty="0">
              <a:latin typeface="Arial Rounded MT Bold" pitchFamily="34" charset="0"/>
            </a:rPr>
            <a:t>SA economic situation</a:t>
          </a:r>
        </a:p>
      </dgm:t>
    </dgm:pt>
    <dgm:pt modelId="{0F96D68E-1E97-430B-9387-130AF932CF17}" type="parTrans" cxnId="{0FC0ED99-78A7-41C3-A4C9-2E76638ECC56}">
      <dgm:prSet/>
      <dgm:spPr/>
      <dgm:t>
        <a:bodyPr/>
        <a:lstStyle/>
        <a:p>
          <a:endParaRPr lang="en-ZA"/>
        </a:p>
      </dgm:t>
    </dgm:pt>
    <dgm:pt modelId="{F6A2674D-9142-4B62-8201-880402AAD0FB}" type="sibTrans" cxnId="{0FC0ED99-78A7-41C3-A4C9-2E76638ECC56}">
      <dgm:prSet/>
      <dgm:spPr/>
      <dgm:t>
        <a:bodyPr/>
        <a:lstStyle/>
        <a:p>
          <a:endParaRPr lang="en-ZA"/>
        </a:p>
      </dgm:t>
    </dgm:pt>
    <dgm:pt modelId="{98F14676-EF7C-4C24-B713-4FC6C8F01C09}">
      <dgm:prSet custT="1"/>
      <dgm:spPr>
        <a:solidFill>
          <a:srgbClr val="FF0000"/>
        </a:solidFill>
      </dgm:spPr>
      <dgm:t>
        <a:bodyPr/>
        <a:lstStyle/>
        <a:p>
          <a:r>
            <a:rPr lang="en-ZA" sz="2800" dirty="0">
              <a:latin typeface="Arial Rounded MT Bold" pitchFamily="34" charset="0"/>
            </a:rPr>
            <a:t>SA dairy situation</a:t>
          </a:r>
        </a:p>
      </dgm:t>
    </dgm:pt>
    <dgm:pt modelId="{83A3D98B-F8CE-4097-B086-95FF474CEEE8}" type="parTrans" cxnId="{A7A092DE-9F65-4369-9A3C-A0365F13ED1A}">
      <dgm:prSet/>
      <dgm:spPr/>
      <dgm:t>
        <a:bodyPr/>
        <a:lstStyle/>
        <a:p>
          <a:endParaRPr lang="en-ZA"/>
        </a:p>
      </dgm:t>
    </dgm:pt>
    <dgm:pt modelId="{82BE917D-604D-4211-AA5D-1172ACD2C791}" type="sibTrans" cxnId="{A7A092DE-9F65-4369-9A3C-A0365F13ED1A}">
      <dgm:prSet/>
      <dgm:spPr/>
      <dgm:t>
        <a:bodyPr/>
        <a:lstStyle/>
        <a:p>
          <a:endParaRPr lang="en-ZA"/>
        </a:p>
      </dgm:t>
    </dgm:pt>
    <dgm:pt modelId="{7C014A95-934E-48B1-8607-C997BE2467BF}" type="pres">
      <dgm:prSet presAssocID="{E5365D34-37AF-4D8C-9D44-A0E2668F0438}" presName="linear" presStyleCnt="0">
        <dgm:presLayoutVars>
          <dgm:dir/>
          <dgm:animLvl val="lvl"/>
          <dgm:resizeHandles val="exact"/>
        </dgm:presLayoutVars>
      </dgm:prSet>
      <dgm:spPr/>
      <dgm:t>
        <a:bodyPr/>
        <a:lstStyle/>
        <a:p>
          <a:endParaRPr lang="en-US"/>
        </a:p>
      </dgm:t>
    </dgm:pt>
    <dgm:pt modelId="{BB29D111-5695-44D7-97B3-CB10EDCDBF4C}" type="pres">
      <dgm:prSet presAssocID="{895C277A-3C1C-414C-ACED-3BCCD13E13F5}" presName="parentLin" presStyleCnt="0"/>
      <dgm:spPr/>
    </dgm:pt>
    <dgm:pt modelId="{0DB36A83-3704-4E7F-8B4D-CD6B8A161B7B}" type="pres">
      <dgm:prSet presAssocID="{895C277A-3C1C-414C-ACED-3BCCD13E13F5}" presName="parentLeftMargin" presStyleLbl="node1" presStyleIdx="0" presStyleCnt="4"/>
      <dgm:spPr/>
      <dgm:t>
        <a:bodyPr/>
        <a:lstStyle/>
        <a:p>
          <a:endParaRPr lang="en-US"/>
        </a:p>
      </dgm:t>
    </dgm:pt>
    <dgm:pt modelId="{416855BF-475E-4407-820D-DA52BBE30B35}" type="pres">
      <dgm:prSet presAssocID="{895C277A-3C1C-414C-ACED-3BCCD13E13F5}" presName="parentText" presStyleLbl="node1" presStyleIdx="0" presStyleCnt="4">
        <dgm:presLayoutVars>
          <dgm:chMax val="0"/>
          <dgm:bulletEnabled val="1"/>
        </dgm:presLayoutVars>
      </dgm:prSet>
      <dgm:spPr/>
      <dgm:t>
        <a:bodyPr/>
        <a:lstStyle/>
        <a:p>
          <a:endParaRPr lang="en-US"/>
        </a:p>
      </dgm:t>
    </dgm:pt>
    <dgm:pt modelId="{7AFB76CB-4890-4F56-B592-EA631DCD8349}" type="pres">
      <dgm:prSet presAssocID="{895C277A-3C1C-414C-ACED-3BCCD13E13F5}" presName="negativeSpace" presStyleCnt="0"/>
      <dgm:spPr/>
    </dgm:pt>
    <dgm:pt modelId="{514F095F-D29F-43DE-AD03-E564F42CF4D3}" type="pres">
      <dgm:prSet presAssocID="{895C277A-3C1C-414C-ACED-3BCCD13E13F5}" presName="childText" presStyleLbl="conFgAcc1" presStyleIdx="0" presStyleCnt="4">
        <dgm:presLayoutVars>
          <dgm:bulletEnabled val="1"/>
        </dgm:presLayoutVars>
      </dgm:prSet>
      <dgm:spPr/>
    </dgm:pt>
    <dgm:pt modelId="{435D2E1B-A5F8-44EE-A9BF-ACE7C3538C0F}" type="pres">
      <dgm:prSet presAssocID="{B849A35D-15DD-413F-87CD-97F81E24FD50}" presName="spaceBetweenRectangles" presStyleCnt="0"/>
      <dgm:spPr/>
    </dgm:pt>
    <dgm:pt modelId="{4CBB149D-A049-4C0A-837A-B7B4F1EF9F0F}" type="pres">
      <dgm:prSet presAssocID="{AAEC80B8-A29D-4583-BBDD-AC464787780B}" presName="parentLin" presStyleCnt="0"/>
      <dgm:spPr/>
    </dgm:pt>
    <dgm:pt modelId="{9F9B5E7B-1083-4395-B4A7-EC878D36B92E}" type="pres">
      <dgm:prSet presAssocID="{AAEC80B8-A29D-4583-BBDD-AC464787780B}" presName="parentLeftMargin" presStyleLbl="node1" presStyleIdx="0" presStyleCnt="4"/>
      <dgm:spPr/>
      <dgm:t>
        <a:bodyPr/>
        <a:lstStyle/>
        <a:p>
          <a:endParaRPr lang="en-US"/>
        </a:p>
      </dgm:t>
    </dgm:pt>
    <dgm:pt modelId="{96B998C1-611C-4A30-B199-E3441E258686}" type="pres">
      <dgm:prSet presAssocID="{AAEC80B8-A29D-4583-BBDD-AC464787780B}" presName="parentText" presStyleLbl="node1" presStyleIdx="1" presStyleCnt="4">
        <dgm:presLayoutVars>
          <dgm:chMax val="0"/>
          <dgm:bulletEnabled val="1"/>
        </dgm:presLayoutVars>
      </dgm:prSet>
      <dgm:spPr/>
      <dgm:t>
        <a:bodyPr/>
        <a:lstStyle/>
        <a:p>
          <a:endParaRPr lang="en-US"/>
        </a:p>
      </dgm:t>
    </dgm:pt>
    <dgm:pt modelId="{82B97737-C590-4405-97E9-9B69B65F5A9D}" type="pres">
      <dgm:prSet presAssocID="{AAEC80B8-A29D-4583-BBDD-AC464787780B}" presName="negativeSpace" presStyleCnt="0"/>
      <dgm:spPr/>
    </dgm:pt>
    <dgm:pt modelId="{8651A3B0-3030-4615-A840-762313A9CC3E}" type="pres">
      <dgm:prSet presAssocID="{AAEC80B8-A29D-4583-BBDD-AC464787780B}" presName="childText" presStyleLbl="conFgAcc1" presStyleIdx="1" presStyleCnt="4">
        <dgm:presLayoutVars>
          <dgm:bulletEnabled val="1"/>
        </dgm:presLayoutVars>
      </dgm:prSet>
      <dgm:spPr/>
    </dgm:pt>
    <dgm:pt modelId="{DBF24916-3BBD-4698-9498-8041899284BA}" type="pres">
      <dgm:prSet presAssocID="{8C9DC2D3-624A-4FB7-A9BB-FCD0F0724CAD}" presName="spaceBetweenRectangles" presStyleCnt="0"/>
      <dgm:spPr/>
    </dgm:pt>
    <dgm:pt modelId="{784B188F-2ABC-40D7-889F-5FFBAC3939C8}" type="pres">
      <dgm:prSet presAssocID="{55CBB6C0-9926-4122-90CB-3FA03BDB9F9B}" presName="parentLin" presStyleCnt="0"/>
      <dgm:spPr/>
    </dgm:pt>
    <dgm:pt modelId="{58434F5B-11DA-424D-95EE-8ECFC3995C95}" type="pres">
      <dgm:prSet presAssocID="{55CBB6C0-9926-4122-90CB-3FA03BDB9F9B}" presName="parentLeftMargin" presStyleLbl="node1" presStyleIdx="1" presStyleCnt="4"/>
      <dgm:spPr/>
      <dgm:t>
        <a:bodyPr/>
        <a:lstStyle/>
        <a:p>
          <a:endParaRPr lang="en-US"/>
        </a:p>
      </dgm:t>
    </dgm:pt>
    <dgm:pt modelId="{1192F00B-A66B-433C-9490-8A20B5C80DF1}" type="pres">
      <dgm:prSet presAssocID="{55CBB6C0-9926-4122-90CB-3FA03BDB9F9B}" presName="parentText" presStyleLbl="node1" presStyleIdx="2" presStyleCnt="4">
        <dgm:presLayoutVars>
          <dgm:chMax val="0"/>
          <dgm:bulletEnabled val="1"/>
        </dgm:presLayoutVars>
      </dgm:prSet>
      <dgm:spPr/>
      <dgm:t>
        <a:bodyPr/>
        <a:lstStyle/>
        <a:p>
          <a:endParaRPr lang="en-US"/>
        </a:p>
      </dgm:t>
    </dgm:pt>
    <dgm:pt modelId="{E52B6CC1-9FAF-402E-88E4-359EA86F4EED}" type="pres">
      <dgm:prSet presAssocID="{55CBB6C0-9926-4122-90CB-3FA03BDB9F9B}" presName="negativeSpace" presStyleCnt="0"/>
      <dgm:spPr/>
    </dgm:pt>
    <dgm:pt modelId="{FE8EF258-1C83-4C3A-B9B9-FDF297FD4010}" type="pres">
      <dgm:prSet presAssocID="{55CBB6C0-9926-4122-90CB-3FA03BDB9F9B}" presName="childText" presStyleLbl="conFgAcc1" presStyleIdx="2" presStyleCnt="4">
        <dgm:presLayoutVars>
          <dgm:bulletEnabled val="1"/>
        </dgm:presLayoutVars>
      </dgm:prSet>
      <dgm:spPr/>
    </dgm:pt>
    <dgm:pt modelId="{DC9FA666-938E-40DD-82B7-A2E8B47AFF8B}" type="pres">
      <dgm:prSet presAssocID="{F6A2674D-9142-4B62-8201-880402AAD0FB}" presName="spaceBetweenRectangles" presStyleCnt="0"/>
      <dgm:spPr/>
    </dgm:pt>
    <dgm:pt modelId="{8BB503C5-D66A-450C-954E-68AEA4518DDC}" type="pres">
      <dgm:prSet presAssocID="{98F14676-EF7C-4C24-B713-4FC6C8F01C09}" presName="parentLin" presStyleCnt="0"/>
      <dgm:spPr/>
    </dgm:pt>
    <dgm:pt modelId="{83D7A4BA-079C-4719-87A4-23E2315023BB}" type="pres">
      <dgm:prSet presAssocID="{98F14676-EF7C-4C24-B713-4FC6C8F01C09}" presName="parentLeftMargin" presStyleLbl="node1" presStyleIdx="2" presStyleCnt="4"/>
      <dgm:spPr/>
      <dgm:t>
        <a:bodyPr/>
        <a:lstStyle/>
        <a:p>
          <a:endParaRPr lang="en-US"/>
        </a:p>
      </dgm:t>
    </dgm:pt>
    <dgm:pt modelId="{4BE1D2F8-E472-4DAD-B907-21D46ACCB378}" type="pres">
      <dgm:prSet presAssocID="{98F14676-EF7C-4C24-B713-4FC6C8F01C09}" presName="parentText" presStyleLbl="node1" presStyleIdx="3" presStyleCnt="4">
        <dgm:presLayoutVars>
          <dgm:chMax val="0"/>
          <dgm:bulletEnabled val="1"/>
        </dgm:presLayoutVars>
      </dgm:prSet>
      <dgm:spPr/>
      <dgm:t>
        <a:bodyPr/>
        <a:lstStyle/>
        <a:p>
          <a:endParaRPr lang="en-US"/>
        </a:p>
      </dgm:t>
    </dgm:pt>
    <dgm:pt modelId="{915FF236-B710-4C88-98EA-A6799C2EACBA}" type="pres">
      <dgm:prSet presAssocID="{98F14676-EF7C-4C24-B713-4FC6C8F01C09}" presName="negativeSpace" presStyleCnt="0"/>
      <dgm:spPr/>
    </dgm:pt>
    <dgm:pt modelId="{9AB5996A-E6D4-448B-A710-7B36EB067933}" type="pres">
      <dgm:prSet presAssocID="{98F14676-EF7C-4C24-B713-4FC6C8F01C09}" presName="childText" presStyleLbl="conFgAcc1" presStyleIdx="3" presStyleCnt="4">
        <dgm:presLayoutVars>
          <dgm:bulletEnabled val="1"/>
        </dgm:presLayoutVars>
      </dgm:prSet>
      <dgm:spPr/>
    </dgm:pt>
  </dgm:ptLst>
  <dgm:cxnLst>
    <dgm:cxn modelId="{D2FDD441-2AD7-4B74-B534-7DA9DA5B93C2}" srcId="{E5365D34-37AF-4D8C-9D44-A0E2668F0438}" destId="{895C277A-3C1C-414C-ACED-3BCCD13E13F5}" srcOrd="0" destOrd="0" parTransId="{A2F5C76F-201D-41F9-BEDD-059E3D050478}" sibTransId="{B849A35D-15DD-413F-87CD-97F81E24FD50}"/>
    <dgm:cxn modelId="{6CB57E61-7AF4-40BB-B259-A49F0EF0C00F}" type="presOf" srcId="{AAEC80B8-A29D-4583-BBDD-AC464787780B}" destId="{96B998C1-611C-4A30-B199-E3441E258686}" srcOrd="1" destOrd="0" presId="urn:microsoft.com/office/officeart/2005/8/layout/list1"/>
    <dgm:cxn modelId="{A7A092DE-9F65-4369-9A3C-A0365F13ED1A}" srcId="{E5365D34-37AF-4D8C-9D44-A0E2668F0438}" destId="{98F14676-EF7C-4C24-B713-4FC6C8F01C09}" srcOrd="3" destOrd="0" parTransId="{83A3D98B-F8CE-4097-B086-95FF474CEEE8}" sibTransId="{82BE917D-604D-4211-AA5D-1172ACD2C791}"/>
    <dgm:cxn modelId="{255710F7-2E67-496A-B3D1-4A8A6FB75F5A}" srcId="{E5365D34-37AF-4D8C-9D44-A0E2668F0438}" destId="{AAEC80B8-A29D-4583-BBDD-AC464787780B}" srcOrd="1" destOrd="0" parTransId="{32615363-4B95-42F5-A20C-9CF31CE92B6B}" sibTransId="{8C9DC2D3-624A-4FB7-A9BB-FCD0F0724CAD}"/>
    <dgm:cxn modelId="{D30D6FC4-D589-46DA-A093-0DDDDDE87359}" type="presOf" srcId="{895C277A-3C1C-414C-ACED-3BCCD13E13F5}" destId="{416855BF-475E-4407-820D-DA52BBE30B35}" srcOrd="1" destOrd="0" presId="urn:microsoft.com/office/officeart/2005/8/layout/list1"/>
    <dgm:cxn modelId="{9495FD79-C756-4269-BC08-DB63BD1B2A65}" type="presOf" srcId="{AAEC80B8-A29D-4583-BBDD-AC464787780B}" destId="{9F9B5E7B-1083-4395-B4A7-EC878D36B92E}" srcOrd="0" destOrd="0" presId="urn:microsoft.com/office/officeart/2005/8/layout/list1"/>
    <dgm:cxn modelId="{4F9E9FCD-1A5B-4A85-A8B4-95247671EA99}" type="presOf" srcId="{E5365D34-37AF-4D8C-9D44-A0E2668F0438}" destId="{7C014A95-934E-48B1-8607-C997BE2467BF}" srcOrd="0" destOrd="0" presId="urn:microsoft.com/office/officeart/2005/8/layout/list1"/>
    <dgm:cxn modelId="{540547FD-214A-44C3-A599-8E45CF12450C}" type="presOf" srcId="{55CBB6C0-9926-4122-90CB-3FA03BDB9F9B}" destId="{58434F5B-11DA-424D-95EE-8ECFC3995C95}" srcOrd="0" destOrd="0" presId="urn:microsoft.com/office/officeart/2005/8/layout/list1"/>
    <dgm:cxn modelId="{0FC0ED99-78A7-41C3-A4C9-2E76638ECC56}" srcId="{E5365D34-37AF-4D8C-9D44-A0E2668F0438}" destId="{55CBB6C0-9926-4122-90CB-3FA03BDB9F9B}" srcOrd="2" destOrd="0" parTransId="{0F96D68E-1E97-430B-9387-130AF932CF17}" sibTransId="{F6A2674D-9142-4B62-8201-880402AAD0FB}"/>
    <dgm:cxn modelId="{161E19DE-6E1B-40D6-8546-BC3F0F60C706}" type="presOf" srcId="{98F14676-EF7C-4C24-B713-4FC6C8F01C09}" destId="{83D7A4BA-079C-4719-87A4-23E2315023BB}" srcOrd="0" destOrd="0" presId="urn:microsoft.com/office/officeart/2005/8/layout/list1"/>
    <dgm:cxn modelId="{F195597E-5B3C-4C5B-8CE5-0BDA4EC0B496}" type="presOf" srcId="{98F14676-EF7C-4C24-B713-4FC6C8F01C09}" destId="{4BE1D2F8-E472-4DAD-B907-21D46ACCB378}" srcOrd="1" destOrd="0" presId="urn:microsoft.com/office/officeart/2005/8/layout/list1"/>
    <dgm:cxn modelId="{C071D324-AA49-4A3E-B2E1-1F28A15F70B1}" type="presOf" srcId="{55CBB6C0-9926-4122-90CB-3FA03BDB9F9B}" destId="{1192F00B-A66B-433C-9490-8A20B5C80DF1}" srcOrd="1" destOrd="0" presId="urn:microsoft.com/office/officeart/2005/8/layout/list1"/>
    <dgm:cxn modelId="{918E0781-84C6-40F2-ABC7-C78BDF3AD667}" type="presOf" srcId="{895C277A-3C1C-414C-ACED-3BCCD13E13F5}" destId="{0DB36A83-3704-4E7F-8B4D-CD6B8A161B7B}" srcOrd="0" destOrd="0" presId="urn:microsoft.com/office/officeart/2005/8/layout/list1"/>
    <dgm:cxn modelId="{095B2DE0-4E2A-4C15-9FA3-5DAFD2A3699F}" type="presParOf" srcId="{7C014A95-934E-48B1-8607-C997BE2467BF}" destId="{BB29D111-5695-44D7-97B3-CB10EDCDBF4C}" srcOrd="0" destOrd="0" presId="urn:microsoft.com/office/officeart/2005/8/layout/list1"/>
    <dgm:cxn modelId="{9CB119B2-85B3-4576-8759-B39E10AFED9D}" type="presParOf" srcId="{BB29D111-5695-44D7-97B3-CB10EDCDBF4C}" destId="{0DB36A83-3704-4E7F-8B4D-CD6B8A161B7B}" srcOrd="0" destOrd="0" presId="urn:microsoft.com/office/officeart/2005/8/layout/list1"/>
    <dgm:cxn modelId="{829D6C25-6BEE-4690-B611-18663C5C1965}" type="presParOf" srcId="{BB29D111-5695-44D7-97B3-CB10EDCDBF4C}" destId="{416855BF-475E-4407-820D-DA52BBE30B35}" srcOrd="1" destOrd="0" presId="urn:microsoft.com/office/officeart/2005/8/layout/list1"/>
    <dgm:cxn modelId="{5AF64759-1417-4100-9F63-B4F3D22933EF}" type="presParOf" srcId="{7C014A95-934E-48B1-8607-C997BE2467BF}" destId="{7AFB76CB-4890-4F56-B592-EA631DCD8349}" srcOrd="1" destOrd="0" presId="urn:microsoft.com/office/officeart/2005/8/layout/list1"/>
    <dgm:cxn modelId="{8AE22455-3AA1-4FCC-935D-3C1BEE4B773A}" type="presParOf" srcId="{7C014A95-934E-48B1-8607-C997BE2467BF}" destId="{514F095F-D29F-43DE-AD03-E564F42CF4D3}" srcOrd="2" destOrd="0" presId="urn:microsoft.com/office/officeart/2005/8/layout/list1"/>
    <dgm:cxn modelId="{8F7124D4-C68D-4506-B6F0-8ED971F28CF9}" type="presParOf" srcId="{7C014A95-934E-48B1-8607-C997BE2467BF}" destId="{435D2E1B-A5F8-44EE-A9BF-ACE7C3538C0F}" srcOrd="3" destOrd="0" presId="urn:microsoft.com/office/officeart/2005/8/layout/list1"/>
    <dgm:cxn modelId="{774B9B67-379E-4B77-9F08-BE0FA42107B7}" type="presParOf" srcId="{7C014A95-934E-48B1-8607-C997BE2467BF}" destId="{4CBB149D-A049-4C0A-837A-B7B4F1EF9F0F}" srcOrd="4" destOrd="0" presId="urn:microsoft.com/office/officeart/2005/8/layout/list1"/>
    <dgm:cxn modelId="{F7A55720-7364-4A61-99ED-8357D6608884}" type="presParOf" srcId="{4CBB149D-A049-4C0A-837A-B7B4F1EF9F0F}" destId="{9F9B5E7B-1083-4395-B4A7-EC878D36B92E}" srcOrd="0" destOrd="0" presId="urn:microsoft.com/office/officeart/2005/8/layout/list1"/>
    <dgm:cxn modelId="{C05B2B61-E6F2-497B-8F7F-37C7C43306D3}" type="presParOf" srcId="{4CBB149D-A049-4C0A-837A-B7B4F1EF9F0F}" destId="{96B998C1-611C-4A30-B199-E3441E258686}" srcOrd="1" destOrd="0" presId="urn:microsoft.com/office/officeart/2005/8/layout/list1"/>
    <dgm:cxn modelId="{BEA00D91-C0D3-414B-AB4C-F8C6331A1E9D}" type="presParOf" srcId="{7C014A95-934E-48B1-8607-C997BE2467BF}" destId="{82B97737-C590-4405-97E9-9B69B65F5A9D}" srcOrd="5" destOrd="0" presId="urn:microsoft.com/office/officeart/2005/8/layout/list1"/>
    <dgm:cxn modelId="{E0AF6D76-1C9F-4E8E-9FBF-84F8A177E701}" type="presParOf" srcId="{7C014A95-934E-48B1-8607-C997BE2467BF}" destId="{8651A3B0-3030-4615-A840-762313A9CC3E}" srcOrd="6" destOrd="0" presId="urn:microsoft.com/office/officeart/2005/8/layout/list1"/>
    <dgm:cxn modelId="{BB57B2FC-A82E-467A-BE00-0AE362D2264E}" type="presParOf" srcId="{7C014A95-934E-48B1-8607-C997BE2467BF}" destId="{DBF24916-3BBD-4698-9498-8041899284BA}" srcOrd="7" destOrd="0" presId="urn:microsoft.com/office/officeart/2005/8/layout/list1"/>
    <dgm:cxn modelId="{BF413385-4751-4B76-8D3C-DF032EE6ADCB}" type="presParOf" srcId="{7C014A95-934E-48B1-8607-C997BE2467BF}" destId="{784B188F-2ABC-40D7-889F-5FFBAC3939C8}" srcOrd="8" destOrd="0" presId="urn:microsoft.com/office/officeart/2005/8/layout/list1"/>
    <dgm:cxn modelId="{E7AA0AA4-D986-40FC-AE1F-2054AEF1B7A8}" type="presParOf" srcId="{784B188F-2ABC-40D7-889F-5FFBAC3939C8}" destId="{58434F5B-11DA-424D-95EE-8ECFC3995C95}" srcOrd="0" destOrd="0" presId="urn:microsoft.com/office/officeart/2005/8/layout/list1"/>
    <dgm:cxn modelId="{70A5DD1B-B065-49C0-AB8D-334DAEF2597D}" type="presParOf" srcId="{784B188F-2ABC-40D7-889F-5FFBAC3939C8}" destId="{1192F00B-A66B-433C-9490-8A20B5C80DF1}" srcOrd="1" destOrd="0" presId="urn:microsoft.com/office/officeart/2005/8/layout/list1"/>
    <dgm:cxn modelId="{B007BBFB-6557-4992-9AC8-7DD3540FC1BC}" type="presParOf" srcId="{7C014A95-934E-48B1-8607-C997BE2467BF}" destId="{E52B6CC1-9FAF-402E-88E4-359EA86F4EED}" srcOrd="9" destOrd="0" presId="urn:microsoft.com/office/officeart/2005/8/layout/list1"/>
    <dgm:cxn modelId="{9F621802-7A83-4659-B242-C59E2A25BB74}" type="presParOf" srcId="{7C014A95-934E-48B1-8607-C997BE2467BF}" destId="{FE8EF258-1C83-4C3A-B9B9-FDF297FD4010}" srcOrd="10" destOrd="0" presId="urn:microsoft.com/office/officeart/2005/8/layout/list1"/>
    <dgm:cxn modelId="{B14FDAF6-9237-498E-B9F9-BBDF06ABF39E}" type="presParOf" srcId="{7C014A95-934E-48B1-8607-C997BE2467BF}" destId="{DC9FA666-938E-40DD-82B7-A2E8B47AFF8B}" srcOrd="11" destOrd="0" presId="urn:microsoft.com/office/officeart/2005/8/layout/list1"/>
    <dgm:cxn modelId="{90AABE2E-D49A-4815-B303-5AB18CE3BBCC}" type="presParOf" srcId="{7C014A95-934E-48B1-8607-C997BE2467BF}" destId="{8BB503C5-D66A-450C-954E-68AEA4518DDC}" srcOrd="12" destOrd="0" presId="urn:microsoft.com/office/officeart/2005/8/layout/list1"/>
    <dgm:cxn modelId="{AED2BA99-87A3-4DBC-B8C1-8689DD81B16D}" type="presParOf" srcId="{8BB503C5-D66A-450C-954E-68AEA4518DDC}" destId="{83D7A4BA-079C-4719-87A4-23E2315023BB}" srcOrd="0" destOrd="0" presId="urn:microsoft.com/office/officeart/2005/8/layout/list1"/>
    <dgm:cxn modelId="{D91D520A-58D1-4721-BA8A-D139CBAB2FDD}" type="presParOf" srcId="{8BB503C5-D66A-450C-954E-68AEA4518DDC}" destId="{4BE1D2F8-E472-4DAD-B907-21D46ACCB378}" srcOrd="1" destOrd="0" presId="urn:microsoft.com/office/officeart/2005/8/layout/list1"/>
    <dgm:cxn modelId="{3A131087-AED3-4C34-8317-06BB78933AAB}" type="presParOf" srcId="{7C014A95-934E-48B1-8607-C997BE2467BF}" destId="{915FF236-B710-4C88-98EA-A6799C2EACBA}" srcOrd="13" destOrd="0" presId="urn:microsoft.com/office/officeart/2005/8/layout/list1"/>
    <dgm:cxn modelId="{9AD01FFE-1E93-4DDE-A5FA-BA4441D885F0}" type="presParOf" srcId="{7C014A95-934E-48B1-8607-C997BE2467BF}" destId="{9AB5996A-E6D4-448B-A710-7B36EB06793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095A5E7E-E081-4D1D-8FDC-E1F86616FFCD}" type="datetimeFigureOut">
              <a:rPr lang="en-ZA" smtClean="0"/>
              <a:t>2022/06/27</a:t>
            </a:fld>
            <a:endParaRPr lang="en-ZA"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7727E10B-525A-4090-BBE1-4DAF315C6E48}" type="slidenum">
              <a:rPr lang="en-ZA" smtClean="0"/>
              <a:t>‹#›</a:t>
            </a:fld>
            <a:endParaRPr lang="en-ZA" dirty="0"/>
          </a:p>
        </p:txBody>
      </p:sp>
    </p:spTree>
    <p:extLst>
      <p:ext uri="{BB962C8B-B14F-4D97-AF65-F5344CB8AC3E}">
        <p14:creationId xmlns:p14="http://schemas.microsoft.com/office/powerpoint/2010/main" val="1018235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7C4C00C7-6273-47FD-BDA5-6541AA045D71}" type="datetimeFigureOut">
              <a:rPr lang="en-ZA" smtClean="0"/>
              <a:t>2022/06/27</a:t>
            </a:fld>
            <a:endParaRPr lang="en-Z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E2C93C19-0856-4BF4-842C-FEA090B5320D}" type="slidenum">
              <a:rPr lang="en-ZA" smtClean="0"/>
              <a:t>‹#›</a:t>
            </a:fld>
            <a:endParaRPr lang="en-ZA" dirty="0"/>
          </a:p>
        </p:txBody>
      </p:sp>
    </p:spTree>
    <p:extLst>
      <p:ext uri="{BB962C8B-B14F-4D97-AF65-F5344CB8AC3E}">
        <p14:creationId xmlns:p14="http://schemas.microsoft.com/office/powerpoint/2010/main" val="42616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a:t>
            </a:fld>
            <a:endParaRPr lang="en-ZA" dirty="0"/>
          </a:p>
        </p:txBody>
      </p:sp>
    </p:spTree>
    <p:extLst>
      <p:ext uri="{BB962C8B-B14F-4D97-AF65-F5344CB8AC3E}">
        <p14:creationId xmlns:p14="http://schemas.microsoft.com/office/powerpoint/2010/main" val="277201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10</a:t>
            </a:fld>
            <a:endParaRPr lang="en-ZA" dirty="0"/>
          </a:p>
        </p:txBody>
      </p:sp>
    </p:spTree>
    <p:extLst>
      <p:ext uri="{BB962C8B-B14F-4D97-AF65-F5344CB8AC3E}">
        <p14:creationId xmlns:p14="http://schemas.microsoft.com/office/powerpoint/2010/main" val="88144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11</a:t>
            </a:fld>
            <a:endParaRPr lang="en-ZA" dirty="0"/>
          </a:p>
        </p:txBody>
      </p:sp>
    </p:spTree>
    <p:extLst>
      <p:ext uri="{BB962C8B-B14F-4D97-AF65-F5344CB8AC3E}">
        <p14:creationId xmlns:p14="http://schemas.microsoft.com/office/powerpoint/2010/main" val="195056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12</a:t>
            </a:fld>
            <a:endParaRPr lang="en-ZA" dirty="0"/>
          </a:p>
        </p:txBody>
      </p:sp>
    </p:spTree>
    <p:extLst>
      <p:ext uri="{BB962C8B-B14F-4D97-AF65-F5344CB8AC3E}">
        <p14:creationId xmlns:p14="http://schemas.microsoft.com/office/powerpoint/2010/main" val="3551678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13</a:t>
            </a:fld>
            <a:endParaRPr lang="en-ZA" dirty="0"/>
          </a:p>
        </p:txBody>
      </p:sp>
    </p:spTree>
    <p:extLst>
      <p:ext uri="{BB962C8B-B14F-4D97-AF65-F5344CB8AC3E}">
        <p14:creationId xmlns:p14="http://schemas.microsoft.com/office/powerpoint/2010/main" val="4096406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14</a:t>
            </a:fld>
            <a:endParaRPr lang="en-ZA" dirty="0"/>
          </a:p>
        </p:txBody>
      </p:sp>
    </p:spTree>
    <p:extLst>
      <p:ext uri="{BB962C8B-B14F-4D97-AF65-F5344CB8AC3E}">
        <p14:creationId xmlns:p14="http://schemas.microsoft.com/office/powerpoint/2010/main" val="4290832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15</a:t>
            </a:fld>
            <a:endParaRPr lang="en-ZA" dirty="0"/>
          </a:p>
        </p:txBody>
      </p:sp>
    </p:spTree>
    <p:extLst>
      <p:ext uri="{BB962C8B-B14F-4D97-AF65-F5344CB8AC3E}">
        <p14:creationId xmlns:p14="http://schemas.microsoft.com/office/powerpoint/2010/main" val="203684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16</a:t>
            </a:fld>
            <a:endParaRPr lang="en-ZA" dirty="0"/>
          </a:p>
        </p:txBody>
      </p:sp>
    </p:spTree>
    <p:extLst>
      <p:ext uri="{BB962C8B-B14F-4D97-AF65-F5344CB8AC3E}">
        <p14:creationId xmlns:p14="http://schemas.microsoft.com/office/powerpoint/2010/main" val="296734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17</a:t>
            </a:fld>
            <a:endParaRPr lang="en-ZA" dirty="0"/>
          </a:p>
        </p:txBody>
      </p:sp>
    </p:spTree>
    <p:extLst>
      <p:ext uri="{BB962C8B-B14F-4D97-AF65-F5344CB8AC3E}">
        <p14:creationId xmlns:p14="http://schemas.microsoft.com/office/powerpoint/2010/main" val="99297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18</a:t>
            </a:fld>
            <a:endParaRPr lang="en-ZA" dirty="0"/>
          </a:p>
        </p:txBody>
      </p:sp>
    </p:spTree>
    <p:extLst>
      <p:ext uri="{BB962C8B-B14F-4D97-AF65-F5344CB8AC3E}">
        <p14:creationId xmlns:p14="http://schemas.microsoft.com/office/powerpoint/2010/main" val="3929974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19</a:t>
            </a:fld>
            <a:endParaRPr lang="en-ZA" dirty="0"/>
          </a:p>
        </p:txBody>
      </p:sp>
    </p:spTree>
    <p:extLst>
      <p:ext uri="{BB962C8B-B14F-4D97-AF65-F5344CB8AC3E}">
        <p14:creationId xmlns:p14="http://schemas.microsoft.com/office/powerpoint/2010/main" val="416475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1985035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20</a:t>
            </a:fld>
            <a:endParaRPr lang="en-ZA" dirty="0"/>
          </a:p>
        </p:txBody>
      </p:sp>
    </p:spTree>
    <p:extLst>
      <p:ext uri="{BB962C8B-B14F-4D97-AF65-F5344CB8AC3E}">
        <p14:creationId xmlns:p14="http://schemas.microsoft.com/office/powerpoint/2010/main" val="3899437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21</a:t>
            </a:fld>
            <a:endParaRPr lang="en-ZA" dirty="0"/>
          </a:p>
        </p:txBody>
      </p:sp>
    </p:spTree>
    <p:extLst>
      <p:ext uri="{BB962C8B-B14F-4D97-AF65-F5344CB8AC3E}">
        <p14:creationId xmlns:p14="http://schemas.microsoft.com/office/powerpoint/2010/main" val="23661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22</a:t>
            </a:fld>
            <a:endParaRPr lang="en-ZA" dirty="0"/>
          </a:p>
        </p:txBody>
      </p:sp>
    </p:spTree>
    <p:extLst>
      <p:ext uri="{BB962C8B-B14F-4D97-AF65-F5344CB8AC3E}">
        <p14:creationId xmlns:p14="http://schemas.microsoft.com/office/powerpoint/2010/main" val="172414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23</a:t>
            </a:fld>
            <a:endParaRPr lang="en-ZA" dirty="0"/>
          </a:p>
        </p:txBody>
      </p:sp>
    </p:spTree>
    <p:extLst>
      <p:ext uri="{BB962C8B-B14F-4D97-AF65-F5344CB8AC3E}">
        <p14:creationId xmlns:p14="http://schemas.microsoft.com/office/powerpoint/2010/main" val="2900256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24</a:t>
            </a:fld>
            <a:endParaRPr lang="en-ZA" dirty="0"/>
          </a:p>
        </p:txBody>
      </p:sp>
    </p:spTree>
    <p:extLst>
      <p:ext uri="{BB962C8B-B14F-4D97-AF65-F5344CB8AC3E}">
        <p14:creationId xmlns:p14="http://schemas.microsoft.com/office/powerpoint/2010/main" val="3965196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25</a:t>
            </a:fld>
            <a:endParaRPr lang="en-ZA" dirty="0"/>
          </a:p>
        </p:txBody>
      </p:sp>
    </p:spTree>
    <p:extLst>
      <p:ext uri="{BB962C8B-B14F-4D97-AF65-F5344CB8AC3E}">
        <p14:creationId xmlns:p14="http://schemas.microsoft.com/office/powerpoint/2010/main" val="524979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26</a:t>
            </a:fld>
            <a:endParaRPr lang="en-ZA" dirty="0"/>
          </a:p>
        </p:txBody>
      </p:sp>
    </p:spTree>
    <p:extLst>
      <p:ext uri="{BB962C8B-B14F-4D97-AF65-F5344CB8AC3E}">
        <p14:creationId xmlns:p14="http://schemas.microsoft.com/office/powerpoint/2010/main" val="76491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27</a:t>
            </a:fld>
            <a:endParaRPr lang="en-ZA" dirty="0"/>
          </a:p>
        </p:txBody>
      </p:sp>
    </p:spTree>
    <p:extLst>
      <p:ext uri="{BB962C8B-B14F-4D97-AF65-F5344CB8AC3E}">
        <p14:creationId xmlns:p14="http://schemas.microsoft.com/office/powerpoint/2010/main" val="513960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28</a:t>
            </a:fld>
            <a:endParaRPr lang="en-ZA" dirty="0"/>
          </a:p>
        </p:txBody>
      </p:sp>
    </p:spTree>
    <p:extLst>
      <p:ext uri="{BB962C8B-B14F-4D97-AF65-F5344CB8AC3E}">
        <p14:creationId xmlns:p14="http://schemas.microsoft.com/office/powerpoint/2010/main" val="2594327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29</a:t>
            </a:fld>
            <a:endParaRPr lang="en-ZA" dirty="0"/>
          </a:p>
        </p:txBody>
      </p:sp>
    </p:spTree>
    <p:extLst>
      <p:ext uri="{BB962C8B-B14F-4D97-AF65-F5344CB8AC3E}">
        <p14:creationId xmlns:p14="http://schemas.microsoft.com/office/powerpoint/2010/main" val="168221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3</a:t>
            </a:fld>
            <a:endParaRPr lang="en-ZA" dirty="0"/>
          </a:p>
        </p:txBody>
      </p:sp>
    </p:spTree>
    <p:extLst>
      <p:ext uri="{BB962C8B-B14F-4D97-AF65-F5344CB8AC3E}">
        <p14:creationId xmlns:p14="http://schemas.microsoft.com/office/powerpoint/2010/main" val="218077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30</a:t>
            </a:fld>
            <a:endParaRPr lang="en-ZA" dirty="0"/>
          </a:p>
        </p:txBody>
      </p:sp>
    </p:spTree>
    <p:extLst>
      <p:ext uri="{BB962C8B-B14F-4D97-AF65-F5344CB8AC3E}">
        <p14:creationId xmlns:p14="http://schemas.microsoft.com/office/powerpoint/2010/main" val="4167227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31</a:t>
            </a:fld>
            <a:endParaRPr lang="en-ZA" dirty="0"/>
          </a:p>
        </p:txBody>
      </p:sp>
    </p:spTree>
    <p:extLst>
      <p:ext uri="{BB962C8B-B14F-4D97-AF65-F5344CB8AC3E}">
        <p14:creationId xmlns:p14="http://schemas.microsoft.com/office/powerpoint/2010/main" val="387083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4</a:t>
            </a:fld>
            <a:endParaRPr lang="en-ZA" dirty="0"/>
          </a:p>
        </p:txBody>
      </p:sp>
    </p:spTree>
    <p:extLst>
      <p:ext uri="{BB962C8B-B14F-4D97-AF65-F5344CB8AC3E}">
        <p14:creationId xmlns:p14="http://schemas.microsoft.com/office/powerpoint/2010/main" val="305939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dirty="0"/>
          </a:p>
        </p:txBody>
      </p:sp>
    </p:spTree>
    <p:extLst>
      <p:ext uri="{BB962C8B-B14F-4D97-AF65-F5344CB8AC3E}">
        <p14:creationId xmlns:p14="http://schemas.microsoft.com/office/powerpoint/2010/main" val="373944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19116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7</a:t>
            </a:fld>
            <a:endParaRPr lang="en-ZA" dirty="0"/>
          </a:p>
        </p:txBody>
      </p:sp>
    </p:spTree>
    <p:extLst>
      <p:ext uri="{BB962C8B-B14F-4D97-AF65-F5344CB8AC3E}">
        <p14:creationId xmlns:p14="http://schemas.microsoft.com/office/powerpoint/2010/main" val="319013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8</a:t>
            </a:fld>
            <a:endParaRPr lang="en-ZA" dirty="0"/>
          </a:p>
        </p:txBody>
      </p:sp>
    </p:spTree>
    <p:extLst>
      <p:ext uri="{BB962C8B-B14F-4D97-AF65-F5344CB8AC3E}">
        <p14:creationId xmlns:p14="http://schemas.microsoft.com/office/powerpoint/2010/main" val="233860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E2C93C19-0856-4BF4-842C-FEA090B5320D}" type="slidenum">
              <a:rPr lang="en-ZA" smtClean="0"/>
              <a:t>9</a:t>
            </a:fld>
            <a:endParaRPr lang="en-ZA" dirty="0"/>
          </a:p>
        </p:txBody>
      </p:sp>
    </p:spTree>
    <p:extLst>
      <p:ext uri="{BB962C8B-B14F-4D97-AF65-F5344CB8AC3E}">
        <p14:creationId xmlns:p14="http://schemas.microsoft.com/office/powerpoint/2010/main" val="1396232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Slide Number Placeholder 5"/>
          <p:cNvSpPr>
            <a:spLocks noGrp="1"/>
          </p:cNvSpPr>
          <p:nvPr>
            <p:ph type="sldNum" sz="quarter" idx="4"/>
          </p:nvPr>
        </p:nvSpPr>
        <p:spPr>
          <a:xfrm>
            <a:off x="837824" y="6358286"/>
            <a:ext cx="360362" cy="252413"/>
          </a:xfrm>
          <a:prstGeom prst="rect">
            <a:avLst/>
          </a:prstGeom>
          <a:ln w="12700">
            <a:solidFill>
              <a:srgbClr val="B19935"/>
            </a:solidFill>
          </a:ln>
        </p:spPr>
        <p:txBody>
          <a:bodyPr lIns="0" tIns="0" rIns="0" bIns="0" anchor="ctr" anchorCtr="0"/>
          <a:lstStyle>
            <a:lvl1pPr algn="ctr">
              <a:defRPr sz="1200">
                <a:solidFill>
                  <a:srgbClr val="008000"/>
                </a:solidFill>
                <a:latin typeface="Arial" charset="0"/>
                <a:cs typeface="Arial" charset="0"/>
              </a:defRPr>
            </a:lvl1pPr>
          </a:lstStyle>
          <a:p>
            <a:pPr>
              <a:defRPr/>
            </a:pPr>
            <a:fld id="{44F1B969-0A45-4459-BA76-C6199684FD01}" type="slidenum">
              <a:rPr lang="en-ZA"/>
              <a:pPr>
                <a:defRPr/>
              </a:pPr>
              <a:t>‹#›</a:t>
            </a:fld>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3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xmlns=""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xmlns=""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xmlns=""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xmlns=""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xmlns=""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xmlns=""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xmlns=""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xmlns=""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xmlns=""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8">
            <a:extLst>
              <a:ext uri="{FF2B5EF4-FFF2-40B4-BE49-F238E27FC236}">
                <a16:creationId xmlns:a16="http://schemas.microsoft.com/office/drawing/2014/main" xmlns=""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8685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41044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53704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1"/>
            <a:ext cx="9497484" cy="1673225"/>
          </a:xfrm>
        </p:spPr>
        <p:txBody>
          <a:bodyPr anchor="t"/>
          <a:lstStyle>
            <a:lvl1pPr>
              <a:buNone/>
              <a:defRPr sz="3733">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a:r>
              <a:rPr lang="en-US"/>
              <a:t>Click to edit Master text styles</a:t>
            </a:r>
          </a:p>
        </p:txBody>
      </p:sp>
      <p:sp>
        <p:nvSpPr>
          <p:cNvPr id="7" name="Rectangle 6"/>
          <p:cNvSpPr/>
          <p:nvPr/>
        </p:nvSpPr>
        <p:spPr>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2" name="Title 1"/>
          <p:cNvSpPr>
            <a:spLocks noGrp="1"/>
          </p:cNvSpPr>
          <p:nvPr>
            <p:ph type="title" hasCustomPrompt="1"/>
          </p:nvPr>
        </p:nvSpPr>
        <p:spPr>
          <a:xfrm>
            <a:off x="1828800" y="1600200"/>
            <a:ext cx="10160000" cy="990600"/>
          </a:xfrm>
        </p:spPr>
        <p:txBody>
          <a:bodyPr/>
          <a:lstStyle>
            <a:lvl1pPr algn="l">
              <a:buNone/>
              <a:defRPr sz="5867" b="0" cap="none">
                <a:solidFill>
                  <a:srgbClr val="FFFFFF"/>
                </a:solidFill>
              </a:defRPr>
            </a:lvl1pPr>
            <a:extLst/>
          </a:lstStyle>
          <a:p>
            <a:r>
              <a:rPr lang="en-US" dirty="0"/>
              <a:t>Click to edit master title style</a:t>
            </a:r>
          </a:p>
        </p:txBody>
      </p:sp>
      <p:sp>
        <p:nvSpPr>
          <p:cNvPr id="12" name="Date Placeholder 11"/>
          <p:cNvSpPr>
            <a:spLocks noGrp="1"/>
          </p:cNvSpPr>
          <p:nvPr>
            <p:ph type="dt" sz="half" idx="10"/>
          </p:nvPr>
        </p:nvSpPr>
        <p:spPr/>
        <p:txBody>
          <a:bodyPr/>
          <a:lstStyle/>
          <a:p>
            <a:fld id="{6FCF9F07-3BC7-4570-B054-79111B0A380C}" type="datetime1">
              <a:rPr lang="en-US" smtClean="0"/>
              <a:pPr/>
              <a:t>6/27/2022</a:t>
            </a:fld>
            <a:endParaRPr lang="en-US" dirty="0"/>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3200">
                <a:solidFill>
                  <a:srgbClr val="FFFFFF"/>
                </a:solidFill>
              </a:defRPr>
            </a:lvl1pPr>
            <a:extLst/>
          </a:lstStyle>
          <a:p>
            <a:pPr algn="ctr"/>
            <a:fld id="{8F82E0A0-C266-4798-8C8F-B9F91E9DA37E}" type="slidenum">
              <a:rPr lang="en-US" sz="3200" b="1" smtClean="0">
                <a:solidFill>
                  <a:srgbClr val="FFFFFF"/>
                </a:solidFill>
              </a:rPr>
              <a:pPr algn="ctr"/>
              <a:t>‹#›</a:t>
            </a:fld>
            <a:endParaRPr lang="en-US" sz="3200" dirty="0">
              <a:solidFill>
                <a:srgbClr val="FFFFFF"/>
              </a:solidFill>
            </a:endParaRPr>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62707386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836712"/>
            <a:ext cx="10574965" cy="576064"/>
          </a:xfrm>
        </p:spPr>
        <p:txBody>
          <a:bodyPr>
            <a:noAutofit/>
            <a:scene3d>
              <a:camera prst="orthographicFront"/>
              <a:lightRig rig="threePt" dir="t"/>
            </a:scene3d>
            <a:sp3d extrusionH="57150">
              <a:bevelT w="38100" h="38100" prst="angle"/>
            </a:sp3d>
          </a:bodyPr>
          <a:lstStyle>
            <a:lvl1pPr>
              <a:defRPr sz="5600" b="1">
                <a:solidFill>
                  <a:srgbClr val="0070C0"/>
                </a:solidFill>
                <a:latin typeface="Arial Rounded MT Bold" pitchFamily="34" charset="0"/>
                <a:ea typeface="Arial Rounded MT Bold" pitchFamily="34" charset="0"/>
                <a:cs typeface="Arial Rounded MT Bold" pitchFamily="34" charset="0"/>
              </a:defRPr>
            </a:lvl1pPr>
          </a:lstStyle>
          <a:p>
            <a:r>
              <a:rPr kumimoji="0" lang="en-US"/>
              <a:t>Click to edit Master title style</a:t>
            </a:r>
            <a:endParaRPr kumimoji="0" lang="en-US" dirty="0"/>
          </a:p>
        </p:txBody>
      </p:sp>
      <p:sp>
        <p:nvSpPr>
          <p:cNvPr id="3" name="Content Placeholder 2"/>
          <p:cNvSpPr>
            <a:spLocks noGrp="1"/>
          </p:cNvSpPr>
          <p:nvPr userDrawn="1">
            <p:ph idx="1"/>
          </p:nvPr>
        </p:nvSpPr>
        <p:spPr>
          <a:xfrm>
            <a:off x="1007435" y="1733533"/>
            <a:ext cx="10574967" cy="4767808"/>
          </a:xfrm>
        </p:spPr>
        <p:txBody>
          <a:bodyPr>
            <a:normAutofit/>
          </a:bodyPr>
          <a:lstStyle>
            <a:lvl1pPr marL="365751" indent="-365751">
              <a:buClr>
                <a:srgbClr val="026AB6"/>
              </a:buClr>
              <a:buFont typeface="Wingdings 2" panose="05020102010507070707" pitchFamily="18" charset="2"/>
              <a:buChar char=""/>
              <a:defRPr sz="2933" b="1">
                <a:solidFill>
                  <a:schemeClr val="tx1"/>
                </a:solidFill>
                <a:latin typeface="Arial Rounded MT Bold" pitchFamily="34" charset="0"/>
                <a:ea typeface="Arial Rounded MT Bold" pitchFamily="34" charset="0"/>
                <a:cs typeface="Arial Rounded MT Bold" pitchFamily="34" charset="0"/>
              </a:defRPr>
            </a:lvl1pPr>
            <a:lvl2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2pPr>
            <a:lvl3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3pPr>
            <a:lvl4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4pPr>
            <a:lvl5pPr>
              <a:buClr>
                <a:srgbClr val="026AB6"/>
              </a:buClr>
              <a:defRPr sz="2933" b="1">
                <a:solidFill>
                  <a:schemeClr val="tx1"/>
                </a:solidFill>
                <a:latin typeface="Arial Rounded MT Bold" pitchFamily="34" charset="0"/>
                <a:ea typeface="Arial Rounded MT Bold" pitchFamily="34" charset="0"/>
                <a:cs typeface="Arial Rounded MT Bold"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84462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FADB5D-B7A0-47E3-AD2D-B1A6F8614213}" type="datetime1">
              <a:rPr lang="en-US" smtClean="0"/>
              <a:pPr/>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435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5"/>
          </p:nvPr>
        </p:nvSpPr>
        <p:spPr/>
        <p:txBody>
          <a:bodyPr rtlCol="0"/>
          <a:lstStyle/>
          <a:p>
            <a:fld id="{E4606EA6-EFEA-4C30-9264-4F9291A5780D}" type="datetime1">
              <a:rPr lang="en-US" smtClean="0"/>
              <a:pPr/>
              <a:t>6/27/2022</a:t>
            </a:fld>
            <a:endParaRPr lang="en-US" dirty="0"/>
          </a:p>
        </p:txBody>
      </p:sp>
      <p:sp>
        <p:nvSpPr>
          <p:cNvPr id="10" name="Slide Number Placeholder 9"/>
          <p:cNvSpPr>
            <a:spLocks noGrp="1"/>
          </p:cNvSpPr>
          <p:nvPr>
            <p:ph type="sldNum" sz="quarter" idx="16"/>
          </p:nvPr>
        </p:nvSpPr>
        <p:spPr/>
        <p:txBody>
          <a:bodyPr rtlCol="0"/>
          <a:lstStyle/>
          <a:p>
            <a:pPr algn="ctr"/>
            <a:fld id="{8F82E0A0-C266-4798-8C8F-B9F91E9DA37E}" type="slidenum">
              <a:rPr lang="en-US" sz="1867" b="1" smtClean="0">
                <a:solidFill>
                  <a:srgbClr val="FFFFFF"/>
                </a:solidFill>
              </a:rPr>
              <a:pPr algn="ct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330026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400" dirty="0"/>
          </a:p>
        </p:txBody>
      </p:sp>
      <p:sp>
        <p:nvSpPr>
          <p:cNvPr id="9" name="Subtitle 8"/>
          <p:cNvSpPr>
            <a:spLocks noGrp="1"/>
          </p:cNvSpPr>
          <p:nvPr>
            <p:ph type="subTitle" idx="1"/>
          </p:nvPr>
        </p:nvSpPr>
        <p:spPr>
          <a:xfrm>
            <a:off x="3149600" y="6050037"/>
            <a:ext cx="8686800" cy="685800"/>
          </a:xfrm>
        </p:spPr>
        <p:txBody>
          <a:bodyPr anchor="ctr"/>
          <a:lstStyle>
            <a:lvl1pPr marL="0" indent="0" algn="l">
              <a:buNone/>
              <a:defRPr sz="3733">
                <a:solidFill>
                  <a:srgbClr val="FFFFFF"/>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lang="en-US"/>
              <a:t>Click to edit Master subtitle style</a:t>
            </a:r>
            <a:endParaRPr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667">
                <a:solidFill>
                  <a:srgbClr val="FFFFFF"/>
                </a:solidFill>
              </a:defRPr>
            </a:lvl1pPr>
            <a:extLst/>
          </a:lstStyle>
          <a:p>
            <a:pPr algn="ctr"/>
            <a:fld id="{047E157E-8DCB-4F70-A0AF-5EB586A91DD4}" type="datetime1">
              <a:rPr lang="en-US" smtClean="0">
                <a:solidFill>
                  <a:srgbClr val="FFFFFF"/>
                </a:solidFill>
              </a:rPr>
              <a:pPr algn="ctr"/>
              <a:t>6/27/2022</a:t>
            </a:fld>
            <a:endParaRPr lang="en-US" sz="2667" dirty="0">
              <a:solidFill>
                <a:srgbClr val="FFFFFF"/>
              </a:solidFill>
            </a:endParaRPr>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3149600" y="3124200"/>
            <a:ext cx="8636000" cy="2717800"/>
          </a:xfrm>
        </p:spPr>
        <p:txBody>
          <a:bodyPr rtlCol="0" anchor="b"/>
          <a:lstStyle>
            <a:lvl1pPr>
              <a:defRPr cap="all" baseline="0"/>
            </a:lvl1pPr>
            <a:extLst/>
          </a:lstStyle>
          <a:p>
            <a:r>
              <a:rPr lang="en-US"/>
              <a:t>Click to edit Master title style</a:t>
            </a:r>
            <a:endParaRPr lang="en-US" dirty="0"/>
          </a:p>
        </p:txBody>
      </p:sp>
    </p:spTree>
    <p:extLst>
      <p:ext uri="{BB962C8B-B14F-4D97-AF65-F5344CB8AC3E}">
        <p14:creationId xmlns:p14="http://schemas.microsoft.com/office/powerpoint/2010/main" val="31575307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그림 개체 틀 2">
            <a:extLst>
              <a:ext uri="{FF2B5EF4-FFF2-40B4-BE49-F238E27FC236}">
                <a16:creationId xmlns:a16="http://schemas.microsoft.com/office/drawing/2014/main" xmlns=""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xmlns=""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ndParaRPr>
          </a:p>
        </p:txBody>
      </p:sp>
      <p:sp>
        <p:nvSpPr>
          <p:cNvPr id="8" name="그림 개체 틀 2">
            <a:extLst>
              <a:ext uri="{FF2B5EF4-FFF2-40B4-BE49-F238E27FC236}">
                <a16:creationId xmlns:a16="http://schemas.microsoft.com/office/drawing/2014/main" xmlns=""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xmlns=""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170463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3">
            <a:extLst>
              <a:ext uri="{FF2B5EF4-FFF2-40B4-BE49-F238E27FC236}">
                <a16:creationId xmlns:a16="http://schemas.microsoft.com/office/drawing/2014/main" xmlns=""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7" name="그림 개체 틀 2">
            <a:extLst>
              <a:ext uri="{FF2B5EF4-FFF2-40B4-BE49-F238E27FC236}">
                <a16:creationId xmlns:a16="http://schemas.microsoft.com/office/drawing/2014/main" xmlns=""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xmlns=""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0" name="그림 개체 틀 2">
            <a:extLst>
              <a:ext uri="{FF2B5EF4-FFF2-40B4-BE49-F238E27FC236}">
                <a16:creationId xmlns:a16="http://schemas.microsoft.com/office/drawing/2014/main" xmlns=""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xmlns=""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indent="-342900" algn="ctr">
              <a:spcBef>
                <a:spcPct val="20000"/>
              </a:spcBef>
              <a:buFont typeface="Arial" pitchFamily="34" charset="0"/>
              <a:buChar char="•"/>
            </a:pPr>
            <a:endParaRPr lang="en-US" sz="1800" dirty="0"/>
          </a:p>
        </p:txBody>
      </p:sp>
      <p:sp>
        <p:nvSpPr>
          <p:cNvPr id="12" name="그림 개체 틀 2">
            <a:extLst>
              <a:ext uri="{FF2B5EF4-FFF2-40B4-BE49-F238E27FC236}">
                <a16:creationId xmlns:a16="http://schemas.microsoft.com/office/drawing/2014/main" xmlns=""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xmlns=""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xmlns=""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직사각형 14">
              <a:extLst>
                <a:ext uri="{FF2B5EF4-FFF2-40B4-BE49-F238E27FC236}">
                  <a16:creationId xmlns:a16="http://schemas.microsoft.com/office/drawing/2014/main" xmlns=""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6" name="그룹 15">
            <a:extLst>
              <a:ext uri="{FF2B5EF4-FFF2-40B4-BE49-F238E27FC236}">
                <a16:creationId xmlns:a16="http://schemas.microsoft.com/office/drawing/2014/main" xmlns=""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xmlns=""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a:extLst>
                <a:ext uri="{FF2B5EF4-FFF2-40B4-BE49-F238E27FC236}">
                  <a16:creationId xmlns:a16="http://schemas.microsoft.com/office/drawing/2014/main" xmlns=""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9" name="그룹 18">
            <a:extLst>
              <a:ext uri="{FF2B5EF4-FFF2-40B4-BE49-F238E27FC236}">
                <a16:creationId xmlns:a16="http://schemas.microsoft.com/office/drawing/2014/main" xmlns=""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xmlns=""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xmlns=""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398813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xmlns=""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xmlns=""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xmlns=""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spTree>
    <p:extLst>
      <p:ext uri="{BB962C8B-B14F-4D97-AF65-F5344CB8AC3E}">
        <p14:creationId xmlns:p14="http://schemas.microsoft.com/office/powerpoint/2010/main" val="22310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398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Section Break Layout">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122536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latin typeface="+mn-lt"/>
            </a:endParaRPr>
          </a:p>
        </p:txBody>
      </p:sp>
    </p:spTree>
    <p:extLst>
      <p:ext uri="{BB962C8B-B14F-4D97-AF65-F5344CB8AC3E}">
        <p14:creationId xmlns:p14="http://schemas.microsoft.com/office/powerpoint/2010/main" val="123298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IMAGE AND CONTENTS LAYOUT_27">
    <p:spTree>
      <p:nvGrpSpPr>
        <p:cNvPr id="1" name=""/>
        <p:cNvGrpSpPr/>
        <p:nvPr/>
      </p:nvGrpSpPr>
      <p:grpSpPr>
        <a:xfrm>
          <a:off x="0" y="0"/>
          <a:ext cx="0" cy="0"/>
          <a:chOff x="0" y="0"/>
          <a:chExt cx="0" cy="0"/>
        </a:xfrm>
      </p:grpSpPr>
      <p:sp>
        <p:nvSpPr>
          <p:cNvPr id="7" name="Rectangle 6"/>
          <p:cNvSpPr/>
          <p:nvPr userDrawn="1"/>
        </p:nvSpPr>
        <p:spPr>
          <a:xfrm>
            <a:off x="6093413" y="-1"/>
            <a:ext cx="6096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그림 개체 틀 2"/>
          <p:cNvSpPr>
            <a:spLocks noGrp="1"/>
          </p:cNvSpPr>
          <p:nvPr>
            <p:ph type="pic" sz="quarter" idx="46" hasCustomPrompt="1"/>
          </p:nvPr>
        </p:nvSpPr>
        <p:spPr>
          <a:xfrm>
            <a:off x="4533269" y="1150261"/>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1" hasCustomPrompt="1"/>
          </p:nvPr>
        </p:nvSpPr>
        <p:spPr>
          <a:xfrm>
            <a:off x="4533269" y="4561207"/>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5" name="그림 개체 틀 2"/>
          <p:cNvSpPr>
            <a:spLocks noGrp="1"/>
          </p:cNvSpPr>
          <p:nvPr>
            <p:ph type="pic" sz="quarter" idx="63" hasCustomPrompt="1"/>
          </p:nvPr>
        </p:nvSpPr>
        <p:spPr>
          <a:xfrm>
            <a:off x="2883891" y="551019"/>
            <a:ext cx="1548000" cy="234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7" name="그림 개체 틀 2"/>
          <p:cNvSpPr>
            <a:spLocks noGrp="1"/>
          </p:cNvSpPr>
          <p:nvPr>
            <p:ph type="pic" sz="quarter" idx="64" hasCustomPrompt="1"/>
          </p:nvPr>
        </p:nvSpPr>
        <p:spPr>
          <a:xfrm>
            <a:off x="2883891" y="3012492"/>
            <a:ext cx="1548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8" name="그림 개체 틀 2"/>
          <p:cNvSpPr>
            <a:spLocks noGrp="1"/>
          </p:cNvSpPr>
          <p:nvPr>
            <p:ph type="pic" sz="quarter" idx="65" hasCustomPrompt="1"/>
          </p:nvPr>
        </p:nvSpPr>
        <p:spPr>
          <a:xfrm>
            <a:off x="0" y="2321756"/>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0" name="그림 개체 틀 2"/>
          <p:cNvSpPr>
            <a:spLocks noGrp="1"/>
          </p:cNvSpPr>
          <p:nvPr>
            <p:ph type="pic" sz="quarter" idx="66" hasCustomPrompt="1"/>
          </p:nvPr>
        </p:nvSpPr>
        <p:spPr>
          <a:xfrm>
            <a:off x="2890419" y="4393964"/>
            <a:ext cx="1548000" cy="194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1" name="그림 개체 틀 2"/>
          <p:cNvSpPr>
            <a:spLocks noGrp="1"/>
          </p:cNvSpPr>
          <p:nvPr>
            <p:ph type="pic" sz="quarter" idx="67" hasCustomPrompt="1"/>
          </p:nvPr>
        </p:nvSpPr>
        <p:spPr>
          <a:xfrm>
            <a:off x="4533269" y="2855734"/>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2" name="그림 개체 틀 2"/>
          <p:cNvSpPr>
            <a:spLocks noGrp="1"/>
          </p:cNvSpPr>
          <p:nvPr>
            <p:ph type="pic" sz="quarter" idx="68" hasCustomPrompt="1"/>
          </p:nvPr>
        </p:nvSpPr>
        <p:spPr>
          <a:xfrm>
            <a:off x="0" y="3703228"/>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3164292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pic>
        <p:nvPicPr>
          <p:cNvPr id="15" name="그림 4">
            <a:extLst>
              <a:ext uri="{FF2B5EF4-FFF2-40B4-BE49-F238E27FC236}">
                <a16:creationId xmlns:a16="http://schemas.microsoft.com/office/drawing/2014/main" xmlns=""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xmlns=""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xmlns=""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xmlns=""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8">
            <a:extLst>
              <a:ext uri="{FF2B5EF4-FFF2-40B4-BE49-F238E27FC236}">
                <a16:creationId xmlns:a16="http://schemas.microsoft.com/office/drawing/2014/main" xmlns=""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13790" t="5107" r="29027" b="36706"/>
          <a:stretch/>
        </p:blipFill>
        <p:spPr>
          <a:xfrm>
            <a:off x="9878637" y="6037459"/>
            <a:ext cx="948661" cy="641651"/>
          </a:xfrm>
          <a:prstGeom prst="rect">
            <a:avLst/>
          </a:prstGeom>
        </p:spPr>
      </p:pic>
    </p:spTree>
    <p:extLst>
      <p:ext uri="{BB962C8B-B14F-4D97-AF65-F5344CB8AC3E}">
        <p14:creationId xmlns:p14="http://schemas.microsoft.com/office/powerpoint/2010/main" val="224154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9" cstate="print">
            <a:extLst>
              <a:ext uri="{28A0092B-C50C-407E-A947-70E740481C1C}">
                <a14:useLocalDpi xmlns:a14="http://schemas.microsoft.com/office/drawing/2010/main" val="0"/>
              </a:ext>
            </a:extLst>
          </a:blip>
          <a:srcRect l="12751" t="9979" r="9769" b="11168"/>
          <a:stretch/>
        </p:blipFill>
        <p:spPr>
          <a:xfrm>
            <a:off x="10925896" y="5931724"/>
            <a:ext cx="996807" cy="853123"/>
          </a:xfrm>
          <a:prstGeom prst="rect">
            <a:avLst/>
          </a:prstGeom>
        </p:spPr>
      </p:pic>
      <p:pic>
        <p:nvPicPr>
          <p:cNvPr id="4" name="Picture 3"/>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2841" y="5756692"/>
            <a:ext cx="1490689" cy="97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19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75" r:id="rId4"/>
    <p:sldLayoutId id="2147483676" r:id="rId5"/>
    <p:sldLayoutId id="2147483677" r:id="rId6"/>
    <p:sldLayoutId id="2147483679" r:id="rId7"/>
    <p:sldLayoutId id="2147483680" r:id="rId8"/>
    <p:sldLayoutId id="2147483681" r:id="rId9"/>
    <p:sldLayoutId id="2147483682" r:id="rId10"/>
    <p:sldLayoutId id="2147483683" r:id="rId11"/>
    <p:sldLayoutId id="2147483684" r:id="rId12"/>
    <p:sldLayoutId id="2147483747" r:id="rId13"/>
    <p:sldLayoutId id="2147483748" r:id="rId14"/>
    <p:sldLayoutId id="2147483749" r:id="rId15"/>
    <p:sldLayoutId id="2147483750" r:id="rId16"/>
    <p:sldLayoutId id="2147483752" r:id="rId17"/>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file:///\\mpofilprd01\Data\Home\bertusv\Stats\GDT%20index%202014%20(3).xlsx!Figure%201"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file:///\\mpofilprd01\Data\Home\bertusv\Stats\Milk%20SA%20Stats\Internasionale%20Produsentepryse%201.xlsx!Graph%20for%20q%20review%20eu%20prices!%5bInternasionale%20Produsentepryse%201.xlsx%5dGraph%20for%20q%20review%20eu%20pricesChart%203"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file:///\\mpofilprd01\Data\Home\bertusv\Stats\Milk%20SA%20Stats\Internasionale%20Produsentepryse%201.xlsx!Poland!%5bInternasionale%20Produsentepryse%201.xlsx%5dPoland%20Chart%202"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file:///\\mpofilprd01\Data\Home\bertusv\Stats\Milk%20SA%20Stats\Stats%20masterfile.xlsx!Figure%201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file:///\\mpofilprd01\Data\Home\bertusv\Stats\Milk%20SA%20Stats\Stats%20masterfile.xlsx!Fig%2019"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file:///\\mpofilprd01\Data\Home\bertusv\Stats\Milk%20SA%20Stats\Stats%20masterfile.xlsx!Interest%20rate!%5bStats%20masterfile.xlsx%5dInterest%20rate%20Chart%201"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file:///\\mpofilprd01\Data\Home\bertusv\Stats\Milk%20SA%20Stats\Stats%20masterfile.xlsx!Household%20inc!%5bStats%20masterfile.xlsx%5dHousehold%20inc%20Chart%201"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vmlDrawing" Target="../drawings/vmlDrawing11.vml"/><Relationship Id="rId5" Type="http://schemas.openxmlformats.org/officeDocument/2006/relationships/image" Target="../media/image21.emf"/><Relationship Id="rId4" Type="http://schemas.openxmlformats.org/officeDocument/2006/relationships/oleObject" Target="file:///\\mpofilprd01\Data\Home\bertusv\Stats\quarterly%20review%20data.xlsx!Melk%20aankope%20in%20ton!%5bquarterly%20review%20data.xlsx%5dMelk%20aankope%20in%20ton%20Chart%201"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mlDrawing" Target="../drawings/vmlDrawing12.vml"/><Relationship Id="rId5" Type="http://schemas.openxmlformats.org/officeDocument/2006/relationships/image" Target="../media/image22.emf"/><Relationship Id="rId4" Type="http://schemas.openxmlformats.org/officeDocument/2006/relationships/oleObject" Target="file:///\\mpofilprd01\Data\Home\bertusv\Stats\Milk%20SA%20Stats\Stats%20masterfile.xlsx!Figure%2010"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file:///\\mpofilprd01\Data\Home\bertusv\Stats\Milk%20SA%20Stats\2022\Returns%20Totals%20Per%20Month.xlsx!Figure%2019!%5bReturns%20Totals%20Per%20Month.xlsx%5dFigure%2019%20Chart%209"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file:///\\mpofilprd01\Data\Home\bertusv\Stats\Milk%20SA%20Stats\2022\Returns%20Totals%20Per%20Month.xlsx!Figure%2018!%5bReturns%20Totals%20Per%20Month.xlsx%5dFigure%2018%20Chart%20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5.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file:///\\mpofilprd01\Data\Home\bertusv\Stats\Milk%20SA%20Stats\Dairy%20digits%20figure.xlsx!Figure%20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file:///\\mpofilprd01\Data\Home\bertusv\Stats\Milk%20SA%20Stats\Stats%20masterfile.xlsx!Figure%2016"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file:///\\mpofilprd01\Data\Home\bertusv\Stats\Milk%20SA%20Stats\Stats%20masterfile.xlsx!Figure%2012"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e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file:///\\mpofilprd01\Data\Home\bertusv\Stats\Milk%20SA%20Stats\Stats%20masterfile.xlsx!Figure%2014" TargetMode="External"/><Relationship Id="rId5" Type="http://schemas.openxmlformats.org/officeDocument/2006/relationships/image" Target="../media/image11.emf"/><Relationship Id="rId4" Type="http://schemas.openxmlformats.org/officeDocument/2006/relationships/oleObject" Target="file:///\\mpofilprd01\Data\Home\bertusv\Stats\Milk%20SA%20Stats\Stats%20masterfile.xlsx!Figure%20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739" y="1718097"/>
            <a:ext cx="10062901" cy="1362456"/>
          </a:xfrm>
        </p:spPr>
        <p:txBody>
          <a:bodyPr>
            <a:normAutofit fontScale="90000"/>
          </a:bodyPr>
          <a:lstStyle/>
          <a:p>
            <a:pPr algn="ctr"/>
            <a:r>
              <a:rPr lang="en-ZA" dirty="0">
                <a:solidFill>
                  <a:schemeClr val="tx1"/>
                </a:solidFill>
                <a:latin typeface="Arial Rounded MT Bold" pitchFamily="34" charset="0"/>
              </a:rPr>
              <a:t>Economies and Dairy markets</a:t>
            </a:r>
            <a:br>
              <a:rPr lang="en-ZA" dirty="0">
                <a:solidFill>
                  <a:schemeClr val="tx1"/>
                </a:solidFill>
                <a:latin typeface="Arial Rounded MT Bold" pitchFamily="34" charset="0"/>
              </a:rPr>
            </a:br>
            <a:r>
              <a:rPr lang="en-ZA" dirty="0">
                <a:solidFill>
                  <a:schemeClr val="tx1"/>
                </a:solidFill>
              </a:rPr>
              <a:t/>
            </a:r>
            <a:br>
              <a:rPr lang="en-ZA" dirty="0">
                <a:solidFill>
                  <a:schemeClr val="tx1"/>
                </a:solidFill>
              </a:rPr>
            </a:br>
            <a:endParaRPr lang="en-ZA" dirty="0">
              <a:solidFill>
                <a:schemeClr val="tx1"/>
              </a:solidFill>
              <a:latin typeface="Arial Rounded MT Bold" pitchFamily="34" charset="0"/>
            </a:endParaRPr>
          </a:p>
        </p:txBody>
      </p:sp>
      <p:sp>
        <p:nvSpPr>
          <p:cNvPr id="3" name="Rectangle 2"/>
          <p:cNvSpPr/>
          <p:nvPr/>
        </p:nvSpPr>
        <p:spPr>
          <a:xfrm>
            <a:off x="911424" y="3151977"/>
            <a:ext cx="10369152" cy="1569660"/>
          </a:xfrm>
          <a:prstGeom prst="rect">
            <a:avLst/>
          </a:prstGeom>
        </p:spPr>
        <p:txBody>
          <a:bodyPr wrap="square">
            <a:spAutoFit/>
          </a:bodyPr>
          <a:lstStyle/>
          <a:p>
            <a:pPr algn="ctr"/>
            <a:r>
              <a:rPr lang="en-ZA" sz="3200" dirty="0">
                <a:latin typeface="Arial Rounded MT Bold" pitchFamily="34" charset="0"/>
              </a:rPr>
              <a:t>Report presented at </a:t>
            </a:r>
          </a:p>
          <a:p>
            <a:pPr algn="ctr"/>
            <a:r>
              <a:rPr lang="en-ZA" sz="3200" dirty="0">
                <a:latin typeface="Arial Rounded MT Bold" pitchFamily="34" charset="0"/>
              </a:rPr>
              <a:t>Milk SA General Meeting of Members </a:t>
            </a:r>
          </a:p>
          <a:p>
            <a:pPr algn="ctr"/>
            <a:r>
              <a:rPr lang="en-ZA" sz="3200" dirty="0">
                <a:latin typeface="Arial Rounded MT Bold" pitchFamily="34" charset="0"/>
              </a:rPr>
              <a:t>15 June 2022</a:t>
            </a:r>
          </a:p>
        </p:txBody>
      </p:sp>
      <p:sp>
        <p:nvSpPr>
          <p:cNvPr id="10" name="Subtitle 2"/>
          <p:cNvSpPr txBox="1">
            <a:spLocks/>
          </p:cNvSpPr>
          <p:nvPr/>
        </p:nvSpPr>
        <p:spPr>
          <a:xfrm>
            <a:off x="997809" y="6194413"/>
            <a:ext cx="11033770" cy="685800"/>
          </a:xfrm>
          <a:prstGeom prst="rect">
            <a:avLst/>
          </a:prstGeom>
        </p:spPr>
        <p:txBody>
          <a:bodyPr vert="horz" anchor="t">
            <a:normAutofit/>
          </a:bodyPr>
          <a:lstStyle>
            <a:lvl1pPr marL="320040" indent="-320040" algn="l" rtl="0" eaLnBrk="1" latinLnBrk="0" hangingPunct="1">
              <a:spcBef>
                <a:spcPts val="700"/>
              </a:spcBef>
              <a:buClr>
                <a:schemeClr val="accent2"/>
              </a:buClr>
              <a:buSzPct val="60000"/>
              <a:buFont typeface="Wingdings"/>
              <a:buNone/>
              <a:defRPr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algn="r"/>
            <a:r>
              <a:rPr lang="en-ZA" sz="1200" dirty="0">
                <a:latin typeface="Arial Rounded MT Bold" panose="020F0704030504030204" pitchFamily="34" charset="0"/>
              </a:rPr>
              <a:t>Prepared by B van Heerden and assisted by the MSA Industry Information Work Group</a:t>
            </a:r>
          </a:p>
          <a:p>
            <a:pPr algn="r"/>
            <a:r>
              <a:rPr lang="en-ZA" sz="1200" dirty="0">
                <a:latin typeface="Arial Rounded MT Bold" panose="020F0704030504030204" pitchFamily="34" charset="0"/>
              </a:rPr>
              <a:t>June 2022</a:t>
            </a:r>
          </a:p>
        </p:txBody>
      </p:sp>
      <p:pic>
        <p:nvPicPr>
          <p:cNvPr id="1536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84" y="1708472"/>
            <a:ext cx="1173958" cy="76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3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ZA" sz="3200" dirty="0">
                <a:latin typeface="Arial Rounded MT Bold" panose="020F0704030504030204" pitchFamily="34" charset="0"/>
              </a:rPr>
              <a:t> </a:t>
            </a:r>
          </a:p>
        </p:txBody>
      </p:sp>
      <p:sp>
        <p:nvSpPr>
          <p:cNvPr id="7" name="TextBox 6"/>
          <p:cNvSpPr txBox="1"/>
          <p:nvPr/>
        </p:nvSpPr>
        <p:spPr>
          <a:xfrm>
            <a:off x="1882608" y="6094555"/>
            <a:ext cx="4608512" cy="297454"/>
          </a:xfrm>
          <a:prstGeom prst="rect">
            <a:avLst/>
          </a:prstGeom>
          <a:noFill/>
        </p:spPr>
        <p:txBody>
          <a:bodyPr wrap="square" rtlCol="0">
            <a:spAutoFit/>
          </a:bodyPr>
          <a:lstStyle/>
          <a:p>
            <a:r>
              <a:rPr lang="en-ZA" sz="1333" dirty="0">
                <a:latin typeface="Arial Rounded MT Bold" panose="020F0704030504030204" pitchFamily="34" charset="0"/>
              </a:rPr>
              <a:t>Source: GDT Index</a:t>
            </a:r>
          </a:p>
        </p:txBody>
      </p:sp>
      <p:sp>
        <p:nvSpPr>
          <p:cNvPr id="5" name="Rectangle 2"/>
          <p:cNvSpPr txBox="1">
            <a:spLocks noChangeArrowheads="1"/>
          </p:cNvSpPr>
          <p:nvPr/>
        </p:nvSpPr>
        <p:spPr>
          <a:xfrm>
            <a:off x="609600" y="274637"/>
            <a:ext cx="10574965" cy="1143000"/>
          </a:xfr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733" dirty="0">
              <a:latin typeface="Arial Rounded MT Bold" panose="020F0704030504030204" pitchFamily="34" charset="0"/>
            </a:endParaRPr>
          </a:p>
        </p:txBody>
      </p:sp>
      <p:sp>
        <p:nvSpPr>
          <p:cNvPr id="6" name="Rectangle 2"/>
          <p:cNvSpPr txBox="1">
            <a:spLocks noChangeArrowheads="1"/>
          </p:cNvSpPr>
          <p:nvPr/>
        </p:nvSpPr>
        <p:spPr>
          <a:xfrm>
            <a:off x="660400" y="317077"/>
            <a:ext cx="10871200" cy="1433345"/>
          </a:xfr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dirty="0" err="1">
                <a:latin typeface="Arial Rounded MT Bold" panose="020F0704030504030204" pitchFamily="34" charset="0"/>
              </a:rPr>
              <a:t>GlobalDairytrade</a:t>
            </a:r>
            <a:r>
              <a:rPr lang="en-ZA" sz="3600" dirty="0">
                <a:latin typeface="Arial Rounded MT Bold" panose="020F0704030504030204" pitchFamily="34" charset="0"/>
              </a:rPr>
              <a:t>® Auction Sale price index of dairy products,</a:t>
            </a:r>
            <a:br>
              <a:rPr lang="en-ZA" sz="3600" dirty="0">
                <a:latin typeface="Arial Rounded MT Bold" panose="020F0704030504030204" pitchFamily="34" charset="0"/>
              </a:rPr>
            </a:br>
            <a:r>
              <a:rPr lang="en-ZA" sz="3600" dirty="0">
                <a:latin typeface="Arial Rounded MT Bold" panose="020F0704030504030204" pitchFamily="34" charset="0"/>
              </a:rPr>
              <a:t> Jan 2011 – May 2022 </a:t>
            </a:r>
            <a:r>
              <a:rPr lang="en-ZA" sz="2000" dirty="0">
                <a:latin typeface="Arial Rounded MT Bold" panose="020F0704030504030204" pitchFamily="34" charset="0"/>
              </a:rPr>
              <a:t> </a:t>
            </a:r>
            <a:endParaRPr lang="en-US" sz="2000" dirty="0">
              <a:latin typeface="Arial Rounded MT Bold" panose="020F0704030504030204" pitchFamily="34" charset="0"/>
              <a:cs typeface="Arial" charset="0"/>
            </a:endParaRPr>
          </a:p>
        </p:txBody>
      </p:sp>
      <p:graphicFrame>
        <p:nvGraphicFramePr>
          <p:cNvPr id="4" name="Object 3">
            <a:extLst>
              <a:ext uri="{FF2B5EF4-FFF2-40B4-BE49-F238E27FC236}">
                <a16:creationId xmlns:a16="http://schemas.microsoft.com/office/drawing/2014/main" xmlns="" id="{29EFF009-8FBD-2337-A5D3-124DFAAAEC33}"/>
              </a:ext>
            </a:extLst>
          </p:cNvPr>
          <p:cNvGraphicFramePr>
            <a:graphicFrameLocks noChangeAspect="1"/>
          </p:cNvGraphicFramePr>
          <p:nvPr>
            <p:extLst>
              <p:ext uri="{D42A27DB-BD31-4B8C-83A1-F6EECF244321}">
                <p14:modId xmlns:p14="http://schemas.microsoft.com/office/powerpoint/2010/main" val="3783727361"/>
              </p:ext>
            </p:extLst>
          </p:nvPr>
        </p:nvGraphicFramePr>
        <p:xfrm>
          <a:off x="1322772" y="1750422"/>
          <a:ext cx="9490229" cy="4242005"/>
        </p:xfrm>
        <a:graphic>
          <a:graphicData uri="http://schemas.openxmlformats.org/presentationml/2006/ole">
            <mc:AlternateContent xmlns:mc="http://schemas.openxmlformats.org/markup-compatibility/2006">
              <mc:Choice xmlns:v="urn:schemas-microsoft-com:vml" Requires="v">
                <p:oleObj spid="_x0000_s4098" name="Worksheet" r:id="rId4" imgW="8656486" imgH="6282226" progId="Excel.Sheet.12">
                  <p:link updateAutomatic="1"/>
                </p:oleObj>
              </mc:Choice>
              <mc:Fallback>
                <p:oleObj name="Worksheet" r:id="rId4" imgW="8656486" imgH="6282226" progId="Excel.Sheet.12">
                  <p:link updateAutomatic="1"/>
                  <p:pic>
                    <p:nvPicPr>
                      <p:cNvPr id="0" name=""/>
                      <p:cNvPicPr/>
                      <p:nvPr/>
                    </p:nvPicPr>
                    <p:blipFill>
                      <a:blip r:embed="rId5"/>
                      <a:stretch>
                        <a:fillRect/>
                      </a:stretch>
                    </p:blipFill>
                    <p:spPr>
                      <a:xfrm>
                        <a:off x="1322772" y="1750422"/>
                        <a:ext cx="9490229" cy="4242005"/>
                      </a:xfrm>
                      <a:prstGeom prst="rect">
                        <a:avLst/>
                      </a:prstGeom>
                    </p:spPr>
                  </p:pic>
                </p:oleObj>
              </mc:Fallback>
            </mc:AlternateContent>
          </a:graphicData>
        </a:graphic>
      </p:graphicFrame>
    </p:spTree>
    <p:extLst>
      <p:ext uri="{BB962C8B-B14F-4D97-AF65-F5344CB8AC3E}">
        <p14:creationId xmlns:p14="http://schemas.microsoft.com/office/powerpoint/2010/main" val="254793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0871200" cy="1124744"/>
          </a:xfrm>
        </p:spPr>
        <p:txBody>
          <a:bodyPr>
            <a:noAutofit/>
          </a:bodyPr>
          <a:lstStyle/>
          <a:p>
            <a:pPr algn="ctr"/>
            <a:r>
              <a:rPr lang="en-ZA" sz="3600" dirty="0">
                <a:latin typeface="Arial Rounded MT Bold" panose="020F0704030504030204" pitchFamily="34" charset="0"/>
              </a:rPr>
              <a:t>Average European producer price trends of unprocessed milk, Jan 2018 – May 2022</a:t>
            </a:r>
          </a:p>
        </p:txBody>
      </p:sp>
      <p:sp>
        <p:nvSpPr>
          <p:cNvPr id="3" name="Rectangle 2"/>
          <p:cNvSpPr/>
          <p:nvPr/>
        </p:nvSpPr>
        <p:spPr>
          <a:xfrm>
            <a:off x="2005063" y="6196819"/>
            <a:ext cx="4201791" cy="297454"/>
          </a:xfrm>
          <a:prstGeom prst="rect">
            <a:avLst/>
          </a:prstGeom>
        </p:spPr>
        <p:txBody>
          <a:bodyPr wrap="none">
            <a:spAutoFit/>
          </a:bodyPr>
          <a:lstStyle/>
          <a:p>
            <a:r>
              <a:rPr lang="en-ZA" sz="1333" dirty="0"/>
              <a:t>Source: European Commission (May 2022 estimate) </a:t>
            </a:r>
          </a:p>
        </p:txBody>
      </p:sp>
      <p:graphicFrame>
        <p:nvGraphicFramePr>
          <p:cNvPr id="5" name="Object 4">
            <a:extLst>
              <a:ext uri="{FF2B5EF4-FFF2-40B4-BE49-F238E27FC236}">
                <a16:creationId xmlns:a16="http://schemas.microsoft.com/office/drawing/2014/main" xmlns="" id="{25BA8625-55E1-1E3F-90F0-ACBD02014CE8}"/>
              </a:ext>
            </a:extLst>
          </p:cNvPr>
          <p:cNvGraphicFramePr>
            <a:graphicFrameLocks noChangeAspect="1"/>
          </p:cNvGraphicFramePr>
          <p:nvPr>
            <p:extLst>
              <p:ext uri="{D42A27DB-BD31-4B8C-83A1-F6EECF244321}">
                <p14:modId xmlns:p14="http://schemas.microsoft.com/office/powerpoint/2010/main" val="1956853734"/>
              </p:ext>
            </p:extLst>
          </p:nvPr>
        </p:nvGraphicFramePr>
        <p:xfrm>
          <a:off x="1427163" y="1630363"/>
          <a:ext cx="8766175" cy="4356100"/>
        </p:xfrm>
        <a:graphic>
          <a:graphicData uri="http://schemas.openxmlformats.org/presentationml/2006/ole">
            <mc:AlternateContent xmlns:mc="http://schemas.openxmlformats.org/markup-compatibility/2006">
              <mc:Choice xmlns:v="urn:schemas-microsoft-com:vml" Requires="v">
                <p:oleObj spid="_x0000_s5122" name="Worksheet" r:id="rId4" imgW="6865230" imgH="3596293" progId="Excel.Sheet.12">
                  <p:link updateAutomatic="1"/>
                </p:oleObj>
              </mc:Choice>
              <mc:Fallback>
                <p:oleObj name="Worksheet" r:id="rId4" imgW="6865230" imgH="3596293" progId="Excel.Sheet.12">
                  <p:link updateAutomatic="1"/>
                  <p:pic>
                    <p:nvPicPr>
                      <p:cNvPr id="0" name=""/>
                      <p:cNvPicPr/>
                      <p:nvPr/>
                    </p:nvPicPr>
                    <p:blipFill>
                      <a:blip r:embed="rId5"/>
                      <a:stretch>
                        <a:fillRect/>
                      </a:stretch>
                    </p:blipFill>
                    <p:spPr>
                      <a:xfrm>
                        <a:off x="1427163" y="1630363"/>
                        <a:ext cx="8766175" cy="4356100"/>
                      </a:xfrm>
                      <a:prstGeom prst="rect">
                        <a:avLst/>
                      </a:prstGeom>
                    </p:spPr>
                  </p:pic>
                </p:oleObj>
              </mc:Fallback>
            </mc:AlternateContent>
          </a:graphicData>
        </a:graphic>
      </p:graphicFrame>
    </p:spTree>
    <p:extLst>
      <p:ext uri="{BB962C8B-B14F-4D97-AF65-F5344CB8AC3E}">
        <p14:creationId xmlns:p14="http://schemas.microsoft.com/office/powerpoint/2010/main" val="362451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538" y="28865"/>
            <a:ext cx="10871200" cy="1341120"/>
          </a:xfrm>
        </p:spPr>
        <p:txBody>
          <a:bodyPr>
            <a:noAutofit/>
          </a:bodyPr>
          <a:lstStyle/>
          <a:p>
            <a:pPr algn="ctr"/>
            <a:r>
              <a:rPr lang="en-ZA" sz="3600" dirty="0">
                <a:latin typeface="Arial Rounded MT Bold" panose="020F0704030504030204" pitchFamily="34" charset="0"/>
              </a:rPr>
              <a:t>Average EU, Poland and SA producer prices of unprocessed milk,  May 2018 – May 2022</a:t>
            </a:r>
          </a:p>
        </p:txBody>
      </p:sp>
      <p:sp>
        <p:nvSpPr>
          <p:cNvPr id="4" name="Rectangle 3"/>
          <p:cNvSpPr/>
          <p:nvPr/>
        </p:nvSpPr>
        <p:spPr>
          <a:xfrm>
            <a:off x="1978861" y="6056818"/>
            <a:ext cx="4376519" cy="297454"/>
          </a:xfrm>
          <a:prstGeom prst="rect">
            <a:avLst/>
          </a:prstGeom>
        </p:spPr>
        <p:txBody>
          <a:bodyPr wrap="none">
            <a:spAutoFit/>
          </a:bodyPr>
          <a:lstStyle/>
          <a:p>
            <a:r>
              <a:rPr lang="en-ZA" sz="1333" dirty="0"/>
              <a:t>Source: EU Commission; MPO (May 2022 preliminary) </a:t>
            </a:r>
          </a:p>
        </p:txBody>
      </p:sp>
      <p:sp>
        <p:nvSpPr>
          <p:cNvPr id="3" name="Rounded Rectangle 2"/>
          <p:cNvSpPr/>
          <p:nvPr/>
        </p:nvSpPr>
        <p:spPr>
          <a:xfrm>
            <a:off x="362667" y="2668979"/>
            <a:ext cx="346871" cy="4800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R/L</a:t>
            </a:r>
          </a:p>
        </p:txBody>
      </p:sp>
      <p:graphicFrame>
        <p:nvGraphicFramePr>
          <p:cNvPr id="5" name="Object 4">
            <a:extLst>
              <a:ext uri="{FF2B5EF4-FFF2-40B4-BE49-F238E27FC236}">
                <a16:creationId xmlns:a16="http://schemas.microsoft.com/office/drawing/2014/main" xmlns="" id="{B440B6E3-9894-FA89-3495-F254FE099E32}"/>
              </a:ext>
            </a:extLst>
          </p:cNvPr>
          <p:cNvGraphicFramePr>
            <a:graphicFrameLocks noChangeAspect="1"/>
          </p:cNvGraphicFramePr>
          <p:nvPr>
            <p:extLst>
              <p:ext uri="{D42A27DB-BD31-4B8C-83A1-F6EECF244321}">
                <p14:modId xmlns:p14="http://schemas.microsoft.com/office/powerpoint/2010/main" val="1323094805"/>
              </p:ext>
            </p:extLst>
          </p:nvPr>
        </p:nvGraphicFramePr>
        <p:xfrm>
          <a:off x="1260629" y="1136342"/>
          <a:ext cx="9774315" cy="4920476"/>
        </p:xfrm>
        <a:graphic>
          <a:graphicData uri="http://schemas.openxmlformats.org/presentationml/2006/ole">
            <mc:AlternateContent xmlns:mc="http://schemas.openxmlformats.org/markup-compatibility/2006">
              <mc:Choice xmlns:v="urn:schemas-microsoft-com:vml" Requires="v">
                <p:oleObj spid="_x0000_s6146" name="Worksheet" r:id="rId4" imgW="13921421" imgH="4030798" progId="Excel.Sheet.12">
                  <p:link updateAutomatic="1"/>
                </p:oleObj>
              </mc:Choice>
              <mc:Fallback>
                <p:oleObj name="Worksheet" r:id="rId4" imgW="13921421" imgH="4030798" progId="Excel.Sheet.12">
                  <p:link updateAutomatic="1"/>
                  <p:pic>
                    <p:nvPicPr>
                      <p:cNvPr id="0" name=""/>
                      <p:cNvPicPr/>
                      <p:nvPr/>
                    </p:nvPicPr>
                    <p:blipFill>
                      <a:blip r:embed="rId5"/>
                      <a:stretch>
                        <a:fillRect/>
                      </a:stretch>
                    </p:blipFill>
                    <p:spPr>
                      <a:xfrm>
                        <a:off x="1260629" y="1136342"/>
                        <a:ext cx="9774315" cy="4920476"/>
                      </a:xfrm>
                      <a:prstGeom prst="rect">
                        <a:avLst/>
                      </a:prstGeom>
                    </p:spPr>
                  </p:pic>
                </p:oleObj>
              </mc:Fallback>
            </mc:AlternateContent>
          </a:graphicData>
        </a:graphic>
      </p:graphicFrame>
    </p:spTree>
    <p:extLst>
      <p:ext uri="{BB962C8B-B14F-4D97-AF65-F5344CB8AC3E}">
        <p14:creationId xmlns:p14="http://schemas.microsoft.com/office/powerpoint/2010/main" val="45714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62130293"/>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142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97408" y="157480"/>
            <a:ext cx="10871200" cy="1341120"/>
          </a:xfrm>
        </p:spPr>
        <p:txBody>
          <a:bodyPr>
            <a:noAutofit/>
          </a:bodyPr>
          <a:lstStyle/>
          <a:p>
            <a:pPr algn="ctr"/>
            <a:r>
              <a:rPr lang="en-US" sz="3600" dirty="0">
                <a:latin typeface="Arial Rounded MT Bold" panose="020F0704030504030204" pitchFamily="34" charset="0"/>
              </a:rPr>
              <a:t>Annual SA economic growth ( non-annualized)</a:t>
            </a:r>
            <a:br>
              <a:rPr lang="en-US" sz="3600" dirty="0">
                <a:latin typeface="Arial Rounded MT Bold" panose="020F0704030504030204" pitchFamily="34" charset="0"/>
              </a:rPr>
            </a:br>
            <a:r>
              <a:rPr lang="en-US" sz="3600" dirty="0">
                <a:latin typeface="Arial Rounded MT Bold" panose="020F0704030504030204" pitchFamily="34" charset="0"/>
              </a:rPr>
              <a:t> 2018 – 2022 (base year 2015)</a:t>
            </a:r>
          </a:p>
        </p:txBody>
      </p:sp>
      <p:sp>
        <p:nvSpPr>
          <p:cNvPr id="7" name="TextBox 6"/>
          <p:cNvSpPr txBox="1"/>
          <p:nvPr/>
        </p:nvSpPr>
        <p:spPr>
          <a:xfrm>
            <a:off x="1952369" y="6137153"/>
            <a:ext cx="5952661" cy="297454"/>
          </a:xfrm>
          <a:prstGeom prst="rect">
            <a:avLst/>
          </a:prstGeom>
          <a:noFill/>
        </p:spPr>
        <p:txBody>
          <a:bodyPr wrap="square" rtlCol="0">
            <a:spAutoFit/>
          </a:bodyPr>
          <a:lstStyle/>
          <a:p>
            <a:r>
              <a:rPr lang="en-ZA" sz="1333" dirty="0"/>
              <a:t>Source: Stats SA  </a:t>
            </a:r>
          </a:p>
        </p:txBody>
      </p:sp>
      <p:graphicFrame>
        <p:nvGraphicFramePr>
          <p:cNvPr id="2" name="Object 1"/>
          <p:cNvGraphicFramePr>
            <a:graphicFrameLocks noChangeAspect="1"/>
          </p:cNvGraphicFramePr>
          <p:nvPr>
            <p:extLst>
              <p:ext uri="{D42A27DB-BD31-4B8C-83A1-F6EECF244321}">
                <p14:modId xmlns:p14="http://schemas.microsoft.com/office/powerpoint/2010/main" val="803685692"/>
              </p:ext>
            </p:extLst>
          </p:nvPr>
        </p:nvGraphicFramePr>
        <p:xfrm>
          <a:off x="1631950" y="1012825"/>
          <a:ext cx="9537700" cy="5138738"/>
        </p:xfrm>
        <a:graphic>
          <a:graphicData uri="http://schemas.openxmlformats.org/presentationml/2006/ole">
            <mc:AlternateContent xmlns:mc="http://schemas.openxmlformats.org/markup-compatibility/2006">
              <mc:Choice xmlns:v="urn:schemas-microsoft-com:vml" Requires="v">
                <p:oleObj spid="_x0000_s7170" name="Worksheet" r:id="rId4" imgW="9403009" imgH="6179875" progId="Excel.Sheet.12">
                  <p:link updateAutomatic="1"/>
                </p:oleObj>
              </mc:Choice>
              <mc:Fallback>
                <p:oleObj name="Worksheet" r:id="rId4" imgW="9403009" imgH="6179875" progId="Excel.Sheet.12">
                  <p:link updateAutomatic="1"/>
                  <p:pic>
                    <p:nvPicPr>
                      <p:cNvPr id="2" name="Object 1"/>
                      <p:cNvPicPr/>
                      <p:nvPr/>
                    </p:nvPicPr>
                    <p:blipFill>
                      <a:blip r:embed="rId5"/>
                      <a:stretch>
                        <a:fillRect/>
                      </a:stretch>
                    </p:blipFill>
                    <p:spPr>
                      <a:xfrm>
                        <a:off x="1631950" y="1012825"/>
                        <a:ext cx="9537700" cy="5138738"/>
                      </a:xfrm>
                      <a:prstGeom prst="rect">
                        <a:avLst/>
                      </a:prstGeom>
                    </p:spPr>
                  </p:pic>
                </p:oleObj>
              </mc:Fallback>
            </mc:AlternateContent>
          </a:graphicData>
        </a:graphic>
      </p:graphicFrame>
    </p:spTree>
    <p:extLst>
      <p:ext uri="{BB962C8B-B14F-4D97-AF65-F5344CB8AC3E}">
        <p14:creationId xmlns:p14="http://schemas.microsoft.com/office/powerpoint/2010/main" val="895809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697408" y="157480"/>
            <a:ext cx="10871200" cy="1341120"/>
          </a:xfrm>
        </p:spPr>
        <p:txBody>
          <a:bodyPr>
            <a:noAutofit/>
          </a:bodyPr>
          <a:lstStyle/>
          <a:p>
            <a:pPr algn="ctr"/>
            <a:r>
              <a:rPr lang="en-US" sz="3600" dirty="0">
                <a:latin typeface="Arial Rounded MT Bold" panose="020F0704030504030204" pitchFamily="34" charset="0"/>
              </a:rPr>
              <a:t>ed)</a:t>
            </a:r>
            <a:br>
              <a:rPr lang="en-US" sz="3600" dirty="0">
                <a:latin typeface="Arial Rounded MT Bold" panose="020F0704030504030204" pitchFamily="34" charset="0"/>
              </a:rPr>
            </a:br>
            <a:r>
              <a:rPr lang="en-US" sz="3600" dirty="0">
                <a:latin typeface="Arial Rounded MT Bold" panose="020F0704030504030204" pitchFamily="34" charset="0"/>
              </a:rPr>
              <a:t> 2018 – 2022 (base year 2015)</a:t>
            </a:r>
          </a:p>
        </p:txBody>
      </p:sp>
      <p:sp>
        <p:nvSpPr>
          <p:cNvPr id="7" name="TextBox 6"/>
          <p:cNvSpPr txBox="1"/>
          <p:nvPr/>
        </p:nvSpPr>
        <p:spPr>
          <a:xfrm>
            <a:off x="1903366" y="6231118"/>
            <a:ext cx="5952661" cy="297454"/>
          </a:xfrm>
          <a:prstGeom prst="rect">
            <a:avLst/>
          </a:prstGeom>
          <a:noFill/>
        </p:spPr>
        <p:txBody>
          <a:bodyPr wrap="square" rtlCol="0">
            <a:spAutoFit/>
          </a:bodyPr>
          <a:lstStyle/>
          <a:p>
            <a:r>
              <a:rPr lang="en-ZA" sz="1333" dirty="0"/>
              <a:t>Source: Netwerk24  </a:t>
            </a:r>
          </a:p>
        </p:txBody>
      </p:sp>
      <p:pic>
        <p:nvPicPr>
          <p:cNvPr id="4" name="Picture 3">
            <a:extLst>
              <a:ext uri="{FF2B5EF4-FFF2-40B4-BE49-F238E27FC236}">
                <a16:creationId xmlns:a16="http://schemas.microsoft.com/office/drawing/2014/main" xmlns="" id="{9B2C9995-132A-50C6-F03F-060876BBA364}"/>
              </a:ext>
            </a:extLst>
          </p:cNvPr>
          <p:cNvPicPr>
            <a:picLocks noChangeAspect="1"/>
          </p:cNvPicPr>
          <p:nvPr/>
        </p:nvPicPr>
        <p:blipFill>
          <a:blip r:embed="rId3"/>
          <a:stretch>
            <a:fillRect/>
          </a:stretch>
        </p:blipFill>
        <p:spPr>
          <a:xfrm>
            <a:off x="2641971" y="0"/>
            <a:ext cx="7454136" cy="6231118"/>
          </a:xfrm>
          <a:prstGeom prst="rect">
            <a:avLst/>
          </a:prstGeom>
        </p:spPr>
      </p:pic>
      <p:cxnSp>
        <p:nvCxnSpPr>
          <p:cNvPr id="6" name="Straight Connector 5">
            <a:extLst>
              <a:ext uri="{FF2B5EF4-FFF2-40B4-BE49-F238E27FC236}">
                <a16:creationId xmlns:a16="http://schemas.microsoft.com/office/drawing/2014/main" xmlns="" id="{51BC5FB0-F897-859C-4152-957963B46809}"/>
              </a:ext>
            </a:extLst>
          </p:cNvPr>
          <p:cNvCxnSpPr/>
          <p:nvPr/>
        </p:nvCxnSpPr>
        <p:spPr>
          <a:xfrm>
            <a:off x="5608948" y="0"/>
            <a:ext cx="0" cy="311555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29F0083-6F1D-7149-E8DE-7A00D61C0BBF}"/>
              </a:ext>
            </a:extLst>
          </p:cNvPr>
          <p:cNvCxnSpPr>
            <a:stCxn id="4" idx="1"/>
            <a:endCxn id="4" idx="3"/>
          </p:cNvCxnSpPr>
          <p:nvPr/>
        </p:nvCxnSpPr>
        <p:spPr>
          <a:xfrm>
            <a:off x="2641971" y="3115559"/>
            <a:ext cx="745413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930CB56-567F-5A3B-FFA1-C392C1C2A724}"/>
              </a:ext>
            </a:extLst>
          </p:cNvPr>
          <p:cNvCxnSpPr/>
          <p:nvPr/>
        </p:nvCxnSpPr>
        <p:spPr>
          <a:xfrm>
            <a:off x="2641971" y="0"/>
            <a:ext cx="735428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C50E7F5-02EE-EA57-4CA8-3F49B5FFFF91}"/>
              </a:ext>
            </a:extLst>
          </p:cNvPr>
          <p:cNvCxnSpPr/>
          <p:nvPr/>
        </p:nvCxnSpPr>
        <p:spPr>
          <a:xfrm>
            <a:off x="2641971" y="0"/>
            <a:ext cx="0" cy="62311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5FE526F7-89E6-8421-8C0D-DC833DFC2419}"/>
              </a:ext>
            </a:extLst>
          </p:cNvPr>
          <p:cNvCxnSpPr/>
          <p:nvPr/>
        </p:nvCxnSpPr>
        <p:spPr>
          <a:xfrm>
            <a:off x="9996256" y="0"/>
            <a:ext cx="99851" cy="62311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279886A-EBAB-A455-9511-AF487F25F6F0}"/>
              </a:ext>
            </a:extLst>
          </p:cNvPr>
          <p:cNvCxnSpPr/>
          <p:nvPr/>
        </p:nvCxnSpPr>
        <p:spPr>
          <a:xfrm>
            <a:off x="2641970" y="6231118"/>
            <a:ext cx="745413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FBCF7CF-A88F-E0D2-F7D6-3E9E309146EA}"/>
              </a:ext>
            </a:extLst>
          </p:cNvPr>
          <p:cNvCxnSpPr/>
          <p:nvPr/>
        </p:nvCxnSpPr>
        <p:spPr>
          <a:xfrm>
            <a:off x="2641970" y="994299"/>
            <a:ext cx="735428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AA4FB4B-0EA9-6327-CD21-3FA802219D0D}"/>
              </a:ext>
            </a:extLst>
          </p:cNvPr>
          <p:cNvCxnSpPr/>
          <p:nvPr/>
        </p:nvCxnSpPr>
        <p:spPr>
          <a:xfrm>
            <a:off x="2641970" y="4199138"/>
            <a:ext cx="345403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26CBC5F-F2D3-2330-5EE9-EB7ED6DD91AC}"/>
              </a:ext>
            </a:extLst>
          </p:cNvPr>
          <p:cNvCxnSpPr/>
          <p:nvPr/>
        </p:nvCxnSpPr>
        <p:spPr>
          <a:xfrm>
            <a:off x="6096000" y="3115559"/>
            <a:ext cx="0" cy="108357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73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3733" dirty="0">
                <a:latin typeface="Arial Rounded MT Bold" panose="020F0704030504030204" pitchFamily="34" charset="0"/>
              </a:rPr>
              <a:t>Consumer price inflation </a:t>
            </a:r>
            <a:br>
              <a:rPr lang="en-US" sz="3733" dirty="0">
                <a:latin typeface="Arial Rounded MT Bold" panose="020F0704030504030204" pitchFamily="34" charset="0"/>
              </a:rPr>
            </a:br>
            <a:r>
              <a:rPr lang="en-US" sz="3733" dirty="0">
                <a:latin typeface="Arial Rounded MT Bold" panose="020F0704030504030204" pitchFamily="34" charset="0"/>
              </a:rPr>
              <a:t>Jan 2010 – April 2022</a:t>
            </a:r>
          </a:p>
        </p:txBody>
      </p:sp>
      <p:sp>
        <p:nvSpPr>
          <p:cNvPr id="4" name="TextBox 3">
            <a:extLst>
              <a:ext uri="{FF2B5EF4-FFF2-40B4-BE49-F238E27FC236}">
                <a16:creationId xmlns:a16="http://schemas.microsoft.com/office/drawing/2014/main" xmlns="" id="{793F8172-6788-47CF-AAD1-9DDCE79249C3}"/>
              </a:ext>
            </a:extLst>
          </p:cNvPr>
          <p:cNvSpPr txBox="1"/>
          <p:nvPr/>
        </p:nvSpPr>
        <p:spPr>
          <a:xfrm>
            <a:off x="2152115" y="6172321"/>
            <a:ext cx="5952661" cy="297454"/>
          </a:xfrm>
          <a:prstGeom prst="rect">
            <a:avLst/>
          </a:prstGeom>
          <a:noFill/>
        </p:spPr>
        <p:txBody>
          <a:bodyPr wrap="square" rtlCol="0">
            <a:spAutoFit/>
          </a:bodyPr>
          <a:lstStyle/>
          <a:p>
            <a:r>
              <a:rPr lang="en-ZA" sz="1333" dirty="0"/>
              <a:t>Source: Stats SA</a:t>
            </a:r>
          </a:p>
        </p:txBody>
      </p:sp>
      <p:graphicFrame>
        <p:nvGraphicFramePr>
          <p:cNvPr id="5" name="Object 4"/>
          <p:cNvGraphicFramePr>
            <a:graphicFrameLocks noChangeAspect="1"/>
          </p:cNvGraphicFramePr>
          <p:nvPr>
            <p:extLst>
              <p:ext uri="{D42A27DB-BD31-4B8C-83A1-F6EECF244321}">
                <p14:modId xmlns:p14="http://schemas.microsoft.com/office/powerpoint/2010/main" val="3512874567"/>
              </p:ext>
            </p:extLst>
          </p:nvPr>
        </p:nvGraphicFramePr>
        <p:xfrm>
          <a:off x="1712913" y="1398588"/>
          <a:ext cx="9055100" cy="5106987"/>
        </p:xfrm>
        <a:graphic>
          <a:graphicData uri="http://schemas.openxmlformats.org/presentationml/2006/ole">
            <mc:AlternateContent xmlns:mc="http://schemas.openxmlformats.org/markup-compatibility/2006">
              <mc:Choice xmlns:v="urn:schemas-microsoft-com:vml" Requires="v">
                <p:oleObj spid="_x0000_s8194" name="Worksheet" r:id="rId4" imgW="8762929" imgH="6179875" progId="Excel.Sheet.12">
                  <p:link updateAutomatic="1"/>
                </p:oleObj>
              </mc:Choice>
              <mc:Fallback>
                <p:oleObj name="Worksheet" r:id="rId4" imgW="8762929" imgH="6179875" progId="Excel.Sheet.12">
                  <p:link updateAutomatic="1"/>
                  <p:pic>
                    <p:nvPicPr>
                      <p:cNvPr id="0" name=""/>
                      <p:cNvPicPr/>
                      <p:nvPr/>
                    </p:nvPicPr>
                    <p:blipFill>
                      <a:blip r:embed="rId5"/>
                      <a:stretch>
                        <a:fillRect/>
                      </a:stretch>
                    </p:blipFill>
                    <p:spPr>
                      <a:xfrm>
                        <a:off x="1712913" y="1398588"/>
                        <a:ext cx="9055100" cy="5106987"/>
                      </a:xfrm>
                      <a:prstGeom prst="rect">
                        <a:avLst/>
                      </a:prstGeom>
                    </p:spPr>
                  </p:pic>
                </p:oleObj>
              </mc:Fallback>
            </mc:AlternateContent>
          </a:graphicData>
        </a:graphic>
      </p:graphicFrame>
    </p:spTree>
    <p:extLst>
      <p:ext uri="{BB962C8B-B14F-4D97-AF65-F5344CB8AC3E}">
        <p14:creationId xmlns:p14="http://schemas.microsoft.com/office/powerpoint/2010/main" val="139256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3733" dirty="0">
                <a:latin typeface="Arial Rounded MT Bold" panose="020F0704030504030204" pitchFamily="34" charset="0"/>
              </a:rPr>
              <a:t>Prime interest rates in South Africa </a:t>
            </a:r>
            <a:br>
              <a:rPr lang="en-US" sz="3733" dirty="0">
                <a:latin typeface="Arial Rounded MT Bold" panose="020F0704030504030204" pitchFamily="34" charset="0"/>
              </a:rPr>
            </a:br>
            <a:r>
              <a:rPr lang="en-US" sz="3733" dirty="0">
                <a:latin typeface="Arial Rounded MT Bold" panose="020F0704030504030204" pitchFamily="34" charset="0"/>
              </a:rPr>
              <a:t>Jan 2010 – May 2022</a:t>
            </a:r>
          </a:p>
        </p:txBody>
      </p:sp>
      <p:sp>
        <p:nvSpPr>
          <p:cNvPr id="4" name="TextBox 3">
            <a:extLst>
              <a:ext uri="{FF2B5EF4-FFF2-40B4-BE49-F238E27FC236}">
                <a16:creationId xmlns:a16="http://schemas.microsoft.com/office/drawing/2014/main" xmlns="" id="{793F8172-6788-47CF-AAD1-9DDCE79249C3}"/>
              </a:ext>
            </a:extLst>
          </p:cNvPr>
          <p:cNvSpPr txBox="1"/>
          <p:nvPr/>
        </p:nvSpPr>
        <p:spPr>
          <a:xfrm>
            <a:off x="2152115" y="6172321"/>
            <a:ext cx="5952661" cy="297454"/>
          </a:xfrm>
          <a:prstGeom prst="rect">
            <a:avLst/>
          </a:prstGeom>
          <a:noFill/>
        </p:spPr>
        <p:txBody>
          <a:bodyPr wrap="square" rtlCol="0">
            <a:spAutoFit/>
          </a:bodyPr>
          <a:lstStyle/>
          <a:p>
            <a:r>
              <a:rPr lang="en-ZA" sz="1333" dirty="0"/>
              <a:t>Source: SARB</a:t>
            </a:r>
          </a:p>
        </p:txBody>
      </p:sp>
      <p:graphicFrame>
        <p:nvGraphicFramePr>
          <p:cNvPr id="7" name="Object 6">
            <a:extLst>
              <a:ext uri="{FF2B5EF4-FFF2-40B4-BE49-F238E27FC236}">
                <a16:creationId xmlns:a16="http://schemas.microsoft.com/office/drawing/2014/main" xmlns="" id="{3E8B9A98-76F4-3780-3F58-6F6AFAE664F6}"/>
              </a:ext>
            </a:extLst>
          </p:cNvPr>
          <p:cNvGraphicFramePr>
            <a:graphicFrameLocks noChangeAspect="1"/>
          </p:cNvGraphicFramePr>
          <p:nvPr>
            <p:extLst>
              <p:ext uri="{D42A27DB-BD31-4B8C-83A1-F6EECF244321}">
                <p14:modId xmlns:p14="http://schemas.microsoft.com/office/powerpoint/2010/main" val="3745259749"/>
              </p:ext>
            </p:extLst>
          </p:nvPr>
        </p:nvGraphicFramePr>
        <p:xfrm>
          <a:off x="1220788" y="1265238"/>
          <a:ext cx="9967912" cy="4818062"/>
        </p:xfrm>
        <a:graphic>
          <a:graphicData uri="http://schemas.openxmlformats.org/presentationml/2006/ole">
            <mc:AlternateContent xmlns:mc="http://schemas.openxmlformats.org/markup-compatibility/2006">
              <mc:Choice xmlns:v="urn:schemas-microsoft-com:vml" Requires="v">
                <p:oleObj spid="_x0000_s9218" name="Worksheet" r:id="rId4" imgW="8617901" imgH="4038474" progId="Excel.Sheet.12">
                  <p:link updateAutomatic="1"/>
                </p:oleObj>
              </mc:Choice>
              <mc:Fallback>
                <p:oleObj name="Worksheet" r:id="rId4" imgW="8617901" imgH="4038474" progId="Excel.Sheet.12">
                  <p:link updateAutomatic="1"/>
                  <p:pic>
                    <p:nvPicPr>
                      <p:cNvPr id="0" name=""/>
                      <p:cNvPicPr/>
                      <p:nvPr/>
                    </p:nvPicPr>
                    <p:blipFill>
                      <a:blip r:embed="rId5"/>
                      <a:stretch>
                        <a:fillRect/>
                      </a:stretch>
                    </p:blipFill>
                    <p:spPr>
                      <a:xfrm>
                        <a:off x="1220788" y="1265238"/>
                        <a:ext cx="9967912" cy="4818062"/>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xmlns="" id="{ACFF0D41-9EFB-4939-20BC-85E1CD7276D9}"/>
              </a:ext>
            </a:extLst>
          </p:cNvPr>
          <p:cNvCxnSpPr/>
          <p:nvPr/>
        </p:nvCxnSpPr>
        <p:spPr>
          <a:xfrm flipH="1">
            <a:off x="10182688" y="4012707"/>
            <a:ext cx="110314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03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75863C8-8630-41C0-BC57-E5C78ADD959C}"/>
              </a:ext>
            </a:extLst>
          </p:cNvPr>
          <p:cNvSpPr>
            <a:spLocks noGrp="1" noChangeArrowheads="1"/>
          </p:cNvSpPr>
          <p:nvPr>
            <p:ph type="title"/>
          </p:nvPr>
        </p:nvSpPr>
        <p:spPr>
          <a:xfrm>
            <a:off x="808517" y="259196"/>
            <a:ext cx="10574965" cy="576064"/>
          </a:xfrm>
        </p:spPr>
        <p:txBody>
          <a:bodyPr>
            <a:noAutofit/>
          </a:bodyPr>
          <a:lstStyle/>
          <a:p>
            <a:pPr algn="ctr"/>
            <a:r>
              <a:rPr lang="en-US" sz="2800" dirty="0">
                <a:latin typeface="Arial Rounded MT Bold" panose="020F0704030504030204" pitchFamily="34" charset="0"/>
              </a:rPr>
              <a:t>SA households: real disposable income and debt as %  </a:t>
            </a:r>
            <a:br>
              <a:rPr lang="en-US" sz="2800" dirty="0">
                <a:latin typeface="Arial Rounded MT Bold" panose="020F0704030504030204" pitchFamily="34" charset="0"/>
              </a:rPr>
            </a:br>
            <a:r>
              <a:rPr lang="en-US" sz="2800" dirty="0">
                <a:latin typeface="Arial Rounded MT Bold" panose="020F0704030504030204" pitchFamily="34" charset="0"/>
              </a:rPr>
              <a:t>1982 – 2021</a:t>
            </a:r>
          </a:p>
        </p:txBody>
      </p:sp>
      <p:sp>
        <p:nvSpPr>
          <p:cNvPr id="4" name="TextBox 3">
            <a:extLst>
              <a:ext uri="{FF2B5EF4-FFF2-40B4-BE49-F238E27FC236}">
                <a16:creationId xmlns:a16="http://schemas.microsoft.com/office/drawing/2014/main" xmlns="" id="{793F8172-6788-47CF-AAD1-9DDCE79249C3}"/>
              </a:ext>
            </a:extLst>
          </p:cNvPr>
          <p:cNvSpPr txBox="1"/>
          <p:nvPr/>
        </p:nvSpPr>
        <p:spPr>
          <a:xfrm>
            <a:off x="1788131" y="6029325"/>
            <a:ext cx="5952661" cy="297454"/>
          </a:xfrm>
          <a:prstGeom prst="rect">
            <a:avLst/>
          </a:prstGeom>
          <a:noFill/>
        </p:spPr>
        <p:txBody>
          <a:bodyPr wrap="square" rtlCol="0">
            <a:spAutoFit/>
          </a:bodyPr>
          <a:lstStyle/>
          <a:p>
            <a:r>
              <a:rPr lang="en-ZA" sz="1333" dirty="0"/>
              <a:t>Source: SARB</a:t>
            </a:r>
          </a:p>
        </p:txBody>
      </p:sp>
      <p:graphicFrame>
        <p:nvGraphicFramePr>
          <p:cNvPr id="6" name="Object 5">
            <a:extLst>
              <a:ext uri="{FF2B5EF4-FFF2-40B4-BE49-F238E27FC236}">
                <a16:creationId xmlns:a16="http://schemas.microsoft.com/office/drawing/2014/main" xmlns="" id="{59110C30-D63A-EB7E-4179-3C6F70BB79C9}"/>
              </a:ext>
            </a:extLst>
          </p:cNvPr>
          <p:cNvGraphicFramePr>
            <a:graphicFrameLocks noChangeAspect="1"/>
          </p:cNvGraphicFramePr>
          <p:nvPr>
            <p:extLst>
              <p:ext uri="{D42A27DB-BD31-4B8C-83A1-F6EECF244321}">
                <p14:modId xmlns:p14="http://schemas.microsoft.com/office/powerpoint/2010/main" val="3208535911"/>
              </p:ext>
            </p:extLst>
          </p:nvPr>
        </p:nvGraphicFramePr>
        <p:xfrm>
          <a:off x="1295400" y="1553592"/>
          <a:ext cx="9818688" cy="4475733"/>
        </p:xfrm>
        <a:graphic>
          <a:graphicData uri="http://schemas.openxmlformats.org/presentationml/2006/ole">
            <mc:AlternateContent xmlns:mc="http://schemas.openxmlformats.org/markup-compatibility/2006">
              <mc:Choice xmlns:v="urn:schemas-microsoft-com:vml" Requires="v">
                <p:oleObj spid="_x0000_s10242" name="Worksheet" r:id="rId4" imgW="6682350" imgH="3223189" progId="Excel.Sheet.12">
                  <p:link updateAutomatic="1"/>
                </p:oleObj>
              </mc:Choice>
              <mc:Fallback>
                <p:oleObj name="Worksheet" r:id="rId4" imgW="6682350" imgH="3223189" progId="Excel.Sheet.12">
                  <p:link updateAutomatic="1"/>
                  <p:pic>
                    <p:nvPicPr>
                      <p:cNvPr id="0" name=""/>
                      <p:cNvPicPr/>
                      <p:nvPr/>
                    </p:nvPicPr>
                    <p:blipFill>
                      <a:blip r:embed="rId5"/>
                      <a:stretch>
                        <a:fillRect/>
                      </a:stretch>
                    </p:blipFill>
                    <p:spPr>
                      <a:xfrm>
                        <a:off x="1295400" y="1553592"/>
                        <a:ext cx="9818688" cy="4475733"/>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xmlns="" id="{559FF070-83AD-B398-18F4-2EB95D963B80}"/>
              </a:ext>
            </a:extLst>
          </p:cNvPr>
          <p:cNvSpPr/>
          <p:nvPr/>
        </p:nvSpPr>
        <p:spPr>
          <a:xfrm>
            <a:off x="6986726" y="1961965"/>
            <a:ext cx="3062796" cy="44388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p>
        </p:txBody>
      </p:sp>
      <p:cxnSp>
        <p:nvCxnSpPr>
          <p:cNvPr id="9" name="Straight Arrow Connector 8">
            <a:extLst>
              <a:ext uri="{FF2B5EF4-FFF2-40B4-BE49-F238E27FC236}">
                <a16:creationId xmlns:a16="http://schemas.microsoft.com/office/drawing/2014/main" xmlns="" id="{BAB8B202-2ADC-7278-6B46-00F957A25ED0}"/>
              </a:ext>
            </a:extLst>
          </p:cNvPr>
          <p:cNvCxnSpPr/>
          <p:nvPr/>
        </p:nvCxnSpPr>
        <p:spPr>
          <a:xfrm>
            <a:off x="6897949" y="4039340"/>
            <a:ext cx="0" cy="5237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C364990F-3F18-B38D-8EF0-3E4FD9700A99}"/>
              </a:ext>
            </a:extLst>
          </p:cNvPr>
          <p:cNvSpPr/>
          <p:nvPr/>
        </p:nvSpPr>
        <p:spPr>
          <a:xfrm>
            <a:off x="808517" y="1722268"/>
            <a:ext cx="486883" cy="443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t>
            </a:r>
            <a:endParaRPr lang="en-ZA" dirty="0">
              <a:solidFill>
                <a:schemeClr val="tx1"/>
              </a:solidFill>
            </a:endParaRPr>
          </a:p>
        </p:txBody>
      </p:sp>
      <p:sp>
        <p:nvSpPr>
          <p:cNvPr id="5" name="Oval 4">
            <a:extLst>
              <a:ext uri="{FF2B5EF4-FFF2-40B4-BE49-F238E27FC236}">
                <a16:creationId xmlns:a16="http://schemas.microsoft.com/office/drawing/2014/main" xmlns="" id="{037A091D-689B-491D-227C-756D08E8474E}"/>
              </a:ext>
            </a:extLst>
          </p:cNvPr>
          <p:cNvSpPr/>
          <p:nvPr/>
        </p:nvSpPr>
        <p:spPr>
          <a:xfrm>
            <a:off x="10662082" y="1722268"/>
            <a:ext cx="721400" cy="4438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dirty="0">
                <a:solidFill>
                  <a:schemeClr val="tx1"/>
                </a:solidFill>
              </a:rPr>
              <a:t>Rand</a:t>
            </a:r>
            <a:endParaRPr lang="en-ZA" sz="1050" dirty="0">
              <a:solidFill>
                <a:schemeClr val="tx1"/>
              </a:solidFill>
            </a:endParaRPr>
          </a:p>
        </p:txBody>
      </p:sp>
    </p:spTree>
    <p:extLst>
      <p:ext uri="{BB962C8B-B14F-4D97-AF65-F5344CB8AC3E}">
        <p14:creationId xmlns:p14="http://schemas.microsoft.com/office/powerpoint/2010/main" val="3048796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45263288"/>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740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update  April 2022  ** Projection</a:t>
            </a:r>
          </a:p>
        </p:txBody>
      </p:sp>
      <p:pic>
        <p:nvPicPr>
          <p:cNvPr id="6" name="Picture 5">
            <a:extLst>
              <a:ext uri="{FF2B5EF4-FFF2-40B4-BE49-F238E27FC236}">
                <a16:creationId xmlns:a16="http://schemas.microsoft.com/office/drawing/2014/main" xmlns="" id="{C4D8598D-86EF-E49B-5943-82DFE25E4371}"/>
              </a:ext>
            </a:extLst>
          </p:cNvPr>
          <p:cNvPicPr>
            <a:picLocks noChangeAspect="1"/>
          </p:cNvPicPr>
          <p:nvPr/>
        </p:nvPicPr>
        <p:blipFill>
          <a:blip r:embed="rId3"/>
          <a:stretch>
            <a:fillRect/>
          </a:stretch>
        </p:blipFill>
        <p:spPr>
          <a:xfrm>
            <a:off x="532660" y="97654"/>
            <a:ext cx="11416684" cy="6760346"/>
          </a:xfrm>
          <a:prstGeom prst="rect">
            <a:avLst/>
          </a:prstGeom>
        </p:spPr>
      </p:pic>
    </p:spTree>
    <p:extLst>
      <p:ext uri="{BB962C8B-B14F-4D97-AF65-F5344CB8AC3E}">
        <p14:creationId xmlns:p14="http://schemas.microsoft.com/office/powerpoint/2010/main" val="3780974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7541" y="164637"/>
            <a:ext cx="8352928" cy="1143000"/>
          </a:xfrm>
        </p:spPr>
        <p:txBody>
          <a:bodyPr>
            <a:noAutofit/>
          </a:bodyPr>
          <a:lstStyle/>
          <a:p>
            <a:pPr algn="ctr"/>
            <a:r>
              <a:rPr lang="en-ZA" sz="2800" dirty="0">
                <a:latin typeface="Arial Rounded MT Bold" panose="020F0704030504030204" pitchFamily="34" charset="0"/>
              </a:rPr>
              <a:t>Monthly unprocessed milk purchases             Jan 2018– April 2022 (percentage growth per year)</a:t>
            </a:r>
          </a:p>
        </p:txBody>
      </p:sp>
      <p:sp>
        <p:nvSpPr>
          <p:cNvPr id="5" name="TextBox 4"/>
          <p:cNvSpPr txBox="1"/>
          <p:nvPr/>
        </p:nvSpPr>
        <p:spPr>
          <a:xfrm>
            <a:off x="1967541" y="6098037"/>
            <a:ext cx="10286125" cy="297454"/>
          </a:xfrm>
          <a:prstGeom prst="rect">
            <a:avLst/>
          </a:prstGeom>
          <a:noFill/>
        </p:spPr>
        <p:txBody>
          <a:bodyPr wrap="square" rtlCol="0">
            <a:spAutoFit/>
          </a:bodyPr>
          <a:lstStyle/>
          <a:p>
            <a:r>
              <a:rPr lang="en-ZA" sz="1333" dirty="0">
                <a:latin typeface="Arial Rounded MT Bold" panose="020F0704030504030204" pitchFamily="34" charset="0"/>
              </a:rPr>
              <a:t>Source:  Milk SA; March and April preliminary</a:t>
            </a:r>
          </a:p>
        </p:txBody>
      </p:sp>
      <p:graphicFrame>
        <p:nvGraphicFramePr>
          <p:cNvPr id="2" name="Table 1"/>
          <p:cNvGraphicFramePr>
            <a:graphicFrameLocks noGrp="1"/>
          </p:cNvGraphicFramePr>
          <p:nvPr>
            <p:extLst>
              <p:ext uri="{D42A27DB-BD31-4B8C-83A1-F6EECF244321}">
                <p14:modId xmlns:p14="http://schemas.microsoft.com/office/powerpoint/2010/main" val="2147884910"/>
              </p:ext>
            </p:extLst>
          </p:nvPr>
        </p:nvGraphicFramePr>
        <p:xfrm>
          <a:off x="8626475" y="1626235"/>
          <a:ext cx="3391926" cy="4206240"/>
        </p:xfrm>
        <a:graphic>
          <a:graphicData uri="http://schemas.openxmlformats.org/drawingml/2006/table">
            <a:tbl>
              <a:tblPr firstRow="1" bandRow="1">
                <a:tableStyleId>{5C22544A-7EE6-4342-B048-85BDC9FD1C3A}</a:tableStyleId>
              </a:tblPr>
              <a:tblGrid>
                <a:gridCol w="1279691">
                  <a:extLst>
                    <a:ext uri="{9D8B030D-6E8A-4147-A177-3AD203B41FA5}">
                      <a16:colId xmlns:a16="http://schemas.microsoft.com/office/drawing/2014/main" xmlns="" val="20000"/>
                    </a:ext>
                  </a:extLst>
                </a:gridCol>
                <a:gridCol w="2112235">
                  <a:extLst>
                    <a:ext uri="{9D8B030D-6E8A-4147-A177-3AD203B41FA5}">
                      <a16:colId xmlns:a16="http://schemas.microsoft.com/office/drawing/2014/main" xmlns="" val="20001"/>
                    </a:ext>
                  </a:extLst>
                </a:gridCol>
              </a:tblGrid>
              <a:tr h="375920">
                <a:tc>
                  <a:txBody>
                    <a:bodyPr/>
                    <a:lstStyle/>
                    <a:p>
                      <a:pPr algn="ctr"/>
                      <a:r>
                        <a:rPr lang="en-ZA" sz="1900" dirty="0">
                          <a:latin typeface="Arial Rounded MT Bold" panose="020F0704030504030204" pitchFamily="34" charset="0"/>
                        </a:rPr>
                        <a:t>Year</a:t>
                      </a:r>
                    </a:p>
                  </a:txBody>
                  <a:tcPr marL="121920" marR="121920"/>
                </a:tc>
                <a:tc>
                  <a:txBody>
                    <a:bodyPr/>
                    <a:lstStyle/>
                    <a:p>
                      <a:pPr algn="ctr"/>
                      <a:r>
                        <a:rPr lang="en-ZA" sz="1900" dirty="0">
                          <a:latin typeface="Arial Rounded MT Bold" panose="020F0704030504030204" pitchFamily="34" charset="0"/>
                        </a:rPr>
                        <a:t>‘000 Ton</a:t>
                      </a:r>
                    </a:p>
                  </a:txBody>
                  <a:tcPr marL="121920" marR="121920"/>
                </a:tc>
                <a:extLst>
                  <a:ext uri="{0D108BD9-81ED-4DB2-BD59-A6C34878D82A}">
                    <a16:rowId xmlns:a16="http://schemas.microsoft.com/office/drawing/2014/main" xmlns="" val="10000"/>
                  </a:ext>
                </a:extLst>
              </a:tr>
              <a:tr h="375920">
                <a:tc>
                  <a:txBody>
                    <a:bodyPr/>
                    <a:lstStyle/>
                    <a:p>
                      <a:pPr algn="ctr"/>
                      <a:r>
                        <a:rPr lang="en-ZA" sz="1900" dirty="0">
                          <a:latin typeface="Arial Rounded MT Bold" panose="020F0704030504030204" pitchFamily="34" charset="0"/>
                        </a:rPr>
                        <a:t>2011</a:t>
                      </a:r>
                    </a:p>
                  </a:txBody>
                  <a:tcPr marL="121920" marR="121920"/>
                </a:tc>
                <a:tc>
                  <a:txBody>
                    <a:bodyPr/>
                    <a:lstStyle/>
                    <a:p>
                      <a:pPr algn="l"/>
                      <a:r>
                        <a:rPr lang="en-ZA" sz="1900" dirty="0">
                          <a:latin typeface="Arial Rounded MT Bold" panose="020F0704030504030204" pitchFamily="34" charset="0"/>
                        </a:rPr>
                        <a:t>2 712</a:t>
                      </a:r>
                    </a:p>
                  </a:txBody>
                  <a:tcPr marL="121920" marR="121920"/>
                </a:tc>
                <a:extLst>
                  <a:ext uri="{0D108BD9-81ED-4DB2-BD59-A6C34878D82A}">
                    <a16:rowId xmlns:a16="http://schemas.microsoft.com/office/drawing/2014/main" xmlns="" val="10001"/>
                  </a:ext>
                </a:extLst>
              </a:tr>
              <a:tr h="375920">
                <a:tc>
                  <a:txBody>
                    <a:bodyPr/>
                    <a:lstStyle/>
                    <a:p>
                      <a:pPr algn="ctr"/>
                      <a:r>
                        <a:rPr lang="en-ZA" sz="1900" dirty="0">
                          <a:latin typeface="Arial Rounded MT Bold" panose="020F0704030504030204" pitchFamily="34" charset="0"/>
                        </a:rPr>
                        <a:t>2012</a:t>
                      </a:r>
                    </a:p>
                  </a:txBody>
                  <a:tcPr marL="121920" marR="121920"/>
                </a:tc>
                <a:tc>
                  <a:txBody>
                    <a:bodyPr/>
                    <a:lstStyle/>
                    <a:p>
                      <a:pPr algn="l"/>
                      <a:r>
                        <a:rPr lang="en-ZA" sz="1900" dirty="0">
                          <a:latin typeface="Arial Rounded MT Bold" panose="020F0704030504030204" pitchFamily="34" charset="0"/>
                        </a:rPr>
                        <a:t>2 843</a:t>
                      </a:r>
                    </a:p>
                  </a:txBody>
                  <a:tcPr marL="121920" marR="121920"/>
                </a:tc>
                <a:extLst>
                  <a:ext uri="{0D108BD9-81ED-4DB2-BD59-A6C34878D82A}">
                    <a16:rowId xmlns:a16="http://schemas.microsoft.com/office/drawing/2014/main" xmlns="" val="10002"/>
                  </a:ext>
                </a:extLst>
              </a:tr>
              <a:tr h="375920">
                <a:tc>
                  <a:txBody>
                    <a:bodyPr/>
                    <a:lstStyle/>
                    <a:p>
                      <a:pPr algn="ctr"/>
                      <a:r>
                        <a:rPr lang="en-ZA" sz="1900" dirty="0">
                          <a:latin typeface="Arial Rounded MT Bold" panose="020F0704030504030204" pitchFamily="34" charset="0"/>
                        </a:rPr>
                        <a:t>2013</a:t>
                      </a:r>
                    </a:p>
                  </a:txBody>
                  <a:tcPr marL="121920" marR="121920"/>
                </a:tc>
                <a:tc>
                  <a:txBody>
                    <a:bodyPr/>
                    <a:lstStyle/>
                    <a:p>
                      <a:pPr algn="l"/>
                      <a:r>
                        <a:rPr lang="en-ZA" sz="1900" dirty="0">
                          <a:latin typeface="Arial Rounded MT Bold" panose="020F0704030504030204" pitchFamily="34" charset="0"/>
                        </a:rPr>
                        <a:t>2 906</a:t>
                      </a:r>
                    </a:p>
                  </a:txBody>
                  <a:tcPr marL="121920" marR="121920"/>
                </a:tc>
                <a:extLst>
                  <a:ext uri="{0D108BD9-81ED-4DB2-BD59-A6C34878D82A}">
                    <a16:rowId xmlns:a16="http://schemas.microsoft.com/office/drawing/2014/main" xmlns="" val="10003"/>
                  </a:ext>
                </a:extLst>
              </a:tr>
              <a:tr h="375920">
                <a:tc>
                  <a:txBody>
                    <a:bodyPr/>
                    <a:lstStyle/>
                    <a:p>
                      <a:pPr algn="ctr"/>
                      <a:r>
                        <a:rPr lang="en-ZA" sz="1900" dirty="0">
                          <a:latin typeface="Arial Rounded MT Bold" panose="020F0704030504030204" pitchFamily="34" charset="0"/>
                        </a:rPr>
                        <a:t>2014</a:t>
                      </a:r>
                    </a:p>
                  </a:txBody>
                  <a:tcPr marL="121920" marR="121920"/>
                </a:tc>
                <a:tc>
                  <a:txBody>
                    <a:bodyPr/>
                    <a:lstStyle/>
                    <a:p>
                      <a:pPr algn="l"/>
                      <a:r>
                        <a:rPr lang="en-ZA" sz="1900" dirty="0">
                          <a:latin typeface="Arial Rounded MT Bold" panose="020F0704030504030204" pitchFamily="34" charset="0"/>
                        </a:rPr>
                        <a:t>2 983 (2.65%)</a:t>
                      </a:r>
                    </a:p>
                  </a:txBody>
                  <a:tcPr marL="121920" marR="121920"/>
                </a:tc>
                <a:extLst>
                  <a:ext uri="{0D108BD9-81ED-4DB2-BD59-A6C34878D82A}">
                    <a16:rowId xmlns:a16="http://schemas.microsoft.com/office/drawing/2014/main" xmlns="" val="10004"/>
                  </a:ext>
                </a:extLst>
              </a:tr>
              <a:tr h="375920">
                <a:tc>
                  <a:txBody>
                    <a:bodyPr/>
                    <a:lstStyle/>
                    <a:p>
                      <a:pPr algn="ctr"/>
                      <a:r>
                        <a:rPr lang="en-ZA" sz="1900" dirty="0">
                          <a:latin typeface="Arial Rounded MT Bold" panose="020F0704030504030204" pitchFamily="34" charset="0"/>
                        </a:rPr>
                        <a:t>2015</a:t>
                      </a:r>
                    </a:p>
                  </a:txBody>
                  <a:tcPr marL="121920" marR="121920"/>
                </a:tc>
                <a:tc>
                  <a:txBody>
                    <a:bodyPr/>
                    <a:lstStyle/>
                    <a:p>
                      <a:pPr algn="l"/>
                      <a:r>
                        <a:rPr lang="en-ZA" sz="1900" dirty="0">
                          <a:latin typeface="Arial Rounded MT Bold" panose="020F0704030504030204" pitchFamily="34" charset="0"/>
                        </a:rPr>
                        <a:t>3 173 (6.37%)</a:t>
                      </a:r>
                    </a:p>
                  </a:txBody>
                  <a:tcPr marL="121920" marR="121920"/>
                </a:tc>
                <a:extLst>
                  <a:ext uri="{0D108BD9-81ED-4DB2-BD59-A6C34878D82A}">
                    <a16:rowId xmlns:a16="http://schemas.microsoft.com/office/drawing/2014/main" xmlns="" val="10005"/>
                  </a:ext>
                </a:extLst>
              </a:tr>
              <a:tr h="375920">
                <a:tc>
                  <a:txBody>
                    <a:bodyPr/>
                    <a:lstStyle/>
                    <a:p>
                      <a:pPr algn="ctr"/>
                      <a:r>
                        <a:rPr lang="en-ZA" sz="1900" dirty="0">
                          <a:latin typeface="Arial Rounded MT Bold" panose="020F0704030504030204" pitchFamily="34" charset="0"/>
                        </a:rPr>
                        <a:t>2016</a:t>
                      </a:r>
                    </a:p>
                  </a:txBody>
                  <a:tcPr marL="121920" marR="121920"/>
                </a:tc>
                <a:tc>
                  <a:txBody>
                    <a:bodyPr/>
                    <a:lstStyle/>
                    <a:p>
                      <a:pPr algn="l"/>
                      <a:r>
                        <a:rPr lang="en-ZA" sz="1900" dirty="0">
                          <a:latin typeface="Arial Rounded MT Bold" panose="020F0704030504030204" pitchFamily="34" charset="0"/>
                        </a:rPr>
                        <a:t>3 158 </a:t>
                      </a:r>
                      <a:r>
                        <a:rPr lang="en-ZA" sz="1900" dirty="0">
                          <a:solidFill>
                            <a:srgbClr val="FF0000"/>
                          </a:solidFill>
                          <a:latin typeface="Arial Rounded MT Bold" panose="020F0704030504030204" pitchFamily="34" charset="0"/>
                        </a:rPr>
                        <a:t>(-0.45%)</a:t>
                      </a:r>
                    </a:p>
                  </a:txBody>
                  <a:tcPr marL="121920" marR="121920"/>
                </a:tc>
                <a:extLst>
                  <a:ext uri="{0D108BD9-81ED-4DB2-BD59-A6C34878D82A}">
                    <a16:rowId xmlns:a16="http://schemas.microsoft.com/office/drawing/2014/main" xmlns="" val="10006"/>
                  </a:ext>
                </a:extLst>
              </a:tr>
              <a:tr h="660400">
                <a:tc>
                  <a:txBody>
                    <a:bodyPr/>
                    <a:lstStyle/>
                    <a:p>
                      <a:pPr algn="ctr"/>
                      <a:r>
                        <a:rPr lang="en-ZA" sz="1900" dirty="0">
                          <a:latin typeface="Arial Rounded MT Bold" panose="020F0704030504030204" pitchFamily="34" charset="0"/>
                        </a:rPr>
                        <a:t>2017</a:t>
                      </a:r>
                    </a:p>
                    <a:p>
                      <a:pPr algn="ctr"/>
                      <a:r>
                        <a:rPr lang="en-US" sz="1900" dirty="0">
                          <a:latin typeface="Arial Rounded MT Bold" panose="020F0704030504030204" pitchFamily="34" charset="0"/>
                        </a:rPr>
                        <a:t>2018</a:t>
                      </a:r>
                    </a:p>
                    <a:p>
                      <a:pPr algn="ctr"/>
                      <a:r>
                        <a:rPr lang="en-US" sz="1900" dirty="0">
                          <a:latin typeface="Arial Rounded MT Bold" panose="020F0704030504030204" pitchFamily="34" charset="0"/>
                        </a:rPr>
                        <a:t>2019</a:t>
                      </a:r>
                    </a:p>
                    <a:p>
                      <a:pPr algn="ctr"/>
                      <a:r>
                        <a:rPr lang="en-US" sz="1900" dirty="0">
                          <a:latin typeface="Arial Rounded MT Bold" panose="020F0704030504030204" pitchFamily="34" charset="0"/>
                        </a:rPr>
                        <a:t>2020</a:t>
                      </a:r>
                    </a:p>
                    <a:p>
                      <a:pPr algn="ctr"/>
                      <a:r>
                        <a:rPr lang="en-US" sz="1900" dirty="0">
                          <a:latin typeface="Arial Rounded MT Bold" panose="020F0704030504030204" pitchFamily="34" charset="0"/>
                        </a:rPr>
                        <a:t>2021</a:t>
                      </a:r>
                      <a:endParaRPr lang="en-ZA" sz="1900" dirty="0">
                        <a:latin typeface="Arial Rounded MT Bold" panose="020F0704030504030204" pitchFamily="34" charset="0"/>
                      </a:endParaRPr>
                    </a:p>
                  </a:txBody>
                  <a:tcPr marL="121920" marR="121920"/>
                </a:tc>
                <a:tc>
                  <a:txBody>
                    <a:bodyPr/>
                    <a:lstStyle/>
                    <a:p>
                      <a:pPr algn="l"/>
                      <a:r>
                        <a:rPr lang="en-ZA" sz="1900" dirty="0">
                          <a:latin typeface="Arial Rounded MT Bold" panose="020F0704030504030204" pitchFamily="34" charset="0"/>
                        </a:rPr>
                        <a:t>3 254 (3.02%)</a:t>
                      </a:r>
                    </a:p>
                    <a:p>
                      <a:pPr algn="l"/>
                      <a:r>
                        <a:rPr lang="en-US" sz="1900" dirty="0">
                          <a:latin typeface="Arial Rounded MT Bold" panose="020F0704030504030204" pitchFamily="34" charset="0"/>
                        </a:rPr>
                        <a:t>3 411 (4.82%)</a:t>
                      </a:r>
                    </a:p>
                    <a:p>
                      <a:pPr algn="l"/>
                      <a:r>
                        <a:rPr lang="en-US" sz="1900" dirty="0">
                          <a:latin typeface="Arial Rounded MT Bold" panose="020F0704030504030204" pitchFamily="34" charset="0"/>
                        </a:rPr>
                        <a:t>3 433 (0.65%)</a:t>
                      </a:r>
                    </a:p>
                    <a:p>
                      <a:pPr algn="l"/>
                      <a:r>
                        <a:rPr lang="en-US" sz="1900" dirty="0">
                          <a:latin typeface="Arial Rounded MT Bold" panose="020F0704030504030204" pitchFamily="34" charset="0"/>
                        </a:rPr>
                        <a:t>3 427 </a:t>
                      </a:r>
                      <a:r>
                        <a:rPr lang="en-US" sz="1900" dirty="0">
                          <a:solidFill>
                            <a:srgbClr val="FF0000"/>
                          </a:solidFill>
                          <a:latin typeface="Arial Rounded MT Bold" panose="020F0704030504030204" pitchFamily="34" charset="0"/>
                        </a:rPr>
                        <a:t>(-0.16%)</a:t>
                      </a:r>
                    </a:p>
                    <a:p>
                      <a:pPr algn="l"/>
                      <a:r>
                        <a:rPr lang="en-ZA" sz="1900" dirty="0">
                          <a:latin typeface="Arial Rounded MT Bold" panose="020F0704030504030204" pitchFamily="34" charset="0"/>
                        </a:rPr>
                        <a:t>3 403 </a:t>
                      </a:r>
                      <a:r>
                        <a:rPr lang="en-ZA" sz="1900" dirty="0">
                          <a:solidFill>
                            <a:srgbClr val="FF0000"/>
                          </a:solidFill>
                          <a:latin typeface="Arial Rounded MT Bold" panose="020F0704030504030204" pitchFamily="34" charset="0"/>
                        </a:rPr>
                        <a:t>(-0.71%)</a:t>
                      </a:r>
                    </a:p>
                  </a:txBody>
                  <a:tcPr marL="121920" marR="121920"/>
                </a:tc>
                <a:extLst>
                  <a:ext uri="{0D108BD9-81ED-4DB2-BD59-A6C34878D82A}">
                    <a16:rowId xmlns:a16="http://schemas.microsoft.com/office/drawing/2014/main" xmlns="" val="10007"/>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5214010"/>
              </p:ext>
            </p:extLst>
          </p:nvPr>
        </p:nvGraphicFramePr>
        <p:xfrm>
          <a:off x="466386" y="1545087"/>
          <a:ext cx="7947025" cy="4552950"/>
        </p:xfrm>
        <a:graphic>
          <a:graphicData uri="http://schemas.openxmlformats.org/presentationml/2006/ole">
            <mc:AlternateContent xmlns:mc="http://schemas.openxmlformats.org/markup-compatibility/2006">
              <mc:Choice xmlns:v="urn:schemas-microsoft-com:vml" Requires="v">
                <p:oleObj spid="_x0000_s11266" name="Worksheet" r:id="rId4" imgW="6697661" imgH="3032586" progId="Excel.Sheet.12">
                  <p:link updateAutomatic="1"/>
                </p:oleObj>
              </mc:Choice>
              <mc:Fallback>
                <p:oleObj name="Worksheet" r:id="rId4" imgW="6697661" imgH="3032586" progId="Excel.Sheet.12">
                  <p:link updateAutomatic="1"/>
                  <p:pic>
                    <p:nvPicPr>
                      <p:cNvPr id="0" name=""/>
                      <p:cNvPicPr/>
                      <p:nvPr/>
                    </p:nvPicPr>
                    <p:blipFill>
                      <a:blip r:embed="rId5"/>
                      <a:stretch>
                        <a:fillRect/>
                      </a:stretch>
                    </p:blipFill>
                    <p:spPr>
                      <a:xfrm>
                        <a:off x="466386" y="1545087"/>
                        <a:ext cx="7947025" cy="4552950"/>
                      </a:xfrm>
                      <a:prstGeom prst="rect">
                        <a:avLst/>
                      </a:prstGeom>
                    </p:spPr>
                  </p:pic>
                </p:oleObj>
              </mc:Fallback>
            </mc:AlternateContent>
          </a:graphicData>
        </a:graphic>
      </p:graphicFrame>
    </p:spTree>
    <p:extLst>
      <p:ext uri="{BB962C8B-B14F-4D97-AF65-F5344CB8AC3E}">
        <p14:creationId xmlns:p14="http://schemas.microsoft.com/office/powerpoint/2010/main" val="3971997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57480"/>
            <a:ext cx="11139851" cy="1341120"/>
          </a:xfrm>
        </p:spPr>
        <p:txBody>
          <a:bodyPr>
            <a:noAutofit/>
          </a:bodyPr>
          <a:lstStyle/>
          <a:p>
            <a:pPr algn="ctr"/>
            <a:r>
              <a:rPr lang="en-ZA" sz="3600" dirty="0">
                <a:latin typeface="Arial Rounded MT Bold" pitchFamily="34" charset="0"/>
              </a:rPr>
              <a:t>Calculated milk: maize plus soybean price ratio Jan 2019 –  May 2022</a:t>
            </a:r>
          </a:p>
        </p:txBody>
      </p:sp>
      <p:sp>
        <p:nvSpPr>
          <p:cNvPr id="5" name="Content Placeholder 4"/>
          <p:cNvSpPr>
            <a:spLocks noGrp="1"/>
          </p:cNvSpPr>
          <p:nvPr>
            <p:ph sz="half" idx="4294967295"/>
          </p:nvPr>
        </p:nvSpPr>
        <p:spPr>
          <a:xfrm>
            <a:off x="8625419" y="1600201"/>
            <a:ext cx="3566583" cy="4525963"/>
          </a:xfrm>
        </p:spPr>
        <p:txBody>
          <a:bodyPr>
            <a:normAutofit/>
          </a:bodyPr>
          <a:lstStyle/>
          <a:p>
            <a:pPr marL="0" indent="0">
              <a:buNone/>
            </a:pPr>
            <a:endParaRPr lang="en-ZA" dirty="0"/>
          </a:p>
          <a:p>
            <a:endParaRPr lang="en-ZA" dirty="0"/>
          </a:p>
        </p:txBody>
      </p:sp>
      <p:sp>
        <p:nvSpPr>
          <p:cNvPr id="6" name="TextBox 5"/>
          <p:cNvSpPr txBox="1"/>
          <p:nvPr/>
        </p:nvSpPr>
        <p:spPr>
          <a:xfrm>
            <a:off x="1925053" y="6247015"/>
            <a:ext cx="7507705" cy="502573"/>
          </a:xfrm>
          <a:prstGeom prst="rect">
            <a:avLst/>
          </a:prstGeom>
          <a:noFill/>
        </p:spPr>
        <p:txBody>
          <a:bodyPr wrap="square" rtlCol="0">
            <a:spAutoFit/>
          </a:bodyPr>
          <a:lstStyle/>
          <a:p>
            <a:r>
              <a:rPr lang="en-ZA" sz="1333" dirty="0">
                <a:latin typeface="Arial Rounded MT Bold" panose="020F0704030504030204" pitchFamily="34" charset="0"/>
              </a:rPr>
              <a:t>Source: MPO calculations; “Feed price” = 70% YM1, 30% Soy, Safex nearest month prices, Producer price MPO survey (May preliminary)</a:t>
            </a:r>
          </a:p>
        </p:txBody>
      </p:sp>
      <p:graphicFrame>
        <p:nvGraphicFramePr>
          <p:cNvPr id="3" name="Object 2"/>
          <p:cNvGraphicFramePr>
            <a:graphicFrameLocks noChangeAspect="1"/>
          </p:cNvGraphicFramePr>
          <p:nvPr>
            <p:extLst>
              <p:ext uri="{D42A27DB-BD31-4B8C-83A1-F6EECF244321}">
                <p14:modId xmlns:p14="http://schemas.microsoft.com/office/powerpoint/2010/main" val="2211799216"/>
              </p:ext>
            </p:extLst>
          </p:nvPr>
        </p:nvGraphicFramePr>
        <p:xfrm>
          <a:off x="1182688" y="1306513"/>
          <a:ext cx="10112375" cy="5033962"/>
        </p:xfrm>
        <a:graphic>
          <a:graphicData uri="http://schemas.openxmlformats.org/presentationml/2006/ole">
            <mc:AlternateContent xmlns:mc="http://schemas.openxmlformats.org/markup-compatibility/2006">
              <mc:Choice xmlns:v="urn:schemas-microsoft-com:vml" Requires="v">
                <p:oleObj spid="_x0000_s12290" name="Worksheet" r:id="rId4" imgW="9403009" imgH="6179875" progId="Excel.Sheet.12">
                  <p:link updateAutomatic="1"/>
                </p:oleObj>
              </mc:Choice>
              <mc:Fallback>
                <p:oleObj name="Worksheet" r:id="rId4" imgW="9403009" imgH="6179875" progId="Excel.Sheet.12">
                  <p:link updateAutomatic="1"/>
                  <p:pic>
                    <p:nvPicPr>
                      <p:cNvPr id="3" name="Object 2"/>
                      <p:cNvPicPr/>
                      <p:nvPr/>
                    </p:nvPicPr>
                    <p:blipFill>
                      <a:blip r:embed="rId5"/>
                      <a:stretch>
                        <a:fillRect/>
                      </a:stretch>
                    </p:blipFill>
                    <p:spPr>
                      <a:xfrm>
                        <a:off x="1182688" y="1306513"/>
                        <a:ext cx="10112375" cy="5033962"/>
                      </a:xfrm>
                      <a:prstGeom prst="rect">
                        <a:avLst/>
                      </a:prstGeom>
                    </p:spPr>
                  </p:pic>
                </p:oleObj>
              </mc:Fallback>
            </mc:AlternateContent>
          </a:graphicData>
        </a:graphic>
      </p:graphicFrame>
    </p:spTree>
    <p:extLst>
      <p:ext uri="{BB962C8B-B14F-4D97-AF65-F5344CB8AC3E}">
        <p14:creationId xmlns:p14="http://schemas.microsoft.com/office/powerpoint/2010/main" val="148090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16995"/>
            <a:ext cx="10871200" cy="1341120"/>
          </a:xfrm>
        </p:spPr>
        <p:txBody>
          <a:bodyPr>
            <a:normAutofit/>
          </a:bodyPr>
          <a:lstStyle/>
          <a:p>
            <a:pPr algn="ctr"/>
            <a:r>
              <a:rPr lang="en-US" sz="2400" dirty="0">
                <a:latin typeface="Arial Rounded MT Bold" pitchFamily="34" charset="0"/>
              </a:rPr>
              <a:t>Liquid dairy products: The volume (kg of unprocessed milk) used in the manufacturing of liquid dairy products in respect of 2021 </a:t>
            </a:r>
            <a:endParaRPr lang="en-ZA" sz="2400" dirty="0">
              <a:latin typeface="Arial Rounded MT Bold" pitchFamily="34" charset="0"/>
            </a:endParaRPr>
          </a:p>
        </p:txBody>
      </p:sp>
      <p:sp>
        <p:nvSpPr>
          <p:cNvPr id="3" name="Rectangle 2"/>
          <p:cNvSpPr/>
          <p:nvPr/>
        </p:nvSpPr>
        <p:spPr>
          <a:xfrm>
            <a:off x="1978861" y="6056818"/>
            <a:ext cx="11233248" cy="297454"/>
          </a:xfrm>
          <a:prstGeom prst="rect">
            <a:avLst/>
          </a:prstGeom>
        </p:spPr>
        <p:txBody>
          <a:bodyPr wrap="square">
            <a:spAutoFit/>
          </a:bodyPr>
          <a:lstStyle/>
          <a:p>
            <a:r>
              <a:rPr lang="en-ZA" sz="1333" dirty="0">
                <a:latin typeface="Arial Rounded MT Bold" pitchFamily="34" charset="0"/>
              </a:rPr>
              <a:t>Source:  Industry estimate supplied by Milk SA</a:t>
            </a:r>
          </a:p>
        </p:txBody>
      </p:sp>
      <p:graphicFrame>
        <p:nvGraphicFramePr>
          <p:cNvPr id="7" name="Object 6">
            <a:extLst>
              <a:ext uri="{FF2B5EF4-FFF2-40B4-BE49-F238E27FC236}">
                <a16:creationId xmlns:a16="http://schemas.microsoft.com/office/drawing/2014/main" xmlns="" id="{CE114E31-7700-6DEA-5AEC-02C1F20B1B15}"/>
              </a:ext>
            </a:extLst>
          </p:cNvPr>
          <p:cNvGraphicFramePr>
            <a:graphicFrameLocks noChangeAspect="1"/>
          </p:cNvGraphicFramePr>
          <p:nvPr>
            <p:extLst>
              <p:ext uri="{D42A27DB-BD31-4B8C-83A1-F6EECF244321}">
                <p14:modId xmlns:p14="http://schemas.microsoft.com/office/powerpoint/2010/main" val="3683227222"/>
              </p:ext>
            </p:extLst>
          </p:nvPr>
        </p:nvGraphicFramePr>
        <p:xfrm>
          <a:off x="1367160" y="1100831"/>
          <a:ext cx="8744505" cy="4864963"/>
        </p:xfrm>
        <a:graphic>
          <a:graphicData uri="http://schemas.openxmlformats.org/presentationml/2006/ole">
            <mc:AlternateContent xmlns:mc="http://schemas.openxmlformats.org/markup-compatibility/2006">
              <mc:Choice xmlns:v="urn:schemas-microsoft-com:vml" Requires="v">
                <p:oleObj spid="_x0000_s13314" name="Worksheet" r:id="rId4" imgW="5480329" imgH="3506886" progId="Excel.Sheet.12">
                  <p:link updateAutomatic="1"/>
                </p:oleObj>
              </mc:Choice>
              <mc:Fallback>
                <p:oleObj name="Worksheet" r:id="rId4" imgW="5480329" imgH="3506886" progId="Excel.Sheet.12">
                  <p:link updateAutomatic="1"/>
                  <p:pic>
                    <p:nvPicPr>
                      <p:cNvPr id="0" name=""/>
                      <p:cNvPicPr/>
                      <p:nvPr/>
                    </p:nvPicPr>
                    <p:blipFill>
                      <a:blip r:embed="rId5"/>
                      <a:stretch>
                        <a:fillRect/>
                      </a:stretch>
                    </p:blipFill>
                    <p:spPr>
                      <a:xfrm>
                        <a:off x="1367160" y="1100831"/>
                        <a:ext cx="8744505" cy="4864963"/>
                      </a:xfrm>
                      <a:prstGeom prst="rect">
                        <a:avLst/>
                      </a:prstGeom>
                    </p:spPr>
                  </p:pic>
                </p:oleObj>
              </mc:Fallback>
            </mc:AlternateContent>
          </a:graphicData>
        </a:graphic>
      </p:graphicFrame>
    </p:spTree>
    <p:extLst>
      <p:ext uri="{BB962C8B-B14F-4D97-AF65-F5344CB8AC3E}">
        <p14:creationId xmlns:p14="http://schemas.microsoft.com/office/powerpoint/2010/main" val="2612231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16995"/>
            <a:ext cx="10871200" cy="1341120"/>
          </a:xfrm>
        </p:spPr>
        <p:txBody>
          <a:bodyPr>
            <a:normAutofit/>
          </a:bodyPr>
          <a:lstStyle/>
          <a:p>
            <a:pPr algn="ctr"/>
            <a:r>
              <a:rPr lang="en-US" sz="2400" dirty="0">
                <a:latin typeface="Arial Rounded MT Bold" pitchFamily="34" charset="0"/>
              </a:rPr>
              <a:t>Concentrated dairy products: The mass of each product in relation to the total mass of concentrated dairy products in respect of 2021 </a:t>
            </a:r>
            <a:endParaRPr lang="en-ZA" sz="2400" dirty="0">
              <a:latin typeface="Arial Rounded MT Bold" pitchFamily="34" charset="0"/>
            </a:endParaRPr>
          </a:p>
        </p:txBody>
      </p:sp>
      <p:sp>
        <p:nvSpPr>
          <p:cNvPr id="3" name="Rectangle 2"/>
          <p:cNvSpPr/>
          <p:nvPr/>
        </p:nvSpPr>
        <p:spPr>
          <a:xfrm>
            <a:off x="1978861" y="6056818"/>
            <a:ext cx="11233248" cy="297454"/>
          </a:xfrm>
          <a:prstGeom prst="rect">
            <a:avLst/>
          </a:prstGeom>
        </p:spPr>
        <p:txBody>
          <a:bodyPr wrap="square">
            <a:spAutoFit/>
          </a:bodyPr>
          <a:lstStyle/>
          <a:p>
            <a:r>
              <a:rPr lang="en-ZA" sz="1333" dirty="0">
                <a:latin typeface="Arial Rounded MT Bold" pitchFamily="34" charset="0"/>
              </a:rPr>
              <a:t>Source:  Industry estimate supplied by Milk SA</a:t>
            </a:r>
          </a:p>
        </p:txBody>
      </p:sp>
      <p:graphicFrame>
        <p:nvGraphicFramePr>
          <p:cNvPr id="5" name="Object 4">
            <a:extLst>
              <a:ext uri="{FF2B5EF4-FFF2-40B4-BE49-F238E27FC236}">
                <a16:creationId xmlns:a16="http://schemas.microsoft.com/office/drawing/2014/main" xmlns="" id="{BC9A1805-1895-570A-932D-8BD3519398D9}"/>
              </a:ext>
            </a:extLst>
          </p:cNvPr>
          <p:cNvGraphicFramePr>
            <a:graphicFrameLocks noChangeAspect="1"/>
          </p:cNvGraphicFramePr>
          <p:nvPr>
            <p:extLst>
              <p:ext uri="{D42A27DB-BD31-4B8C-83A1-F6EECF244321}">
                <p14:modId xmlns:p14="http://schemas.microsoft.com/office/powerpoint/2010/main" val="2127093652"/>
              </p:ext>
            </p:extLst>
          </p:nvPr>
        </p:nvGraphicFramePr>
        <p:xfrm>
          <a:off x="1526959" y="1038687"/>
          <a:ext cx="7794594" cy="4882719"/>
        </p:xfrm>
        <a:graphic>
          <a:graphicData uri="http://schemas.openxmlformats.org/presentationml/2006/ole">
            <mc:AlternateContent xmlns:mc="http://schemas.openxmlformats.org/markup-compatibility/2006">
              <mc:Choice xmlns:v="urn:schemas-microsoft-com:vml" Requires="v">
                <p:oleObj spid="_x0000_s14338" name="Worksheet" r:id="rId4" imgW="5518492" imgH="3944302" progId="Excel.Sheet.12">
                  <p:link updateAutomatic="1"/>
                </p:oleObj>
              </mc:Choice>
              <mc:Fallback>
                <p:oleObj name="Worksheet" r:id="rId4" imgW="5518492" imgH="3944302" progId="Excel.Sheet.12">
                  <p:link updateAutomatic="1"/>
                  <p:pic>
                    <p:nvPicPr>
                      <p:cNvPr id="0" name=""/>
                      <p:cNvPicPr/>
                      <p:nvPr/>
                    </p:nvPicPr>
                    <p:blipFill>
                      <a:blip r:embed="rId5"/>
                      <a:stretch>
                        <a:fillRect/>
                      </a:stretch>
                    </p:blipFill>
                    <p:spPr>
                      <a:xfrm>
                        <a:off x="1526959" y="1038687"/>
                        <a:ext cx="7794594" cy="4882719"/>
                      </a:xfrm>
                      <a:prstGeom prst="rect">
                        <a:avLst/>
                      </a:prstGeom>
                    </p:spPr>
                  </p:pic>
                </p:oleObj>
              </mc:Fallback>
            </mc:AlternateContent>
          </a:graphicData>
        </a:graphic>
      </p:graphicFrame>
    </p:spTree>
    <p:extLst>
      <p:ext uri="{BB962C8B-B14F-4D97-AF65-F5344CB8AC3E}">
        <p14:creationId xmlns:p14="http://schemas.microsoft.com/office/powerpoint/2010/main" val="333130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THE QUANTITIES OF RETAIL SALES OF SPECIFIC DAIRY PRODUCTS</a:t>
            </a:r>
          </a:p>
        </p:txBody>
      </p:sp>
      <p:sp>
        <p:nvSpPr>
          <p:cNvPr id="8" name="TextBox 7"/>
          <p:cNvSpPr txBox="1"/>
          <p:nvPr/>
        </p:nvSpPr>
        <p:spPr>
          <a:xfrm>
            <a:off x="1863358" y="6027942"/>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March 2022 report</a:t>
            </a:r>
          </a:p>
        </p:txBody>
      </p:sp>
      <p:graphicFrame>
        <p:nvGraphicFramePr>
          <p:cNvPr id="4" name="Table 3">
            <a:extLst>
              <a:ext uri="{FF2B5EF4-FFF2-40B4-BE49-F238E27FC236}">
                <a16:creationId xmlns:a16="http://schemas.microsoft.com/office/drawing/2014/main" xmlns="" id="{3BABE6DD-1CAA-C87C-2CCB-EF4ED4BB4DA5}"/>
              </a:ext>
            </a:extLst>
          </p:cNvPr>
          <p:cNvGraphicFramePr>
            <a:graphicFrameLocks noGrp="1"/>
          </p:cNvGraphicFramePr>
          <p:nvPr>
            <p:extLst>
              <p:ext uri="{D42A27DB-BD31-4B8C-83A1-F6EECF244321}">
                <p14:modId xmlns:p14="http://schemas.microsoft.com/office/powerpoint/2010/main" val="2458472807"/>
              </p:ext>
            </p:extLst>
          </p:nvPr>
        </p:nvGraphicFramePr>
        <p:xfrm>
          <a:off x="1100832" y="679268"/>
          <a:ext cx="9818704" cy="5188869"/>
        </p:xfrm>
        <a:graphic>
          <a:graphicData uri="http://schemas.openxmlformats.org/drawingml/2006/table">
            <a:tbl>
              <a:tblPr firstRow="1" bandRow="1"/>
              <a:tblGrid>
                <a:gridCol w="1769881">
                  <a:extLst>
                    <a:ext uri="{9D8B030D-6E8A-4147-A177-3AD203B41FA5}">
                      <a16:colId xmlns:a16="http://schemas.microsoft.com/office/drawing/2014/main" xmlns="" val="1969451642"/>
                    </a:ext>
                  </a:extLst>
                </a:gridCol>
                <a:gridCol w="1609278">
                  <a:extLst>
                    <a:ext uri="{9D8B030D-6E8A-4147-A177-3AD203B41FA5}">
                      <a16:colId xmlns:a16="http://schemas.microsoft.com/office/drawing/2014/main" xmlns="" val="732660372"/>
                    </a:ext>
                  </a:extLst>
                </a:gridCol>
                <a:gridCol w="1610089">
                  <a:extLst>
                    <a:ext uri="{9D8B030D-6E8A-4147-A177-3AD203B41FA5}">
                      <a16:colId xmlns:a16="http://schemas.microsoft.com/office/drawing/2014/main" xmlns="" val="2649861197"/>
                    </a:ext>
                  </a:extLst>
                </a:gridCol>
                <a:gridCol w="1609278">
                  <a:extLst>
                    <a:ext uri="{9D8B030D-6E8A-4147-A177-3AD203B41FA5}">
                      <a16:colId xmlns:a16="http://schemas.microsoft.com/office/drawing/2014/main" xmlns="" val="1246311135"/>
                    </a:ext>
                  </a:extLst>
                </a:gridCol>
                <a:gridCol w="1610089">
                  <a:extLst>
                    <a:ext uri="{9D8B030D-6E8A-4147-A177-3AD203B41FA5}">
                      <a16:colId xmlns:a16="http://schemas.microsoft.com/office/drawing/2014/main" xmlns="" val="3952019764"/>
                    </a:ext>
                  </a:extLst>
                </a:gridCol>
                <a:gridCol w="1610089">
                  <a:extLst>
                    <a:ext uri="{9D8B030D-6E8A-4147-A177-3AD203B41FA5}">
                      <a16:colId xmlns:a16="http://schemas.microsoft.com/office/drawing/2014/main" xmlns="" val="2709078597"/>
                    </a:ext>
                  </a:extLst>
                </a:gridCol>
              </a:tblGrid>
              <a:tr h="1866412">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Calibri" panose="020F0502020204030204" pitchFamily="34" charset="0"/>
                        </a:rPr>
                        <a:t>PRODUCT</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month of</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2022 </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month of</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2021</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months from January 2022 to</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2022</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months from</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January 2021 to</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2021</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months from October 2021 to March 2022</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months from</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October 2020 to March 2021</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 months from</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July 2021 to March 2022</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 months from</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July 2020 to March 2021</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months from</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April 2021 to</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2022</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versus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sales in the</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months from</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April 2020 to</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r>
                        <a:rPr lang="en-GB"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March 2021</a:t>
                      </a:r>
                      <a:endParaRPr lang="en-ZA" sz="1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extLst>
                  <a:ext uri="{0D108BD9-81ED-4DB2-BD59-A6C34878D82A}">
                    <a16:rowId xmlns:a16="http://schemas.microsoft.com/office/drawing/2014/main" xmlns="" val="4053841277"/>
                  </a:ext>
                </a:extLst>
              </a:tr>
              <a:tr h="242427">
                <a:tc>
                  <a:txBody>
                    <a:bodyPr/>
                    <a:lstStyle/>
                    <a:p>
                      <a:pPr>
                        <a:lnSpc>
                          <a:spcPct val="115000"/>
                        </a:lnSpc>
                        <a:spcAft>
                          <a:spcPts val="1000"/>
                        </a:spcAft>
                      </a:pPr>
                      <a:r>
                        <a:rPr lang="en-GB" sz="1400" b="1" dirty="0">
                          <a:solidFill>
                            <a:srgbClr val="000000"/>
                          </a:solidFill>
                          <a:effectLst/>
                          <a:latin typeface="+mn-lt"/>
                          <a:ea typeface="Times New Roman" panose="02020603050405020304" pitchFamily="18" charset="0"/>
                          <a:cs typeface="Calibri" panose="020F0502020204030204" pitchFamily="34" charset="0"/>
                        </a:rPr>
                        <a:t> </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percent</a:t>
                      </a:r>
                      <a:endParaRPr lang="en-ZA" sz="10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percent</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650"/>
                        </a:lnSpc>
                      </a:pPr>
                      <a:r>
                        <a:rPr lang="en-GB"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percent</a:t>
                      </a:r>
                      <a:endParaRPr lang="en-ZA" sz="10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1105761083"/>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Fresh Milk</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-6.8</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-9.1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-7.6</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-7.6</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-6.7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3553401494"/>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UHT milk</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8.6</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3.2</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2.3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-2.9</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62986946"/>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Flavoured milk</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-1.9</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-4.0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-1.8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-0.8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3328279986"/>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Yoghurt</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-4.7</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-7.1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-7.8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-9.0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-8.7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108512011"/>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Maas</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2.9</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-2.3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-3.5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3290685039"/>
                  </a:ext>
                </a:extLst>
              </a:tr>
              <a:tr h="434198">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Pre-packaged cheese</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5.4</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3.0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2.9</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-0.5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3066304700"/>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Cream cheese</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-2.3</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-3.1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-2.5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-3.4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-5.8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2318097595"/>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Butter</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-0.6</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-1.0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-0.4</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-4.9</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412250271"/>
                  </a:ext>
                </a:extLst>
              </a:tr>
              <a:tr h="330729">
                <a:tc>
                  <a:txBody>
                    <a:bodyPr/>
                    <a:lstStyle/>
                    <a:p>
                      <a:r>
                        <a:rPr lang="en-GB" sz="1400" b="1" dirty="0">
                          <a:solidFill>
                            <a:srgbClr val="000000"/>
                          </a:solidFill>
                          <a:effectLst/>
                          <a:latin typeface="+mn-lt"/>
                          <a:ea typeface="Times New Roman" panose="02020603050405020304" pitchFamily="18" charset="0"/>
                          <a:cs typeface="Calibri" panose="020F0502020204030204" pitchFamily="34" charset="0"/>
                        </a:rPr>
                        <a:t>Cream</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-8.7</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-7.8</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-5.0</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-5.3</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-7.4</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5840" marR="6584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987261522"/>
                  </a:ext>
                </a:extLst>
              </a:tr>
            </a:tbl>
          </a:graphicData>
        </a:graphic>
      </p:graphicFrame>
    </p:spTree>
    <p:extLst>
      <p:ext uri="{BB962C8B-B14F-4D97-AF65-F5344CB8AC3E}">
        <p14:creationId xmlns:p14="http://schemas.microsoft.com/office/powerpoint/2010/main" val="145864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27381" y="304799"/>
            <a:ext cx="10972800" cy="374469"/>
          </a:xfrm>
        </p:spPr>
        <p:txBody>
          <a:bodyPr>
            <a:noAutofit/>
          </a:bodyPr>
          <a:lstStyle/>
          <a:p>
            <a:pPr algn="ctr">
              <a:spcAft>
                <a:spcPts val="0"/>
              </a:spcAft>
            </a:pPr>
            <a:r>
              <a:rPr lang="en-US" sz="2000" b="1" dirty="0">
                <a:latin typeface="Arial Rounded MT Bold" panose="020F0704030504030204" pitchFamily="34" charset="0"/>
              </a:rPr>
              <a:t>Changes in average retail prices of specific dairy products</a:t>
            </a:r>
          </a:p>
        </p:txBody>
      </p:sp>
      <p:sp>
        <p:nvSpPr>
          <p:cNvPr id="8" name="TextBox 7"/>
          <p:cNvSpPr txBox="1"/>
          <p:nvPr/>
        </p:nvSpPr>
        <p:spPr>
          <a:xfrm>
            <a:off x="1863358" y="6027942"/>
            <a:ext cx="5856651" cy="297454"/>
          </a:xfrm>
          <a:prstGeom prst="rect">
            <a:avLst/>
          </a:prstGeom>
          <a:noFill/>
        </p:spPr>
        <p:txBody>
          <a:bodyPr wrap="square" rtlCol="0">
            <a:spAutoFit/>
          </a:bodyPr>
          <a:lstStyle/>
          <a:p>
            <a:r>
              <a:rPr lang="en-ZA" sz="1333" dirty="0">
                <a:solidFill>
                  <a:prstClr val="black"/>
                </a:solidFill>
              </a:rPr>
              <a:t>Source: SAMPRO based on </a:t>
            </a:r>
            <a:r>
              <a:rPr lang="en-ZA" sz="1333" dirty="0" err="1">
                <a:solidFill>
                  <a:prstClr val="black"/>
                </a:solidFill>
              </a:rPr>
              <a:t>NielsenIQ</a:t>
            </a:r>
            <a:r>
              <a:rPr lang="en-ZA" sz="1333" dirty="0">
                <a:solidFill>
                  <a:prstClr val="black"/>
                </a:solidFill>
              </a:rPr>
              <a:t> March 2022 report</a:t>
            </a:r>
          </a:p>
        </p:txBody>
      </p:sp>
      <p:graphicFrame>
        <p:nvGraphicFramePr>
          <p:cNvPr id="2" name="Table 1">
            <a:extLst>
              <a:ext uri="{FF2B5EF4-FFF2-40B4-BE49-F238E27FC236}">
                <a16:creationId xmlns:a16="http://schemas.microsoft.com/office/drawing/2014/main" xmlns="" id="{980DC54F-C141-F697-880A-CFC5EEC5522E}"/>
              </a:ext>
            </a:extLst>
          </p:cNvPr>
          <p:cNvGraphicFramePr>
            <a:graphicFrameLocks noGrp="1"/>
          </p:cNvGraphicFramePr>
          <p:nvPr>
            <p:extLst>
              <p:ext uri="{D42A27DB-BD31-4B8C-83A1-F6EECF244321}">
                <p14:modId xmlns:p14="http://schemas.microsoft.com/office/powerpoint/2010/main" val="1748231278"/>
              </p:ext>
            </p:extLst>
          </p:nvPr>
        </p:nvGraphicFramePr>
        <p:xfrm>
          <a:off x="1296140" y="834502"/>
          <a:ext cx="9685536" cy="5143915"/>
        </p:xfrm>
        <a:graphic>
          <a:graphicData uri="http://schemas.openxmlformats.org/drawingml/2006/table">
            <a:tbl>
              <a:tblPr firstRow="1" bandRow="1"/>
              <a:tblGrid>
                <a:gridCol w="1477990">
                  <a:extLst>
                    <a:ext uri="{9D8B030D-6E8A-4147-A177-3AD203B41FA5}">
                      <a16:colId xmlns:a16="http://schemas.microsoft.com/office/drawing/2014/main" xmlns="" val="1918852418"/>
                    </a:ext>
                  </a:extLst>
                </a:gridCol>
                <a:gridCol w="1145222">
                  <a:extLst>
                    <a:ext uri="{9D8B030D-6E8A-4147-A177-3AD203B41FA5}">
                      <a16:colId xmlns:a16="http://schemas.microsoft.com/office/drawing/2014/main" xmlns="" val="1322256134"/>
                    </a:ext>
                  </a:extLst>
                </a:gridCol>
                <a:gridCol w="1145222">
                  <a:extLst>
                    <a:ext uri="{9D8B030D-6E8A-4147-A177-3AD203B41FA5}">
                      <a16:colId xmlns:a16="http://schemas.microsoft.com/office/drawing/2014/main" xmlns="" val="2655536609"/>
                    </a:ext>
                  </a:extLst>
                </a:gridCol>
                <a:gridCol w="1145956">
                  <a:extLst>
                    <a:ext uri="{9D8B030D-6E8A-4147-A177-3AD203B41FA5}">
                      <a16:colId xmlns:a16="http://schemas.microsoft.com/office/drawing/2014/main" xmlns="" val="1034802530"/>
                    </a:ext>
                  </a:extLst>
                </a:gridCol>
                <a:gridCol w="1145222">
                  <a:extLst>
                    <a:ext uri="{9D8B030D-6E8A-4147-A177-3AD203B41FA5}">
                      <a16:colId xmlns:a16="http://schemas.microsoft.com/office/drawing/2014/main" xmlns="" val="3915531340"/>
                    </a:ext>
                  </a:extLst>
                </a:gridCol>
                <a:gridCol w="1276713">
                  <a:extLst>
                    <a:ext uri="{9D8B030D-6E8A-4147-A177-3AD203B41FA5}">
                      <a16:colId xmlns:a16="http://schemas.microsoft.com/office/drawing/2014/main" xmlns="" val="260034590"/>
                    </a:ext>
                  </a:extLst>
                </a:gridCol>
                <a:gridCol w="1156241">
                  <a:extLst>
                    <a:ext uri="{9D8B030D-6E8A-4147-A177-3AD203B41FA5}">
                      <a16:colId xmlns:a16="http://schemas.microsoft.com/office/drawing/2014/main" xmlns="" val="687696967"/>
                    </a:ext>
                  </a:extLst>
                </a:gridCol>
                <a:gridCol w="1192970">
                  <a:extLst>
                    <a:ext uri="{9D8B030D-6E8A-4147-A177-3AD203B41FA5}">
                      <a16:colId xmlns:a16="http://schemas.microsoft.com/office/drawing/2014/main" xmlns="" val="1868775101"/>
                    </a:ext>
                  </a:extLst>
                </a:gridCol>
              </a:tblGrid>
              <a:tr h="1249783">
                <a:tc>
                  <a:txBody>
                    <a:bodyPr/>
                    <a:lstStyle/>
                    <a:p>
                      <a:r>
                        <a:rPr lang="en-GB" sz="1200" b="1" dirty="0">
                          <a:solidFill>
                            <a:srgbClr val="000000"/>
                          </a:solidFill>
                          <a:effectLst/>
                          <a:latin typeface="+mn-lt"/>
                          <a:ea typeface="Times New Roman" panose="02020603050405020304" pitchFamily="18" charset="0"/>
                          <a:cs typeface="Times New Roman" panose="02020603050405020304" pitchFamily="18" charset="0"/>
                        </a:rPr>
                        <a:t> </a:t>
                      </a:r>
                      <a:endParaRPr lang="en-ZA" sz="1200" dirty="0">
                        <a:solidFill>
                          <a:srgbClr val="000000"/>
                        </a:solidFill>
                        <a:effectLst/>
                        <a:latin typeface="+mn-lt"/>
                        <a:ea typeface="Calibri" panose="020F0502020204030204" pitchFamily="34" charset="0"/>
                        <a:cs typeface="Times New Roman" panose="02020603050405020304" pitchFamily="18" charset="0"/>
                      </a:endParaRPr>
                    </a:p>
                    <a:p>
                      <a:r>
                        <a:rPr lang="en-GB" sz="1200" b="1" dirty="0">
                          <a:solidFill>
                            <a:srgbClr val="000000"/>
                          </a:solidFill>
                          <a:effectLst/>
                          <a:latin typeface="+mn-lt"/>
                          <a:ea typeface="Times New Roman" panose="02020603050405020304" pitchFamily="18" charset="0"/>
                          <a:cs typeface="Times New Roman" panose="02020603050405020304" pitchFamily="18" charset="0"/>
                        </a:rPr>
                        <a:t> </a:t>
                      </a:r>
                      <a:endParaRPr lang="en-ZA" sz="1200" dirty="0">
                        <a:solidFill>
                          <a:srgbClr val="000000"/>
                        </a:solidFill>
                        <a:effectLst/>
                        <a:latin typeface="+mn-lt"/>
                        <a:ea typeface="Calibri" panose="020F0502020204030204" pitchFamily="34" charset="0"/>
                        <a:cs typeface="Times New Roman" panose="02020603050405020304" pitchFamily="18" charset="0"/>
                      </a:endParaRPr>
                    </a:p>
                    <a:p>
                      <a:pPr algn="ctr">
                        <a:lnSpc>
                          <a:spcPct val="115000"/>
                        </a:lnSpc>
                        <a:spcAft>
                          <a:spcPts val="1000"/>
                        </a:spcAft>
                      </a:pPr>
                      <a:r>
                        <a:rPr lang="en-GB" sz="1200" b="1" dirty="0">
                          <a:solidFill>
                            <a:srgbClr val="000000"/>
                          </a:solidFill>
                          <a:effectLst/>
                          <a:latin typeface="+mn-lt"/>
                          <a:ea typeface="Times New Roman" panose="02020603050405020304" pitchFamily="18" charset="0"/>
                          <a:cs typeface="Calibri" panose="020F0502020204030204" pitchFamily="34" charset="0"/>
                        </a:rPr>
                        <a:t>PRODUCT</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February 2022</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ZA" sz="1200" b="1">
                          <a:solidFill>
                            <a:srgbClr val="000000"/>
                          </a:solidFill>
                          <a:effectLst/>
                          <a:latin typeface="+mn-lt"/>
                          <a:ea typeface="Times New Roman" panose="02020603050405020304" pitchFamily="18" charset="0"/>
                          <a:cs typeface="Times New Roman" panose="02020603050405020304" pitchFamily="18" charset="0"/>
                        </a:rPr>
                        <a:t> </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 (1 month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December 2021</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kern="1200">
                          <a:solidFill>
                            <a:srgbClr val="000000"/>
                          </a:solidFill>
                          <a:effectLst/>
                          <a:latin typeface="+mn-lt"/>
                          <a:ea typeface="Times New Roman" panose="02020603050405020304" pitchFamily="18" charset="0"/>
                          <a:cs typeface="Arial" panose="020B0604020202020204" pitchFamily="34" charset="0"/>
                        </a:rPr>
                        <a:t> </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(3 months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September 2021</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(6 months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June 2021</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 </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(9 months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2021</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 </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(12 months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September 2020</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(18 months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tc>
                  <a:txBody>
                    <a:bodyPr/>
                    <a:lstStyle/>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2022 versus</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March 2020</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 </a:t>
                      </a:r>
                      <a:endParaRPr lang="en-ZA" sz="1200">
                        <a:solidFill>
                          <a:srgbClr val="000000"/>
                        </a:solidFill>
                        <a:effectLst/>
                        <a:latin typeface="+mn-lt"/>
                        <a:ea typeface="Times New Roman" panose="02020603050405020304" pitchFamily="18" charset="0"/>
                        <a:cs typeface="Times New Roman" panose="02020603050405020304" pitchFamily="18" charset="0"/>
                      </a:endParaRPr>
                    </a:p>
                    <a:p>
                      <a:pPr algn="ctr"/>
                      <a:r>
                        <a:rPr lang="en-GB" sz="1200" b="1" kern="1200">
                          <a:solidFill>
                            <a:srgbClr val="000000"/>
                          </a:solidFill>
                          <a:effectLst/>
                          <a:latin typeface="+mn-lt"/>
                          <a:ea typeface="Times New Roman" panose="02020603050405020304" pitchFamily="18" charset="0"/>
                          <a:cs typeface="Arial" panose="020B0604020202020204" pitchFamily="34" charset="0"/>
                        </a:rPr>
                        <a:t> (24 months ago)</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5F8EE"/>
                    </a:solidFill>
                  </a:tcPr>
                </a:tc>
                <a:extLst>
                  <a:ext uri="{0D108BD9-81ED-4DB2-BD59-A6C34878D82A}">
                    <a16:rowId xmlns:a16="http://schemas.microsoft.com/office/drawing/2014/main" xmlns="" val="1557648121"/>
                  </a:ext>
                </a:extLst>
              </a:tr>
              <a:tr h="207217">
                <a:tc>
                  <a:txBody>
                    <a:bodyPr/>
                    <a:lstStyle/>
                    <a:p>
                      <a:pPr>
                        <a:lnSpc>
                          <a:spcPct val="115000"/>
                        </a:lnSpc>
                        <a:spcAft>
                          <a:spcPts val="1000"/>
                        </a:spcAft>
                      </a:pPr>
                      <a:r>
                        <a:rPr lang="en-GB" sz="1200" b="1" dirty="0">
                          <a:solidFill>
                            <a:srgbClr val="000000"/>
                          </a:solidFill>
                          <a:effectLst/>
                          <a:latin typeface="+mn-lt"/>
                          <a:ea typeface="Times New Roman" panose="02020603050405020304" pitchFamily="18" charset="0"/>
                          <a:cs typeface="Calibri" panose="020F0502020204030204" pitchFamily="34" charset="0"/>
                        </a:rPr>
                        <a:t> </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ts val="1395"/>
                        </a:lnSpc>
                      </a:pPr>
                      <a:r>
                        <a:rPr lang="en-GB" sz="1200" b="1" kern="1200">
                          <a:solidFill>
                            <a:srgbClr val="000000"/>
                          </a:solidFill>
                          <a:effectLst/>
                          <a:latin typeface="+mn-lt"/>
                          <a:ea typeface="Times New Roman" panose="02020603050405020304" pitchFamily="18" charset="0"/>
                          <a:cs typeface="Arial" panose="020B0604020202020204" pitchFamily="34" charset="0"/>
                        </a:rPr>
                        <a:t>Percent</a:t>
                      </a:r>
                      <a:endParaRPr lang="en-ZA" sz="120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320651016"/>
                  </a:ext>
                </a:extLst>
              </a:tr>
              <a:tr h="419668">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FRESH MILK</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1.5</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0.2</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3.8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8.3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8.6</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2548299585"/>
                  </a:ext>
                </a:extLst>
              </a:tr>
              <a:tr h="419668">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UHT MILK</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0.5</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-1.5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-2.8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-3.3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0.9</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5.7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1530348920"/>
                  </a:ext>
                </a:extLst>
              </a:tr>
              <a:tr h="419668">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FLAVOURED MILK</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-0.1</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1.2</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-2.7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-1.7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7.6</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7.1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9.5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429747426"/>
                  </a:ext>
                </a:extLst>
              </a:tr>
              <a:tr h="419668">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YOGHURT</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0.2</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3.1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2.0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5.4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8.9</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9.8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2810384294"/>
                  </a:ext>
                </a:extLst>
              </a:tr>
              <a:tr h="419668">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MAAS</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0.1</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0.9</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-0.1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6.4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4.3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3043137956"/>
                  </a:ext>
                </a:extLst>
              </a:tr>
              <a:tr h="456954">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PRE-PACKAGED CHEESE</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-1.3</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-3.0</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-1.6</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-0.5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2.2</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3.5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5.8</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2911111798"/>
                  </a:ext>
                </a:extLst>
              </a:tr>
              <a:tr h="419668">
                <a:tc>
                  <a:txBody>
                    <a:bodyPr/>
                    <a:lstStyle/>
                    <a:p>
                      <a:r>
                        <a:rPr lang="en-GB" sz="1200" b="1" dirty="0">
                          <a:solidFill>
                            <a:srgbClr val="000000"/>
                          </a:solidFill>
                          <a:effectLst/>
                          <a:latin typeface="+mn-lt"/>
                          <a:ea typeface="Times New Roman" panose="02020603050405020304" pitchFamily="18" charset="0"/>
                          <a:cs typeface="Calibri" panose="020F0502020204030204" pitchFamily="34" charset="0"/>
                        </a:rPr>
                        <a:t>CREAM CHEESE</a:t>
                      </a:r>
                      <a:endParaRPr lang="en-ZA" sz="12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1.6</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-0.7</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0.9</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2.5</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10.4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15.4</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1374878598"/>
                  </a:ext>
                </a:extLst>
              </a:tr>
              <a:tr h="419668">
                <a:tc>
                  <a:txBody>
                    <a:bodyPr/>
                    <a:lstStyle/>
                    <a:p>
                      <a:r>
                        <a:rPr lang="en-GB" sz="1200" b="1">
                          <a:solidFill>
                            <a:srgbClr val="000000"/>
                          </a:solidFill>
                          <a:effectLst/>
                          <a:latin typeface="+mn-lt"/>
                          <a:ea typeface="Times New Roman" panose="02020603050405020304" pitchFamily="18" charset="0"/>
                          <a:cs typeface="Calibri" panose="020F0502020204030204" pitchFamily="34" charset="0"/>
                        </a:rPr>
                        <a:t>BUTTER</a:t>
                      </a:r>
                      <a:endParaRPr lang="en-ZA" sz="12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4.5</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-0.1</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0.03</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-1.9</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0.8</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-1.2</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tc>
                  <a:txBody>
                    <a:bodyPr/>
                    <a:lstStyle/>
                    <a:p>
                      <a:pPr algn="ctr">
                        <a:lnSpc>
                          <a:spcPct val="115000"/>
                        </a:lnSpc>
                        <a:spcAft>
                          <a:spcPts val="1000"/>
                        </a:spcAft>
                      </a:pPr>
                      <a:r>
                        <a:rPr lang="en-GB" sz="1400" b="1">
                          <a:solidFill>
                            <a:srgbClr val="FF0000"/>
                          </a:solidFill>
                          <a:effectLst/>
                          <a:latin typeface="+mn-lt"/>
                          <a:ea typeface="Times New Roman" panose="02020603050405020304" pitchFamily="18" charset="0"/>
                          <a:cs typeface="Arial" panose="020B0604020202020204" pitchFamily="34" charset="0"/>
                        </a:rPr>
                        <a:t>-2.3</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DDDAC"/>
                    </a:solidFill>
                  </a:tcPr>
                </a:tc>
                <a:extLst>
                  <a:ext uri="{0D108BD9-81ED-4DB2-BD59-A6C34878D82A}">
                    <a16:rowId xmlns:a16="http://schemas.microsoft.com/office/drawing/2014/main" xmlns="" val="4220493550"/>
                  </a:ext>
                </a:extLst>
              </a:tr>
              <a:tr h="261908">
                <a:tc>
                  <a:txBody>
                    <a:bodyPr/>
                    <a:lstStyle/>
                    <a:p>
                      <a:r>
                        <a:rPr lang="en-GB" sz="1200" b="1">
                          <a:solidFill>
                            <a:srgbClr val="000000"/>
                          </a:solidFill>
                          <a:effectLst/>
                          <a:latin typeface="+mn-lt"/>
                          <a:ea typeface="Times New Roman" panose="02020603050405020304" pitchFamily="18" charset="0"/>
                          <a:cs typeface="Calibri" panose="020F0502020204030204" pitchFamily="34" charset="0"/>
                        </a:rPr>
                        <a:t>CREAM</a:t>
                      </a:r>
                      <a:endParaRPr lang="en-ZA" sz="12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a:solidFill>
                            <a:srgbClr val="000000"/>
                          </a:solidFill>
                          <a:effectLst/>
                          <a:latin typeface="+mn-lt"/>
                          <a:ea typeface="Times New Roman" panose="02020603050405020304" pitchFamily="18" charset="0"/>
                          <a:cs typeface="Arial" panose="020B0604020202020204" pitchFamily="34" charset="0"/>
                        </a:rPr>
                        <a:t>0.1</a:t>
                      </a:r>
                      <a:endParaRPr lang="en-ZA"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FF0000"/>
                          </a:solidFill>
                          <a:effectLst/>
                          <a:latin typeface="+mn-lt"/>
                          <a:ea typeface="Times New Roman" panose="02020603050405020304" pitchFamily="18" charset="0"/>
                          <a:cs typeface="Arial" panose="020B0604020202020204" pitchFamily="34" charset="0"/>
                        </a:rPr>
                        <a:t>-0.5</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2.3</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2.9</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5.7</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6.9</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lnSpc>
                          <a:spcPct val="115000"/>
                        </a:lnSpc>
                        <a:spcAft>
                          <a:spcPts val="1000"/>
                        </a:spcAft>
                      </a:pPr>
                      <a:r>
                        <a:rPr lang="en-GB" sz="1400" b="1" dirty="0">
                          <a:solidFill>
                            <a:srgbClr val="000000"/>
                          </a:solidFill>
                          <a:effectLst/>
                          <a:latin typeface="+mn-lt"/>
                          <a:ea typeface="Times New Roman" panose="02020603050405020304" pitchFamily="18" charset="0"/>
                          <a:cs typeface="Arial" panose="020B0604020202020204" pitchFamily="34" charset="0"/>
                        </a:rPr>
                        <a:t>7.2</a:t>
                      </a:r>
                      <a:endParaRPr lang="en-ZA" sz="14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extLst>
                  <a:ext uri="{0D108BD9-81ED-4DB2-BD59-A6C34878D82A}">
                    <a16:rowId xmlns:a16="http://schemas.microsoft.com/office/drawing/2014/main" xmlns="" val="1270932754"/>
                  </a:ext>
                </a:extLst>
              </a:tr>
            </a:tbl>
          </a:graphicData>
        </a:graphic>
      </p:graphicFrame>
    </p:spTree>
    <p:extLst>
      <p:ext uri="{BB962C8B-B14F-4D97-AF65-F5344CB8AC3E}">
        <p14:creationId xmlns:p14="http://schemas.microsoft.com/office/powerpoint/2010/main" val="3717553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 dirty="0">
                <a:latin typeface="Arial Rounded MT Bold" panose="020F0704030504030204" pitchFamily="34" charset="0"/>
              </a:rPr>
              <a:t>.</a:t>
            </a:r>
            <a:endParaRPr lang="en-ZA" sz="800" dirty="0">
              <a:latin typeface="Arial Rounded MT Bold" panose="020F0704030504030204" pitchFamily="34" charset="0"/>
            </a:endParaRPr>
          </a:p>
        </p:txBody>
      </p:sp>
      <p:sp>
        <p:nvSpPr>
          <p:cNvPr id="6" name="TextBox 5"/>
          <p:cNvSpPr txBox="1"/>
          <p:nvPr/>
        </p:nvSpPr>
        <p:spPr>
          <a:xfrm>
            <a:off x="1761632" y="6227997"/>
            <a:ext cx="4704523" cy="297454"/>
          </a:xfrm>
          <a:prstGeom prst="rect">
            <a:avLst/>
          </a:prstGeom>
          <a:noFill/>
        </p:spPr>
        <p:txBody>
          <a:bodyPr wrap="square" rtlCol="0">
            <a:spAutoFit/>
          </a:bodyPr>
          <a:lstStyle/>
          <a:p>
            <a:r>
              <a:rPr lang="en-ZA" sz="1333" dirty="0">
                <a:solidFill>
                  <a:prstClr val="black"/>
                </a:solidFill>
              </a:rPr>
              <a:t>Source: Stats SA</a:t>
            </a:r>
          </a:p>
        </p:txBody>
      </p:sp>
      <p:sp>
        <p:nvSpPr>
          <p:cNvPr id="4" name="Rectangle 3"/>
          <p:cNvSpPr/>
          <p:nvPr/>
        </p:nvSpPr>
        <p:spPr>
          <a:xfrm>
            <a:off x="914398" y="328947"/>
            <a:ext cx="10327907" cy="1200329"/>
          </a:xfrm>
          <a:prstGeom prst="rect">
            <a:avLst/>
          </a:prstGeom>
        </p:spPr>
        <p:txBody>
          <a:bodyPr wrap="square">
            <a:spAutoFit/>
          </a:bodyPr>
          <a:lstStyle/>
          <a:p>
            <a:pPr algn="ctr"/>
            <a:r>
              <a:rPr lang="en-ZA" sz="3600" dirty="0">
                <a:latin typeface="Arial Rounded MT Bold" panose="020F0704030504030204" pitchFamily="34" charset="0"/>
              </a:rPr>
              <a:t>Producer, processor and retail price indices, Jan 2012 – April 2022</a:t>
            </a:r>
            <a:endParaRPr lang="en-ZA" sz="3600" dirty="0"/>
          </a:p>
        </p:txBody>
      </p:sp>
      <p:graphicFrame>
        <p:nvGraphicFramePr>
          <p:cNvPr id="5" name="Object 4"/>
          <p:cNvGraphicFramePr>
            <a:graphicFrameLocks noChangeAspect="1"/>
          </p:cNvGraphicFramePr>
          <p:nvPr>
            <p:extLst>
              <p:ext uri="{D42A27DB-BD31-4B8C-83A1-F6EECF244321}">
                <p14:modId xmlns:p14="http://schemas.microsoft.com/office/powerpoint/2010/main" val="443552184"/>
              </p:ext>
            </p:extLst>
          </p:nvPr>
        </p:nvGraphicFramePr>
        <p:xfrm>
          <a:off x="1166813" y="1633538"/>
          <a:ext cx="9823450" cy="4492625"/>
        </p:xfrm>
        <a:graphic>
          <a:graphicData uri="http://schemas.openxmlformats.org/presentationml/2006/ole">
            <mc:AlternateContent xmlns:mc="http://schemas.openxmlformats.org/markup-compatibility/2006">
              <mc:Choice xmlns:v="urn:schemas-microsoft-com:vml" Requires="v">
                <p:oleObj spid="_x0000_s15362" name="Worksheet" r:id="rId4" imgW="8762929" imgH="6385402" progId="Excel.Sheet.12">
                  <p:link updateAutomatic="1"/>
                </p:oleObj>
              </mc:Choice>
              <mc:Fallback>
                <p:oleObj name="Worksheet" r:id="rId4" imgW="8762929" imgH="6385402" progId="Excel.Sheet.12">
                  <p:link updateAutomatic="1"/>
                  <p:pic>
                    <p:nvPicPr>
                      <p:cNvPr id="0" name=""/>
                      <p:cNvPicPr/>
                      <p:nvPr/>
                    </p:nvPicPr>
                    <p:blipFill>
                      <a:blip r:embed="rId5"/>
                      <a:stretch>
                        <a:fillRect/>
                      </a:stretch>
                    </p:blipFill>
                    <p:spPr>
                      <a:xfrm>
                        <a:off x="1166813" y="1633538"/>
                        <a:ext cx="9823450" cy="4492625"/>
                      </a:xfrm>
                      <a:prstGeom prst="rect">
                        <a:avLst/>
                      </a:prstGeom>
                    </p:spPr>
                  </p:pic>
                </p:oleObj>
              </mc:Fallback>
            </mc:AlternateContent>
          </a:graphicData>
        </a:graphic>
      </p:graphicFrame>
    </p:spTree>
    <p:extLst>
      <p:ext uri="{BB962C8B-B14F-4D97-AF65-F5344CB8AC3E}">
        <p14:creationId xmlns:p14="http://schemas.microsoft.com/office/powerpoint/2010/main" val="205313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27381" y="188640"/>
            <a:ext cx="10972800" cy="1143000"/>
          </a:xfrm>
        </p:spPr>
        <p:txBody>
          <a:bodyPr>
            <a:noAutofit/>
          </a:bodyPr>
          <a:lstStyle/>
          <a:p>
            <a:r>
              <a:rPr lang="en-GB" sz="2400" b="1" dirty="0">
                <a:effectLst/>
                <a:latin typeface="Arial" panose="020B0604020202020204" pitchFamily="34" charset="0"/>
                <a:ea typeface="Calibri" panose="020F0502020204030204" pitchFamily="34" charset="0"/>
                <a:cs typeface="Times New Roman" panose="02020603050405020304" pitchFamily="18" charset="0"/>
              </a:rPr>
              <a:t>THE RETAIL PRICE INDICES (RPI) OF SPECIFIC DAIRY PRODUCTS, FROM JANUARY 2015 TO MARCH 2022</a:t>
            </a:r>
            <a:r>
              <a:rPr lang="en-ZA" sz="1800" dirty="0">
                <a:effectLst/>
                <a:latin typeface="Calibri" panose="020F0502020204030204" pitchFamily="34" charset="0"/>
                <a:ea typeface="Calibri" panose="020F0502020204030204" pitchFamily="34" charset="0"/>
                <a:cs typeface="Times New Roman" panose="02020603050405020304" pitchFamily="18" charset="0"/>
              </a:rPr>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3733" dirty="0">
                <a:latin typeface="Arial Rounded MT Bold" panose="020F0704030504030204" pitchFamily="34" charset="0"/>
              </a:rPr>
              <a:t> </a:t>
            </a:r>
          </a:p>
        </p:txBody>
      </p:sp>
      <p:sp>
        <p:nvSpPr>
          <p:cNvPr id="5" name="TextBox 4"/>
          <p:cNvSpPr txBox="1"/>
          <p:nvPr/>
        </p:nvSpPr>
        <p:spPr>
          <a:xfrm>
            <a:off x="1861009" y="5939160"/>
            <a:ext cx="4896544" cy="297454"/>
          </a:xfrm>
          <a:prstGeom prst="rect">
            <a:avLst/>
          </a:prstGeom>
          <a:noFill/>
        </p:spPr>
        <p:txBody>
          <a:bodyPr wrap="square" rtlCol="0">
            <a:spAutoFit/>
          </a:bodyPr>
          <a:lstStyle/>
          <a:p>
            <a:r>
              <a:rPr lang="en-ZA" sz="1333" dirty="0"/>
              <a:t>Source: </a:t>
            </a:r>
            <a:r>
              <a:rPr lang="en-ZA" sz="1333" dirty="0" err="1"/>
              <a:t>NielsenIQ</a:t>
            </a:r>
            <a:r>
              <a:rPr lang="en-ZA" sz="1333" dirty="0"/>
              <a:t> and Statistics SA as supplied by SAMPRO</a:t>
            </a:r>
          </a:p>
        </p:txBody>
      </p:sp>
      <p:cxnSp>
        <p:nvCxnSpPr>
          <p:cNvPr id="4" name="Straight Connector 3"/>
          <p:cNvCxnSpPr/>
          <p:nvPr/>
        </p:nvCxnSpPr>
        <p:spPr>
          <a:xfrm>
            <a:off x="1967541" y="7245424"/>
            <a:ext cx="12192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D2516BFF-EBAE-FBFF-8789-CACD05E6CA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20" y="1203959"/>
            <a:ext cx="10315853" cy="4735201"/>
          </a:xfrm>
          <a:prstGeom prst="rect">
            <a:avLst/>
          </a:prstGeom>
          <a:noFill/>
          <a:ln>
            <a:noFill/>
          </a:ln>
        </p:spPr>
      </p:pic>
    </p:spTree>
    <p:extLst>
      <p:ext uri="{BB962C8B-B14F-4D97-AF65-F5344CB8AC3E}">
        <p14:creationId xmlns:p14="http://schemas.microsoft.com/office/powerpoint/2010/main" val="300262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27381" y="188640"/>
            <a:ext cx="10972800" cy="1143000"/>
          </a:xfrm>
        </p:spPr>
        <p:txBody>
          <a:bodyPr>
            <a:noAutofit/>
          </a:bodyPr>
          <a:lstStyle/>
          <a:p>
            <a:pPr algn="ctr"/>
            <a:r>
              <a:rPr lang="en-GB" sz="1800" b="1" dirty="0">
                <a:effectLst/>
                <a:latin typeface="Arial" panose="020B0604020202020204" pitchFamily="34" charset="0"/>
                <a:ea typeface="Calibri" panose="020F0502020204030204" pitchFamily="34" charset="0"/>
                <a:cs typeface="Times New Roman" panose="02020603050405020304" pitchFamily="18" charset="0"/>
              </a:rPr>
              <a:t>THE PRODUCER PRICE INDEX (PPI) OF UNPROCESSED MILK, FROM JANUARY 2015 TO APRIL 2022 AND THE RETAIL PRICE INDICES (RPI) OF FRESH MILK AND UHT MILK, FROM JANUARY 2015 TO MARCH 2022</a:t>
            </a:r>
            <a:r>
              <a:rPr lang="en-ZA" sz="1800" dirty="0">
                <a:effectLst/>
                <a:latin typeface="Calibri" panose="020F0502020204030204" pitchFamily="34" charset="0"/>
                <a:ea typeface="Calibri" panose="020F0502020204030204" pitchFamily="34" charset="0"/>
                <a:cs typeface="Times New Roman" panose="02020603050405020304" pitchFamily="18" charset="0"/>
              </a:rPr>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US" sz="3733" dirty="0">
                <a:latin typeface="Arial Rounded MT Bold" panose="020F0704030504030204" pitchFamily="34" charset="0"/>
              </a:rPr>
              <a:t> </a:t>
            </a:r>
          </a:p>
        </p:txBody>
      </p:sp>
      <p:sp>
        <p:nvSpPr>
          <p:cNvPr id="5" name="TextBox 4"/>
          <p:cNvSpPr txBox="1"/>
          <p:nvPr/>
        </p:nvSpPr>
        <p:spPr>
          <a:xfrm>
            <a:off x="1825877" y="6005544"/>
            <a:ext cx="4896544" cy="297454"/>
          </a:xfrm>
          <a:prstGeom prst="rect">
            <a:avLst/>
          </a:prstGeom>
          <a:noFill/>
        </p:spPr>
        <p:txBody>
          <a:bodyPr wrap="square" rtlCol="0">
            <a:spAutoFit/>
          </a:bodyPr>
          <a:lstStyle/>
          <a:p>
            <a:r>
              <a:rPr lang="en-ZA" sz="1333"/>
              <a:t>Source: NielsenIQ and Statistics SA as supplied by SAMPRO</a:t>
            </a:r>
            <a:endParaRPr lang="en-ZA" sz="1333" dirty="0"/>
          </a:p>
        </p:txBody>
      </p:sp>
      <p:cxnSp>
        <p:nvCxnSpPr>
          <p:cNvPr id="4" name="Straight Connector 3"/>
          <p:cNvCxnSpPr/>
          <p:nvPr/>
        </p:nvCxnSpPr>
        <p:spPr>
          <a:xfrm>
            <a:off x="1967541" y="7245424"/>
            <a:ext cx="12192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2F08892F-87FE-FD26-FEC6-49B6A5111F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931" y="1065320"/>
            <a:ext cx="10147177" cy="4873841"/>
          </a:xfrm>
          <a:prstGeom prst="rect">
            <a:avLst/>
          </a:prstGeom>
          <a:noFill/>
          <a:ln>
            <a:noFill/>
          </a:ln>
        </p:spPr>
      </p:pic>
    </p:spTree>
    <p:extLst>
      <p:ext uri="{BB962C8B-B14F-4D97-AF65-F5344CB8AC3E}">
        <p14:creationId xmlns:p14="http://schemas.microsoft.com/office/powerpoint/2010/main" val="18368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27381" y="188640"/>
            <a:ext cx="10972800" cy="1143000"/>
          </a:xfrm>
        </p:spPr>
        <p:txBody>
          <a:bodyPr>
            <a:noAutofit/>
          </a:bodyPr>
          <a:lstStyle/>
          <a:p>
            <a:pPr algn="ctr"/>
            <a:r>
              <a:rPr lang="en-GB" sz="1800" b="1" dirty="0">
                <a:effectLst/>
                <a:latin typeface="Arial" panose="020B0604020202020204" pitchFamily="34" charset="0"/>
                <a:ea typeface="Calibri" panose="020F0502020204030204" pitchFamily="34" charset="0"/>
                <a:cs typeface="Times New Roman" panose="02020603050405020304" pitchFamily="18" charset="0"/>
              </a:rPr>
              <a:t>THE PRODUCER PRICE INDEX (PPI) OF UNPROCESSED MILK, FROM JANUARY 2015 TO APRIL 2022 AND THE RETAIL PRICE INDICES (RPI) OF YOGHURT, MAAS AND PRE-PACKAGED CHEESE, FROM JANUARY 2015 TO MARCH 2022</a:t>
            </a:r>
            <a:r>
              <a:rPr lang="en-ZA" sz="1800" dirty="0">
                <a:effectLst/>
                <a:latin typeface="Calibri" panose="020F0502020204030204" pitchFamily="34" charset="0"/>
                <a:ea typeface="Calibri" panose="020F0502020204030204" pitchFamily="34" charset="0"/>
                <a:cs typeface="Times New Roman" panose="02020603050405020304" pitchFamily="18" charset="0"/>
              </a:rPr>
              <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US" sz="3733" dirty="0">
              <a:latin typeface="Arial Rounded MT Bold" panose="020F0704030504030204" pitchFamily="34" charset="0"/>
            </a:endParaRPr>
          </a:p>
        </p:txBody>
      </p:sp>
      <p:sp>
        <p:nvSpPr>
          <p:cNvPr id="5" name="TextBox 4"/>
          <p:cNvSpPr txBox="1"/>
          <p:nvPr/>
        </p:nvSpPr>
        <p:spPr>
          <a:xfrm>
            <a:off x="1825877" y="6005544"/>
            <a:ext cx="4896544" cy="297454"/>
          </a:xfrm>
          <a:prstGeom prst="rect">
            <a:avLst/>
          </a:prstGeom>
          <a:noFill/>
        </p:spPr>
        <p:txBody>
          <a:bodyPr wrap="square" rtlCol="0">
            <a:spAutoFit/>
          </a:bodyPr>
          <a:lstStyle/>
          <a:p>
            <a:r>
              <a:rPr lang="en-ZA" sz="1333"/>
              <a:t>Source: NielsenIQ and Statistics SA as supplied by SAMPRO</a:t>
            </a:r>
            <a:endParaRPr lang="en-ZA" sz="1333" dirty="0"/>
          </a:p>
        </p:txBody>
      </p:sp>
      <p:cxnSp>
        <p:nvCxnSpPr>
          <p:cNvPr id="4" name="Straight Connector 3"/>
          <p:cNvCxnSpPr/>
          <p:nvPr/>
        </p:nvCxnSpPr>
        <p:spPr>
          <a:xfrm>
            <a:off x="1967541" y="7245424"/>
            <a:ext cx="12192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5D580FB1-22D0-6B9B-9AAC-3C6B9A76E2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29" y="1065321"/>
            <a:ext cx="10280341" cy="4940224"/>
          </a:xfrm>
          <a:prstGeom prst="rect">
            <a:avLst/>
          </a:prstGeom>
          <a:noFill/>
          <a:ln>
            <a:noFill/>
          </a:ln>
        </p:spPr>
      </p:pic>
    </p:spTree>
    <p:extLst>
      <p:ext uri="{BB962C8B-B14F-4D97-AF65-F5344CB8AC3E}">
        <p14:creationId xmlns:p14="http://schemas.microsoft.com/office/powerpoint/2010/main" val="33337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64" y="356659"/>
            <a:ext cx="10972800" cy="717539"/>
          </a:xfrm>
        </p:spPr>
        <p:txBody>
          <a:bodyPr>
            <a:normAutofit/>
          </a:bodyPr>
          <a:lstStyle/>
          <a:p>
            <a:pPr algn="ctr"/>
            <a:r>
              <a:rPr lang="en-US" sz="3600" b="0" dirty="0" err="1">
                <a:solidFill>
                  <a:schemeClr val="tx1"/>
                </a:solidFill>
              </a:rPr>
              <a:t>Bacground</a:t>
            </a:r>
            <a:r>
              <a:rPr lang="en-US" sz="3600" b="0" dirty="0">
                <a:solidFill>
                  <a:schemeClr val="tx1"/>
                </a:solidFill>
              </a:rPr>
              <a:t> observations</a:t>
            </a:r>
            <a:endParaRPr lang="en-ZA" sz="3600" b="0" dirty="0">
              <a:solidFill>
                <a:schemeClr val="tx1"/>
              </a:solidFill>
            </a:endParaRPr>
          </a:p>
        </p:txBody>
      </p:sp>
      <p:sp>
        <p:nvSpPr>
          <p:cNvPr id="4" name="Content Placeholder 3">
            <a:extLst>
              <a:ext uri="{FF2B5EF4-FFF2-40B4-BE49-F238E27FC236}">
                <a16:creationId xmlns:a16="http://schemas.microsoft.com/office/drawing/2014/main" xmlns="" id="{430F4592-3A5D-8653-EED5-B3A025AD850D}"/>
              </a:ext>
            </a:extLst>
          </p:cNvPr>
          <p:cNvSpPr>
            <a:spLocks noGrp="1"/>
          </p:cNvSpPr>
          <p:nvPr>
            <p:ph idx="1"/>
          </p:nvPr>
        </p:nvSpPr>
        <p:spPr>
          <a:xfrm>
            <a:off x="1007435" y="1074198"/>
            <a:ext cx="10574967" cy="5149049"/>
          </a:xfrm>
        </p:spPr>
        <p:txBody>
          <a:bodyPr>
            <a:normAutofit/>
          </a:bodyPr>
          <a:lstStyle/>
          <a:p>
            <a:r>
              <a:rPr lang="en-US" sz="2400" dirty="0"/>
              <a:t>Will the higher-price cure prevail?</a:t>
            </a:r>
          </a:p>
          <a:p>
            <a:r>
              <a:rPr lang="en-US" sz="2400" dirty="0"/>
              <a:t>The market has the potential for more supply and demand elasticity than ever; (rapid technological advances and demographic shifts)</a:t>
            </a:r>
          </a:p>
          <a:p>
            <a:r>
              <a:rPr lang="en-US" sz="2400" dirty="0"/>
              <a:t>What is the biggest risk for commodities in 2022/23?</a:t>
            </a:r>
          </a:p>
          <a:p>
            <a:r>
              <a:rPr lang="en-US" sz="2400" dirty="0"/>
              <a:t>There is hope for a broad base of lower input cost prices but there is an implied unknown time factor we need to deal with and get past. The primary sector face these extraordinary cost since middle 2021;</a:t>
            </a:r>
          </a:p>
          <a:p>
            <a:r>
              <a:rPr lang="en-US" sz="2400" dirty="0"/>
              <a:t>And there is a danger that the typical cycle movement of markets would be disturbed/lagged more than usual by the war in Ukraine (weaponized food supply)</a:t>
            </a:r>
          </a:p>
          <a:p>
            <a:endParaRPr lang="en-ZA" sz="2400" dirty="0"/>
          </a:p>
        </p:txBody>
      </p:sp>
    </p:spTree>
    <p:extLst>
      <p:ext uri="{BB962C8B-B14F-4D97-AF65-F5344CB8AC3E}">
        <p14:creationId xmlns:p14="http://schemas.microsoft.com/office/powerpoint/2010/main" val="2480739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464" y="356659"/>
            <a:ext cx="10972800" cy="717539"/>
          </a:xfrm>
        </p:spPr>
        <p:txBody>
          <a:bodyPr>
            <a:normAutofit/>
          </a:bodyPr>
          <a:lstStyle/>
          <a:p>
            <a:pPr algn="ctr"/>
            <a:r>
              <a:rPr lang="en-US" sz="3600" b="0" dirty="0">
                <a:solidFill>
                  <a:schemeClr val="tx1"/>
                </a:solidFill>
              </a:rPr>
              <a:t>Closing remark</a:t>
            </a:r>
            <a:endParaRPr lang="en-ZA" sz="3600" b="0" dirty="0">
              <a:solidFill>
                <a:schemeClr val="tx1"/>
              </a:solidFill>
            </a:endParaRPr>
          </a:p>
        </p:txBody>
      </p:sp>
      <p:sp>
        <p:nvSpPr>
          <p:cNvPr id="4" name="Content Placeholder 3">
            <a:extLst>
              <a:ext uri="{FF2B5EF4-FFF2-40B4-BE49-F238E27FC236}">
                <a16:creationId xmlns:a16="http://schemas.microsoft.com/office/drawing/2014/main" xmlns="" id="{430F4592-3A5D-8653-EED5-B3A025AD850D}"/>
              </a:ext>
            </a:extLst>
          </p:cNvPr>
          <p:cNvSpPr>
            <a:spLocks noGrp="1"/>
          </p:cNvSpPr>
          <p:nvPr>
            <p:ph idx="1"/>
          </p:nvPr>
        </p:nvSpPr>
        <p:spPr>
          <a:xfrm>
            <a:off x="1007435" y="1074198"/>
            <a:ext cx="10574967" cy="5149049"/>
          </a:xfrm>
        </p:spPr>
        <p:txBody>
          <a:bodyPr>
            <a:normAutofit/>
          </a:bodyPr>
          <a:lstStyle/>
          <a:p>
            <a:r>
              <a:rPr lang="en-US" sz="2400" dirty="0"/>
              <a:t>In times of this level of uncertainty regarding world events and markets, clear and real-time up and down communication in the dairy value chain is paramount. </a:t>
            </a:r>
          </a:p>
          <a:p>
            <a:endParaRPr lang="en-ZA" sz="2400" dirty="0"/>
          </a:p>
        </p:txBody>
      </p:sp>
    </p:spTree>
    <p:extLst>
      <p:ext uri="{BB962C8B-B14F-4D97-AF65-F5344CB8AC3E}">
        <p14:creationId xmlns:p14="http://schemas.microsoft.com/office/powerpoint/2010/main" val="2756349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775520" y="903221"/>
            <a:ext cx="8636000" cy="2717800"/>
          </a:xfrm>
        </p:spPr>
        <p:txBody>
          <a:bodyPr/>
          <a:lstStyle/>
          <a:p>
            <a:pPr algn="ctr"/>
            <a:r>
              <a:rPr lang="en-ZA" dirty="0">
                <a:solidFill>
                  <a:schemeClr val="accent2"/>
                </a:solidFill>
                <a:latin typeface="Arial Rounded MT Bold" panose="020F0704030504030204" pitchFamily="34" charset="0"/>
              </a:rPr>
              <a:t>Thank you</a:t>
            </a:r>
          </a:p>
        </p:txBody>
      </p:sp>
      <p:sp>
        <p:nvSpPr>
          <p:cNvPr id="4" name="Subtitle 3"/>
          <p:cNvSpPr>
            <a:spLocks noGrp="1"/>
          </p:cNvSpPr>
          <p:nvPr>
            <p:ph type="subTitle" idx="1"/>
          </p:nvPr>
        </p:nvSpPr>
        <p:spPr/>
        <p:txBody>
          <a:bodyPr>
            <a:normAutofit/>
          </a:bodyPr>
          <a:lstStyle/>
          <a:p>
            <a:endParaRPr lang="en-ZA" dirty="0"/>
          </a:p>
        </p:txBody>
      </p:sp>
      <p:pic>
        <p:nvPicPr>
          <p:cNvPr id="1638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851" y="3621022"/>
            <a:ext cx="2853267" cy="187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300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68578687"/>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94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64638"/>
            <a:ext cx="10871200" cy="1056117"/>
          </a:xfrm>
        </p:spPr>
        <p:txBody>
          <a:bodyPr>
            <a:noAutofit/>
          </a:bodyPr>
          <a:lstStyle/>
          <a:p>
            <a:pPr algn="ctr"/>
            <a:endParaRPr lang="en-ZA" sz="3600" dirty="0">
              <a:latin typeface="Arial Rounded MT Bold" panose="020F0704030504030204" pitchFamily="34" charset="0"/>
            </a:endParaRP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Bloomberg markets</a:t>
            </a:r>
          </a:p>
        </p:txBody>
      </p:sp>
      <p:pic>
        <p:nvPicPr>
          <p:cNvPr id="6" name="Picture 5">
            <a:extLst>
              <a:ext uri="{FF2B5EF4-FFF2-40B4-BE49-F238E27FC236}">
                <a16:creationId xmlns:a16="http://schemas.microsoft.com/office/drawing/2014/main" xmlns="" id="{281C378F-24CB-D622-4434-BF944AB7BD62}"/>
              </a:ext>
            </a:extLst>
          </p:cNvPr>
          <p:cNvPicPr>
            <a:picLocks noChangeAspect="1"/>
          </p:cNvPicPr>
          <p:nvPr/>
        </p:nvPicPr>
        <p:blipFill>
          <a:blip r:embed="rId3"/>
          <a:stretch>
            <a:fillRect/>
          </a:stretch>
        </p:blipFill>
        <p:spPr>
          <a:xfrm>
            <a:off x="807868" y="164639"/>
            <a:ext cx="10209319" cy="5664072"/>
          </a:xfrm>
          <a:prstGeom prst="rect">
            <a:avLst/>
          </a:prstGeom>
        </p:spPr>
      </p:pic>
    </p:spTree>
    <p:extLst>
      <p:ext uri="{BB962C8B-B14F-4D97-AF65-F5344CB8AC3E}">
        <p14:creationId xmlns:p14="http://schemas.microsoft.com/office/powerpoint/2010/main" val="280024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2505388474"/>
              </p:ext>
            </p:extLst>
          </p:nvPr>
        </p:nvGraphicFramePr>
        <p:xfrm>
          <a:off x="309146" y="1269410"/>
          <a:ext cx="11349038" cy="4559300"/>
        </p:xfrm>
        <a:graphic>
          <a:graphicData uri="http://schemas.openxmlformats.org/presentationml/2006/ole">
            <mc:AlternateContent xmlns:mc="http://schemas.openxmlformats.org/markup-compatibility/2006">
              <mc:Choice xmlns:v="urn:schemas-microsoft-com:vml" Requires="v">
                <p:oleObj spid="_x0000_s1026" name="Worksheet" r:id="rId4" imgW="9403009" imgH="6179875" progId="Excel.Sheet.12">
                  <p:link updateAutomatic="1"/>
                </p:oleObj>
              </mc:Choice>
              <mc:Fallback>
                <p:oleObj name="Worksheet" r:id="rId4" imgW="9403009" imgH="6179875" progId="Excel.Sheet.12">
                  <p:link updateAutomatic="1"/>
                  <p:pic>
                    <p:nvPicPr>
                      <p:cNvPr id="12" name="Object 11"/>
                      <p:cNvPicPr/>
                      <p:nvPr/>
                    </p:nvPicPr>
                    <p:blipFill>
                      <a:blip r:embed="rId5"/>
                      <a:stretch>
                        <a:fillRect/>
                      </a:stretch>
                    </p:blipFill>
                    <p:spPr>
                      <a:xfrm>
                        <a:off x="309146" y="1269410"/>
                        <a:ext cx="11349038" cy="4559300"/>
                      </a:xfrm>
                      <a:prstGeom prst="rect">
                        <a:avLst/>
                      </a:prstGeom>
                    </p:spPr>
                  </p:pic>
                </p:oleObj>
              </mc:Fallback>
            </mc:AlternateContent>
          </a:graphicData>
        </a:graphic>
      </p:graphicFrame>
      <p:sp>
        <p:nvSpPr>
          <p:cNvPr id="4" name="Title 3"/>
          <p:cNvSpPr>
            <a:spLocks noGrp="1"/>
          </p:cNvSpPr>
          <p:nvPr>
            <p:ph type="title"/>
          </p:nvPr>
        </p:nvSpPr>
        <p:spPr>
          <a:xfrm>
            <a:off x="623392" y="164638"/>
            <a:ext cx="10871200" cy="1056117"/>
          </a:xfrm>
        </p:spPr>
        <p:txBody>
          <a:bodyPr>
            <a:noAutofit/>
          </a:bodyPr>
          <a:lstStyle/>
          <a:p>
            <a:pPr algn="ctr"/>
            <a:r>
              <a:rPr lang="en-ZA" sz="3600" dirty="0">
                <a:latin typeface="Arial Rounded MT Bold" panose="020F0704030504030204" pitchFamily="34" charset="0"/>
              </a:rPr>
              <a:t>Global economic growth and expected growth</a:t>
            </a:r>
            <a:br>
              <a:rPr lang="en-ZA" sz="3600" dirty="0">
                <a:latin typeface="Arial Rounded MT Bold" panose="020F0704030504030204" pitchFamily="34" charset="0"/>
              </a:rPr>
            </a:br>
            <a:r>
              <a:rPr lang="en-ZA" sz="3600" dirty="0">
                <a:latin typeface="Arial Rounded MT Bold" panose="020F0704030504030204" pitchFamily="34" charset="0"/>
              </a:rPr>
              <a:t>2010 – 2023 </a:t>
            </a:r>
          </a:p>
        </p:txBody>
      </p:sp>
      <p:sp>
        <p:nvSpPr>
          <p:cNvPr id="3" name="Content Placeholder 2"/>
          <p:cNvSpPr>
            <a:spLocks noGrp="1"/>
          </p:cNvSpPr>
          <p:nvPr>
            <p:ph sz="half" idx="4294967295"/>
          </p:nvPr>
        </p:nvSpPr>
        <p:spPr>
          <a:xfrm>
            <a:off x="8625419" y="1600201"/>
            <a:ext cx="3566583" cy="4525963"/>
          </a:xfrm>
        </p:spPr>
        <p:txBody>
          <a:bodyPr>
            <a:normAutofit/>
          </a:bodyPr>
          <a:lstStyle/>
          <a:p>
            <a:endParaRPr lang="en-ZA" dirty="0"/>
          </a:p>
          <a:p>
            <a:pPr marL="0" indent="0">
              <a:buNone/>
            </a:pPr>
            <a:endParaRPr lang="en-ZA" dirty="0"/>
          </a:p>
        </p:txBody>
      </p:sp>
      <p:sp>
        <p:nvSpPr>
          <p:cNvPr id="5" name="TextBox 4"/>
          <p:cNvSpPr txBox="1"/>
          <p:nvPr/>
        </p:nvSpPr>
        <p:spPr>
          <a:xfrm>
            <a:off x="1930735" y="6003050"/>
            <a:ext cx="8640960" cy="297454"/>
          </a:xfrm>
          <a:prstGeom prst="rect">
            <a:avLst/>
          </a:prstGeom>
          <a:noFill/>
        </p:spPr>
        <p:txBody>
          <a:bodyPr wrap="square" rtlCol="0">
            <a:spAutoFit/>
          </a:bodyPr>
          <a:lstStyle/>
          <a:p>
            <a:r>
              <a:rPr lang="en-ZA" sz="1333" dirty="0">
                <a:latin typeface="Arial Rounded MT Bold" panose="020F0704030504030204" pitchFamily="34" charset="0"/>
              </a:rPr>
              <a:t>Source: IMF WEO and World Bank press release 7 June 2022  ** Projection</a:t>
            </a:r>
          </a:p>
        </p:txBody>
      </p:sp>
    </p:spTree>
    <p:extLst>
      <p:ext uri="{BB962C8B-B14F-4D97-AF65-F5344CB8AC3E}">
        <p14:creationId xmlns:p14="http://schemas.microsoft.com/office/powerpoint/2010/main" val="59645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0648"/>
            <a:ext cx="8700459" cy="1143000"/>
          </a:xfrm>
        </p:spPr>
        <p:txBody>
          <a:bodyPr>
            <a:noAutofit/>
          </a:bodyPr>
          <a:lstStyle/>
          <a:p>
            <a:pPr algn="ctr"/>
            <a:r>
              <a:rPr lang="en-ZA" sz="2800" dirty="0">
                <a:latin typeface="Arial Rounded MT Bold" panose="020F0704030504030204" pitchFamily="34" charset="0"/>
              </a:rPr>
              <a:t>FAO food price indices Jan 2012 – May 2022</a:t>
            </a:r>
          </a:p>
        </p:txBody>
      </p:sp>
      <p:sp>
        <p:nvSpPr>
          <p:cNvPr id="6" name="Rectangle 5"/>
          <p:cNvSpPr/>
          <p:nvPr/>
        </p:nvSpPr>
        <p:spPr>
          <a:xfrm>
            <a:off x="2180991" y="6086923"/>
            <a:ext cx="2159181" cy="297454"/>
          </a:xfrm>
          <a:prstGeom prst="rect">
            <a:avLst/>
          </a:prstGeom>
        </p:spPr>
        <p:txBody>
          <a:bodyPr wrap="none">
            <a:spAutoFit/>
          </a:bodyPr>
          <a:lstStyle/>
          <a:p>
            <a:r>
              <a:rPr lang="en-ZA" sz="1333" dirty="0">
                <a:latin typeface="Arial Rounded MT Bold" panose="020F0704030504030204" pitchFamily="34" charset="0"/>
              </a:rPr>
              <a:t>Source: FAO, June 2022</a:t>
            </a:r>
          </a:p>
        </p:txBody>
      </p:sp>
      <p:graphicFrame>
        <p:nvGraphicFramePr>
          <p:cNvPr id="4" name="Object 3"/>
          <p:cNvGraphicFramePr>
            <a:graphicFrameLocks noChangeAspect="1"/>
          </p:cNvGraphicFramePr>
          <p:nvPr>
            <p:extLst>
              <p:ext uri="{D42A27DB-BD31-4B8C-83A1-F6EECF244321}">
                <p14:modId xmlns:p14="http://schemas.microsoft.com/office/powerpoint/2010/main" val="305020594"/>
              </p:ext>
            </p:extLst>
          </p:nvPr>
        </p:nvGraphicFramePr>
        <p:xfrm>
          <a:off x="1193800" y="790575"/>
          <a:ext cx="9694863" cy="5299075"/>
        </p:xfrm>
        <a:graphic>
          <a:graphicData uri="http://schemas.openxmlformats.org/presentationml/2006/ole">
            <mc:AlternateContent xmlns:mc="http://schemas.openxmlformats.org/markup-compatibility/2006">
              <mc:Choice xmlns:v="urn:schemas-microsoft-com:vml" Requires="v">
                <p:oleObj spid="_x0000_s2050" name="Worksheet" r:id="rId4" imgW="9403009" imgH="6179875" progId="Excel.Sheet.12">
                  <p:link updateAutomatic="1"/>
                </p:oleObj>
              </mc:Choice>
              <mc:Fallback>
                <p:oleObj name="Worksheet" r:id="rId4" imgW="9403009" imgH="6179875" progId="Excel.Sheet.12">
                  <p:link updateAutomatic="1"/>
                  <p:pic>
                    <p:nvPicPr>
                      <p:cNvPr id="4" name="Object 3"/>
                      <p:cNvPicPr/>
                      <p:nvPr/>
                    </p:nvPicPr>
                    <p:blipFill>
                      <a:blip r:embed="rId5"/>
                      <a:stretch>
                        <a:fillRect/>
                      </a:stretch>
                    </p:blipFill>
                    <p:spPr>
                      <a:xfrm>
                        <a:off x="1193800" y="790575"/>
                        <a:ext cx="9694863" cy="5299075"/>
                      </a:xfrm>
                      <a:prstGeom prst="rect">
                        <a:avLst/>
                      </a:prstGeom>
                    </p:spPr>
                  </p:pic>
                </p:oleObj>
              </mc:Fallback>
            </mc:AlternateContent>
          </a:graphicData>
        </a:graphic>
      </p:graphicFrame>
    </p:spTree>
    <p:extLst>
      <p:ext uri="{BB962C8B-B14F-4D97-AF65-F5344CB8AC3E}">
        <p14:creationId xmlns:p14="http://schemas.microsoft.com/office/powerpoint/2010/main" val="412879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8524529"/>
              </p:ext>
            </p:extLst>
          </p:nvPr>
        </p:nvGraphicFramePr>
        <p:xfrm>
          <a:off x="911181" y="1680347"/>
          <a:ext cx="10396240" cy="3656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06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74637"/>
            <a:ext cx="10574965" cy="1143000"/>
          </a:xfrm>
        </p:spPr>
        <p:txBody>
          <a:bodyPr>
            <a:noAutofit/>
          </a:bodyPr>
          <a:lstStyle/>
          <a:p>
            <a:pPr algn="ctr"/>
            <a:r>
              <a:rPr lang="en-US" sz="3600" dirty="0">
                <a:latin typeface="Arial Rounded MT Bold" panose="020F0704030504030204" pitchFamily="34" charset="0"/>
              </a:rPr>
              <a:t>International prices of dairy products </a:t>
            </a:r>
            <a:br>
              <a:rPr lang="en-US" sz="3600" dirty="0">
                <a:latin typeface="Arial Rounded MT Bold" panose="020F0704030504030204" pitchFamily="34" charset="0"/>
              </a:rPr>
            </a:br>
            <a:r>
              <a:rPr lang="en-US" sz="3600" dirty="0">
                <a:latin typeface="Arial Rounded MT Bold" panose="020F0704030504030204" pitchFamily="34" charset="0"/>
              </a:rPr>
              <a:t>Jan 2012 – May 2022</a:t>
            </a:r>
          </a:p>
        </p:txBody>
      </p:sp>
      <p:sp>
        <p:nvSpPr>
          <p:cNvPr id="3" name="Content Placeholder 2"/>
          <p:cNvSpPr>
            <a:spLocks noGrp="1"/>
          </p:cNvSpPr>
          <p:nvPr>
            <p:ph sz="half" idx="4294967295"/>
          </p:nvPr>
        </p:nvSpPr>
        <p:spPr>
          <a:xfrm>
            <a:off x="9586384" y="1600201"/>
            <a:ext cx="2605616" cy="4525963"/>
          </a:xfrm>
        </p:spPr>
        <p:txBody>
          <a:bodyPr/>
          <a:lstStyle/>
          <a:p>
            <a:pPr marL="0" indent="0">
              <a:buNone/>
            </a:pPr>
            <a:endParaRPr lang="en-ZA" dirty="0"/>
          </a:p>
          <a:p>
            <a:pPr marL="0" indent="0">
              <a:buNone/>
            </a:pPr>
            <a:endParaRPr lang="en-ZA" dirty="0"/>
          </a:p>
        </p:txBody>
      </p:sp>
      <p:sp>
        <p:nvSpPr>
          <p:cNvPr id="6" name="TextBox 5"/>
          <p:cNvSpPr txBox="1"/>
          <p:nvPr/>
        </p:nvSpPr>
        <p:spPr>
          <a:xfrm>
            <a:off x="2157799" y="6056763"/>
            <a:ext cx="5952661" cy="297454"/>
          </a:xfrm>
          <a:prstGeom prst="rect">
            <a:avLst/>
          </a:prstGeom>
          <a:noFill/>
        </p:spPr>
        <p:txBody>
          <a:bodyPr wrap="square" rtlCol="0">
            <a:spAutoFit/>
          </a:bodyPr>
          <a:lstStyle/>
          <a:p>
            <a:r>
              <a:rPr lang="en-ZA" sz="1333" dirty="0">
                <a:latin typeface="Arial Rounded MT Bold" panose="020F0704030504030204" pitchFamily="34" charset="0"/>
              </a:rPr>
              <a:t>Source: USDA, South African Reserve Bank </a:t>
            </a:r>
          </a:p>
        </p:txBody>
      </p:sp>
      <p:graphicFrame>
        <p:nvGraphicFramePr>
          <p:cNvPr id="2" name="Object 1"/>
          <p:cNvGraphicFramePr>
            <a:graphicFrameLocks noChangeAspect="1"/>
          </p:cNvGraphicFramePr>
          <p:nvPr>
            <p:extLst>
              <p:ext uri="{D42A27DB-BD31-4B8C-83A1-F6EECF244321}">
                <p14:modId xmlns:p14="http://schemas.microsoft.com/office/powerpoint/2010/main" val="4122284333"/>
              </p:ext>
            </p:extLst>
          </p:nvPr>
        </p:nvGraphicFramePr>
        <p:xfrm>
          <a:off x="41275" y="2212975"/>
          <a:ext cx="5935663" cy="3048000"/>
        </p:xfrm>
        <a:graphic>
          <a:graphicData uri="http://schemas.openxmlformats.org/presentationml/2006/ole">
            <mc:AlternateContent xmlns:mc="http://schemas.openxmlformats.org/markup-compatibility/2006">
              <mc:Choice xmlns:v="urn:schemas-microsoft-com:vml" Requires="v">
                <p:oleObj spid="_x0000_s3074" name="Worksheet" r:id="rId4" imgW="9403009" imgH="6179875" progId="Excel.Sheet.12">
                  <p:link updateAutomatic="1"/>
                </p:oleObj>
              </mc:Choice>
              <mc:Fallback>
                <p:oleObj name="Worksheet" r:id="rId4" imgW="9403009" imgH="6179875" progId="Excel.Sheet.12">
                  <p:link updateAutomatic="1"/>
                  <p:pic>
                    <p:nvPicPr>
                      <p:cNvPr id="2" name="Object 1"/>
                      <p:cNvPicPr/>
                      <p:nvPr/>
                    </p:nvPicPr>
                    <p:blipFill>
                      <a:blip r:embed="rId5"/>
                      <a:stretch>
                        <a:fillRect/>
                      </a:stretch>
                    </p:blipFill>
                    <p:spPr>
                      <a:xfrm>
                        <a:off x="41275" y="2212975"/>
                        <a:ext cx="5935663" cy="3048000"/>
                      </a:xfrm>
                      <a:prstGeom prst="rect">
                        <a:avLst/>
                      </a:prstGeom>
                    </p:spPr>
                  </p:pic>
                </p:oleObj>
              </mc:Fallback>
            </mc:AlternateContent>
          </a:graphicData>
        </a:graphic>
      </p:graphicFrame>
      <p:sp>
        <p:nvSpPr>
          <p:cNvPr id="4" name="Rectangle 3"/>
          <p:cNvSpPr/>
          <p:nvPr/>
        </p:nvSpPr>
        <p:spPr>
          <a:xfrm>
            <a:off x="1703671" y="1600201"/>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Rounded MT Bold" panose="020F0704030504030204" pitchFamily="34" charset="0"/>
              </a:rPr>
              <a:t>US$/ton</a:t>
            </a:r>
            <a:endParaRPr lang="en-ZA" dirty="0"/>
          </a:p>
        </p:txBody>
      </p:sp>
      <p:graphicFrame>
        <p:nvGraphicFramePr>
          <p:cNvPr id="7" name="Object 6"/>
          <p:cNvGraphicFramePr>
            <a:graphicFrameLocks noChangeAspect="1"/>
          </p:cNvGraphicFramePr>
          <p:nvPr>
            <p:extLst>
              <p:ext uri="{D42A27DB-BD31-4B8C-83A1-F6EECF244321}">
                <p14:modId xmlns:p14="http://schemas.microsoft.com/office/powerpoint/2010/main" val="3341766103"/>
              </p:ext>
            </p:extLst>
          </p:nvPr>
        </p:nvGraphicFramePr>
        <p:xfrm>
          <a:off x="5876925" y="2135188"/>
          <a:ext cx="6453188" cy="3373437"/>
        </p:xfrm>
        <a:graphic>
          <a:graphicData uri="http://schemas.openxmlformats.org/presentationml/2006/ole">
            <mc:AlternateContent xmlns:mc="http://schemas.openxmlformats.org/markup-compatibility/2006">
              <mc:Choice xmlns:v="urn:schemas-microsoft-com:vml" Requires="v">
                <p:oleObj spid="_x0000_s3075" name="Worksheet" r:id="rId6" imgW="9403009" imgH="6179875" progId="Excel.Sheet.12">
                  <p:link updateAutomatic="1"/>
                </p:oleObj>
              </mc:Choice>
              <mc:Fallback>
                <p:oleObj name="Worksheet" r:id="rId6" imgW="9403009" imgH="6179875" progId="Excel.Sheet.12">
                  <p:link updateAutomatic="1"/>
                  <p:pic>
                    <p:nvPicPr>
                      <p:cNvPr id="2" name="Object 1"/>
                      <p:cNvPicPr/>
                      <p:nvPr/>
                    </p:nvPicPr>
                    <p:blipFill>
                      <a:blip r:embed="rId7"/>
                      <a:stretch>
                        <a:fillRect/>
                      </a:stretch>
                    </p:blipFill>
                    <p:spPr>
                      <a:xfrm>
                        <a:off x="5876925" y="2135188"/>
                        <a:ext cx="6453188" cy="3373437"/>
                      </a:xfrm>
                      <a:prstGeom prst="rect">
                        <a:avLst/>
                      </a:prstGeom>
                    </p:spPr>
                  </p:pic>
                </p:oleObj>
              </mc:Fallback>
            </mc:AlternateContent>
          </a:graphicData>
        </a:graphic>
      </p:graphicFrame>
      <p:sp>
        <p:nvSpPr>
          <p:cNvPr id="8" name="Rectangle 7"/>
          <p:cNvSpPr/>
          <p:nvPr/>
        </p:nvSpPr>
        <p:spPr>
          <a:xfrm>
            <a:off x="7783200" y="1516066"/>
            <a:ext cx="2974206" cy="5775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atin typeface="Arial Rounded MT Bold" panose="020F0704030504030204" pitchFamily="34" charset="0"/>
              </a:rPr>
              <a:t>Rand/ton</a:t>
            </a:r>
            <a:endParaRPr lang="en-ZA" dirty="0"/>
          </a:p>
        </p:txBody>
      </p:sp>
    </p:spTree>
    <p:extLst>
      <p:ext uri="{BB962C8B-B14F-4D97-AF65-F5344CB8AC3E}">
        <p14:creationId xmlns:p14="http://schemas.microsoft.com/office/powerpoint/2010/main" val="426741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6055</TotalTime>
  <Words>1152</Words>
  <Application>Microsoft Office PowerPoint</Application>
  <PresentationFormat>Widescreen</PresentationFormat>
  <Paragraphs>345</Paragraphs>
  <Slides>31</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16</vt:i4>
      </vt:variant>
      <vt:variant>
        <vt:lpstr>Slide Titles</vt:lpstr>
      </vt:variant>
      <vt:variant>
        <vt:i4>31</vt:i4>
      </vt:variant>
    </vt:vector>
  </HeadingPairs>
  <TitlesOfParts>
    <vt:vector size="56" baseType="lpstr">
      <vt:lpstr>Arial Unicode MS</vt:lpstr>
      <vt:lpstr>Arial</vt:lpstr>
      <vt:lpstr>Arial Rounded MT Bold</vt:lpstr>
      <vt:lpstr>Calibri</vt:lpstr>
      <vt:lpstr>Cambria</vt:lpstr>
      <vt:lpstr>Times New Roman</vt:lpstr>
      <vt:lpstr>Wingdings</vt:lpstr>
      <vt:lpstr>Wingdings 2</vt:lpstr>
      <vt:lpstr>Contents Slide Master</vt:lpstr>
      <vt:lpstr>\\mpofilprd01\Data\Home\bertusv\Stats\Milk SA Stats\Stats masterfile.xlsx!Figure 16</vt:lpstr>
      <vt:lpstr>\\mpofilprd01\Data\Home\bertusv\Stats\Milk SA Stats\Stats masterfile.xlsx!Figure 12</vt:lpstr>
      <vt:lpstr>\\mpofilprd01\Data\Home\bertusv\Stats\Milk SA Stats\Stats masterfile.xlsx!Figure 13</vt:lpstr>
      <vt:lpstr>\\mpofilprd01\Data\Home\bertusv\Stats\Milk SA Stats\Stats masterfile.xlsx!Figure 14</vt:lpstr>
      <vt:lpstr>\\mpofilprd01\Data\Home\bertusv\Stats\GDT index 2014 (3).xlsx!Figure 1</vt:lpstr>
      <vt:lpstr>\\mpofilprd01\Data\Home\bertusv\Stats\Milk SA Stats\Internasionale Produsentepryse 1.xlsx!Graph for q review eu prices![Internasionale Produsentepryse 1.xlsx]Graph for q review eu pricesChart 3</vt:lpstr>
      <vt:lpstr>\\mpofilprd01\Data\Home\bertusv\Stats\Milk SA Stats\Internasionale Produsentepryse 1.xlsx!Poland![Internasionale Produsentepryse 1.xlsx]Poland Chart 2</vt:lpstr>
      <vt:lpstr>\\mpofilprd01\Data\Home\bertusv\Stats\Milk SA Stats\Stats masterfile.xlsx!Figure 18</vt:lpstr>
      <vt:lpstr>\\mpofilprd01\Data\Home\bertusv\Stats\Milk SA Stats\Stats masterfile.xlsx!Fig 19</vt:lpstr>
      <vt:lpstr>\\mpofilprd01\Data\Home\bertusv\Stats\Milk SA Stats\Stats masterfile.xlsx!Interest rate![Stats masterfile.xlsx]Interest rate Chart 1</vt:lpstr>
      <vt:lpstr>\\mpofilprd01\Data\Home\bertusv\Stats\Milk SA Stats\Stats masterfile.xlsx!Household inc![Stats masterfile.xlsx]Household inc Chart 1</vt:lpstr>
      <vt:lpstr>\\mpofilprd01\Data\Home\bertusv\Stats\quarterly review data.xlsx!Melk aankope in ton![quarterly review data.xlsx]Melk aankope in ton Chart 1</vt:lpstr>
      <vt:lpstr>\\mpofilprd01\Data\Home\bertusv\Stats\Milk SA Stats\Stats masterfile.xlsx!Figure 10</vt:lpstr>
      <vt:lpstr>\\mpofilprd01\Data\Home\bertusv\Stats\Milk SA Stats\2022\Returns Totals Per Month.xlsx!Figure 19![Returns Totals Per Month.xlsx]Figure 19 Chart 9</vt:lpstr>
      <vt:lpstr>\\mpofilprd01\Data\Home\bertusv\Stats\Milk SA Stats\2022\Returns Totals Per Month.xlsx!Figure 18![Returns Totals Per Month.xlsx]Figure 18 Chart 3</vt:lpstr>
      <vt:lpstr>\\mpofilprd01\Data\Home\bertusv\Stats\Milk SA Stats\Dairy digits figure.xlsx!Figure 4</vt:lpstr>
      <vt:lpstr>Economies and Dairy markets  </vt:lpstr>
      <vt:lpstr>PowerPoint Presentation</vt:lpstr>
      <vt:lpstr>Bacground observations</vt:lpstr>
      <vt:lpstr>PowerPoint Presentation</vt:lpstr>
      <vt:lpstr>PowerPoint Presentation</vt:lpstr>
      <vt:lpstr>Global economic growth and expected growth 2010 – 2023 </vt:lpstr>
      <vt:lpstr>FAO food price indices Jan 2012 – May 2022</vt:lpstr>
      <vt:lpstr>PowerPoint Presentation</vt:lpstr>
      <vt:lpstr>International prices of dairy products  Jan 2012 – May 2022</vt:lpstr>
      <vt:lpstr> </vt:lpstr>
      <vt:lpstr>Average European producer price trends of unprocessed milk, Jan 2018 – May 2022</vt:lpstr>
      <vt:lpstr>Average EU, Poland and SA producer prices of unprocessed milk,  May 2018 – May 2022</vt:lpstr>
      <vt:lpstr>PowerPoint Presentation</vt:lpstr>
      <vt:lpstr>Annual SA economic growth ( non-annualized)  2018 – 2022 (base year 2015)</vt:lpstr>
      <vt:lpstr>ed)  2018 – 2022 (base year 2015)</vt:lpstr>
      <vt:lpstr>Consumer price inflation  Jan 2010 – April 2022</vt:lpstr>
      <vt:lpstr>Prime interest rates in South Africa  Jan 2010 – May 2022</vt:lpstr>
      <vt:lpstr>SA households: real disposable income and debt as %   1982 – 2021</vt:lpstr>
      <vt:lpstr>PowerPoint Presentation</vt:lpstr>
      <vt:lpstr>Monthly unprocessed milk purchases             Jan 2018– April 2022 (percentage growth per year)</vt:lpstr>
      <vt:lpstr>Calculated milk: maize plus soybean price ratio Jan 2019 –  May 2022</vt:lpstr>
      <vt:lpstr>Liquid dairy products: The volume (kg of unprocessed milk) used in the manufacturing of liquid dairy products in respect of 2021 </vt:lpstr>
      <vt:lpstr>Concentrated dairy products: The mass of each product in relation to the total mass of concentrated dairy products in respect of 2021 </vt:lpstr>
      <vt:lpstr>CHANGES IN THE QUANTITIES OF RETAIL SALES OF SPECIFIC DAIRY PRODUCTS</vt:lpstr>
      <vt:lpstr>Changes in average retail prices of specific dairy products</vt:lpstr>
      <vt:lpstr>.</vt:lpstr>
      <vt:lpstr>THE RETAIL PRICE INDICES (RPI) OF SPECIFIC DAIRY PRODUCTS, FROM JANUARY 2015 TO MARCH 2022  </vt:lpstr>
      <vt:lpstr>THE PRODUCER PRICE INDEX (PPI) OF UNPROCESSED MILK, FROM JANUARY 2015 TO APRIL 2022 AND THE RETAIL PRICE INDICES (RPI) OF FRESH MILK AND UHT MILK, FROM JANUARY 2015 TO MARCH 2022  </vt:lpstr>
      <vt:lpstr>THE PRODUCER PRICE INDEX (PPI) OF UNPROCESSED MILK, FROM JANUARY 2015 TO APRIL 2022 AND THE RETAIL PRICE INDICES (RPI) OF YOGHURT, MAAS AND PRE-PACKAGED CHEESE, FROM JANUARY 2015 TO MARCH 2022 </vt:lpstr>
      <vt:lpstr>Closing remark</vt:lpstr>
      <vt:lpstr>Thank you</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Corlia</dc:creator>
  <cp:lastModifiedBy>Refilwe</cp:lastModifiedBy>
  <cp:revision>364</cp:revision>
  <cp:lastPrinted>2021-11-26T07:31:40Z</cp:lastPrinted>
  <dcterms:created xsi:type="dcterms:W3CDTF">2018-10-29T11:34:46Z</dcterms:created>
  <dcterms:modified xsi:type="dcterms:W3CDTF">2022-06-27T08:41:58Z</dcterms:modified>
</cp:coreProperties>
</file>