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797675"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CB175306-7B13-47F8-94D2-76A37F0FC609}" type="datetimeFigureOut">
              <a:rPr lang="en-ZA" smtClean="0"/>
              <a:t>2022/11/29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6E36D0D-2258-49D9-B34C-8A3CFA283EEF}" type="slidenum">
              <a:rPr lang="en-ZA" smtClean="0"/>
              <a:t>‹#›</a:t>
            </a:fld>
            <a:endParaRPr lang="en-ZA"/>
          </a:p>
        </p:txBody>
      </p:sp>
    </p:spTree>
    <p:extLst>
      <p:ext uri="{BB962C8B-B14F-4D97-AF65-F5344CB8AC3E}">
        <p14:creationId xmlns:p14="http://schemas.microsoft.com/office/powerpoint/2010/main" val="2735149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CB175306-7B13-47F8-94D2-76A37F0FC609}" type="datetimeFigureOut">
              <a:rPr lang="en-ZA" smtClean="0"/>
              <a:t>2022/11/29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6E36D0D-2258-49D9-B34C-8A3CFA283EEF}" type="slidenum">
              <a:rPr lang="en-ZA" smtClean="0"/>
              <a:t>‹#›</a:t>
            </a:fld>
            <a:endParaRPr lang="en-ZA"/>
          </a:p>
        </p:txBody>
      </p:sp>
    </p:spTree>
    <p:extLst>
      <p:ext uri="{BB962C8B-B14F-4D97-AF65-F5344CB8AC3E}">
        <p14:creationId xmlns:p14="http://schemas.microsoft.com/office/powerpoint/2010/main" val="2647595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CB175306-7B13-47F8-94D2-76A37F0FC609}" type="datetimeFigureOut">
              <a:rPr lang="en-ZA" smtClean="0"/>
              <a:t>2022/11/29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6E36D0D-2258-49D9-B34C-8A3CFA283EEF}" type="slidenum">
              <a:rPr lang="en-ZA" smtClean="0"/>
              <a:t>‹#›</a:t>
            </a:fld>
            <a:endParaRPr lang="en-ZA"/>
          </a:p>
        </p:txBody>
      </p:sp>
    </p:spTree>
    <p:extLst>
      <p:ext uri="{BB962C8B-B14F-4D97-AF65-F5344CB8AC3E}">
        <p14:creationId xmlns:p14="http://schemas.microsoft.com/office/powerpoint/2010/main" val="2653867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CB175306-7B13-47F8-94D2-76A37F0FC609}" type="datetimeFigureOut">
              <a:rPr lang="en-ZA" smtClean="0"/>
              <a:t>2022/11/29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6E36D0D-2258-49D9-B34C-8A3CFA283EEF}" type="slidenum">
              <a:rPr lang="en-ZA" smtClean="0"/>
              <a:t>‹#›</a:t>
            </a:fld>
            <a:endParaRPr lang="en-ZA"/>
          </a:p>
        </p:txBody>
      </p:sp>
    </p:spTree>
    <p:extLst>
      <p:ext uri="{BB962C8B-B14F-4D97-AF65-F5344CB8AC3E}">
        <p14:creationId xmlns:p14="http://schemas.microsoft.com/office/powerpoint/2010/main" val="1567000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B175306-7B13-47F8-94D2-76A37F0FC609}" type="datetimeFigureOut">
              <a:rPr lang="en-ZA" smtClean="0"/>
              <a:t>2022/11/29</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16E36D0D-2258-49D9-B34C-8A3CFA283EEF}" type="slidenum">
              <a:rPr lang="en-ZA" smtClean="0"/>
              <a:t>‹#›</a:t>
            </a:fld>
            <a:endParaRPr lang="en-ZA"/>
          </a:p>
        </p:txBody>
      </p:sp>
    </p:spTree>
    <p:extLst>
      <p:ext uri="{BB962C8B-B14F-4D97-AF65-F5344CB8AC3E}">
        <p14:creationId xmlns:p14="http://schemas.microsoft.com/office/powerpoint/2010/main" val="2882726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CB175306-7B13-47F8-94D2-76A37F0FC609}" type="datetimeFigureOut">
              <a:rPr lang="en-ZA" smtClean="0"/>
              <a:t>2022/11/29</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16E36D0D-2258-49D9-B34C-8A3CFA283EEF}" type="slidenum">
              <a:rPr lang="en-ZA" smtClean="0"/>
              <a:t>‹#›</a:t>
            </a:fld>
            <a:endParaRPr lang="en-ZA"/>
          </a:p>
        </p:txBody>
      </p:sp>
    </p:spTree>
    <p:extLst>
      <p:ext uri="{BB962C8B-B14F-4D97-AF65-F5344CB8AC3E}">
        <p14:creationId xmlns:p14="http://schemas.microsoft.com/office/powerpoint/2010/main" val="4168935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CB175306-7B13-47F8-94D2-76A37F0FC609}" type="datetimeFigureOut">
              <a:rPr lang="en-ZA" smtClean="0"/>
              <a:t>2022/11/29</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16E36D0D-2258-49D9-B34C-8A3CFA283EEF}" type="slidenum">
              <a:rPr lang="en-ZA" smtClean="0"/>
              <a:t>‹#›</a:t>
            </a:fld>
            <a:endParaRPr lang="en-ZA"/>
          </a:p>
        </p:txBody>
      </p:sp>
    </p:spTree>
    <p:extLst>
      <p:ext uri="{BB962C8B-B14F-4D97-AF65-F5344CB8AC3E}">
        <p14:creationId xmlns:p14="http://schemas.microsoft.com/office/powerpoint/2010/main" val="2596911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CB175306-7B13-47F8-94D2-76A37F0FC609}" type="datetimeFigureOut">
              <a:rPr lang="en-ZA" smtClean="0"/>
              <a:t>2022/11/29</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16E36D0D-2258-49D9-B34C-8A3CFA283EEF}" type="slidenum">
              <a:rPr lang="en-ZA" smtClean="0"/>
              <a:t>‹#›</a:t>
            </a:fld>
            <a:endParaRPr lang="en-ZA"/>
          </a:p>
        </p:txBody>
      </p:sp>
    </p:spTree>
    <p:extLst>
      <p:ext uri="{BB962C8B-B14F-4D97-AF65-F5344CB8AC3E}">
        <p14:creationId xmlns:p14="http://schemas.microsoft.com/office/powerpoint/2010/main" val="4200450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175306-7B13-47F8-94D2-76A37F0FC609}" type="datetimeFigureOut">
              <a:rPr lang="en-ZA" smtClean="0"/>
              <a:t>2022/11/29</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16E36D0D-2258-49D9-B34C-8A3CFA283EEF}" type="slidenum">
              <a:rPr lang="en-ZA" smtClean="0"/>
              <a:t>‹#›</a:t>
            </a:fld>
            <a:endParaRPr lang="en-ZA"/>
          </a:p>
        </p:txBody>
      </p:sp>
    </p:spTree>
    <p:extLst>
      <p:ext uri="{BB962C8B-B14F-4D97-AF65-F5344CB8AC3E}">
        <p14:creationId xmlns:p14="http://schemas.microsoft.com/office/powerpoint/2010/main" val="157179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B175306-7B13-47F8-94D2-76A37F0FC609}" type="datetimeFigureOut">
              <a:rPr lang="en-ZA" smtClean="0"/>
              <a:t>2022/11/29</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16E36D0D-2258-49D9-B34C-8A3CFA283EEF}" type="slidenum">
              <a:rPr lang="en-ZA" smtClean="0"/>
              <a:t>‹#›</a:t>
            </a:fld>
            <a:endParaRPr lang="en-ZA"/>
          </a:p>
        </p:txBody>
      </p:sp>
    </p:spTree>
    <p:extLst>
      <p:ext uri="{BB962C8B-B14F-4D97-AF65-F5344CB8AC3E}">
        <p14:creationId xmlns:p14="http://schemas.microsoft.com/office/powerpoint/2010/main" val="61820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B175306-7B13-47F8-94D2-76A37F0FC609}" type="datetimeFigureOut">
              <a:rPr lang="en-ZA" smtClean="0"/>
              <a:t>2022/11/29</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16E36D0D-2258-49D9-B34C-8A3CFA283EEF}" type="slidenum">
              <a:rPr lang="en-ZA" smtClean="0"/>
              <a:t>‹#›</a:t>
            </a:fld>
            <a:endParaRPr lang="en-ZA"/>
          </a:p>
        </p:txBody>
      </p:sp>
    </p:spTree>
    <p:extLst>
      <p:ext uri="{BB962C8B-B14F-4D97-AF65-F5344CB8AC3E}">
        <p14:creationId xmlns:p14="http://schemas.microsoft.com/office/powerpoint/2010/main" val="457968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175306-7B13-47F8-94D2-76A37F0FC609}" type="datetimeFigureOut">
              <a:rPr lang="en-ZA" smtClean="0"/>
              <a:t>2022/11/29</a:t>
            </a:fld>
            <a:endParaRPr lang="en-Z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E36D0D-2258-49D9-B34C-8A3CFA283EEF}" type="slidenum">
              <a:rPr lang="en-ZA" smtClean="0"/>
              <a:t>‹#›</a:t>
            </a:fld>
            <a:endParaRPr lang="en-ZA"/>
          </a:p>
        </p:txBody>
      </p:sp>
    </p:spTree>
    <p:extLst>
      <p:ext uri="{BB962C8B-B14F-4D97-AF65-F5344CB8AC3E}">
        <p14:creationId xmlns:p14="http://schemas.microsoft.com/office/powerpoint/2010/main" val="1639473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a:t>CEO Report to the Members</a:t>
            </a:r>
          </a:p>
        </p:txBody>
      </p:sp>
      <p:sp>
        <p:nvSpPr>
          <p:cNvPr id="3" name="Subtitle 2"/>
          <p:cNvSpPr>
            <a:spLocks noGrp="1"/>
          </p:cNvSpPr>
          <p:nvPr>
            <p:ph type="subTitle" idx="1"/>
          </p:nvPr>
        </p:nvSpPr>
        <p:spPr/>
        <p:txBody>
          <a:bodyPr/>
          <a:lstStyle/>
          <a:p>
            <a:r>
              <a:rPr lang="en-ZA" dirty="0"/>
              <a:t>At the General Meeting of 30 November 2022</a:t>
            </a:r>
          </a:p>
        </p:txBody>
      </p:sp>
      <p:pic>
        <p:nvPicPr>
          <p:cNvPr id="1026" name="Picture 3">
            <a:extLst>
              <a:ext uri="{FF2B5EF4-FFF2-40B4-BE49-F238E27FC236}">
                <a16:creationId xmlns:a16="http://schemas.microsoft.com/office/drawing/2014/main" id="{7CB4F418-14EC-CF72-CF1D-68D234AF27B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63" y="6350"/>
            <a:ext cx="1562100" cy="1025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2643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2AC49-6FF8-02C3-9A4A-80AC93C20ECD}"/>
              </a:ext>
            </a:extLst>
          </p:cNvPr>
          <p:cNvSpPr>
            <a:spLocks noGrp="1"/>
          </p:cNvSpPr>
          <p:nvPr>
            <p:ph type="title"/>
          </p:nvPr>
        </p:nvSpPr>
        <p:spPr>
          <a:xfrm>
            <a:off x="838200" y="365126"/>
            <a:ext cx="10515600" cy="599608"/>
          </a:xfrm>
        </p:spPr>
        <p:txBody>
          <a:bodyPr>
            <a:normAutofit fontScale="90000"/>
          </a:bodyPr>
          <a:lstStyle/>
          <a:p>
            <a:pPr algn="ctr"/>
            <a:r>
              <a:rPr lang="en-ZA" b="1" dirty="0"/>
              <a:t>2023 Budget</a:t>
            </a:r>
          </a:p>
        </p:txBody>
      </p:sp>
      <p:graphicFrame>
        <p:nvGraphicFramePr>
          <p:cNvPr id="5" name="Table 5">
            <a:extLst>
              <a:ext uri="{FF2B5EF4-FFF2-40B4-BE49-F238E27FC236}">
                <a16:creationId xmlns:a16="http://schemas.microsoft.com/office/drawing/2014/main" id="{DF3B17B8-18A3-6821-5A22-E4D4D84B4B9C}"/>
              </a:ext>
            </a:extLst>
          </p:cNvPr>
          <p:cNvGraphicFramePr>
            <a:graphicFrameLocks noGrp="1"/>
          </p:cNvGraphicFramePr>
          <p:nvPr>
            <p:ph idx="1"/>
            <p:extLst>
              <p:ext uri="{D42A27DB-BD31-4B8C-83A1-F6EECF244321}">
                <p14:modId xmlns:p14="http://schemas.microsoft.com/office/powerpoint/2010/main" val="1128691039"/>
              </p:ext>
            </p:extLst>
          </p:nvPr>
        </p:nvGraphicFramePr>
        <p:xfrm>
          <a:off x="1300294" y="1084885"/>
          <a:ext cx="8338656" cy="5486400"/>
        </p:xfrm>
        <a:graphic>
          <a:graphicData uri="http://schemas.openxmlformats.org/drawingml/2006/table">
            <a:tbl>
              <a:tblPr firstRow="1" bandRow="1">
                <a:tableStyleId>{5C22544A-7EE6-4342-B048-85BDC9FD1C3A}</a:tableStyleId>
              </a:tblPr>
              <a:tblGrid>
                <a:gridCol w="5142451">
                  <a:extLst>
                    <a:ext uri="{9D8B030D-6E8A-4147-A177-3AD203B41FA5}">
                      <a16:colId xmlns:a16="http://schemas.microsoft.com/office/drawing/2014/main" val="4048165341"/>
                    </a:ext>
                  </a:extLst>
                </a:gridCol>
                <a:gridCol w="1644242">
                  <a:extLst>
                    <a:ext uri="{9D8B030D-6E8A-4147-A177-3AD203B41FA5}">
                      <a16:colId xmlns:a16="http://schemas.microsoft.com/office/drawing/2014/main" val="432169514"/>
                    </a:ext>
                  </a:extLst>
                </a:gridCol>
                <a:gridCol w="1551963">
                  <a:extLst>
                    <a:ext uri="{9D8B030D-6E8A-4147-A177-3AD203B41FA5}">
                      <a16:colId xmlns:a16="http://schemas.microsoft.com/office/drawing/2014/main" val="624301100"/>
                    </a:ext>
                  </a:extLst>
                </a:gridCol>
              </a:tblGrid>
              <a:tr h="360533">
                <a:tc>
                  <a:txBody>
                    <a:bodyPr/>
                    <a:lstStyle/>
                    <a:p>
                      <a:endParaRPr lang="en-ZA"/>
                    </a:p>
                  </a:txBody>
                  <a:tcPr/>
                </a:tc>
                <a:tc>
                  <a:txBody>
                    <a:bodyPr/>
                    <a:lstStyle/>
                    <a:p>
                      <a:pPr algn="ctr"/>
                      <a:r>
                        <a:rPr lang="en-ZA" dirty="0"/>
                        <a:t>Rand</a:t>
                      </a:r>
                    </a:p>
                  </a:txBody>
                  <a:tcPr/>
                </a:tc>
                <a:tc>
                  <a:txBody>
                    <a:bodyPr/>
                    <a:lstStyle/>
                    <a:p>
                      <a:pPr algn="ctr"/>
                      <a:r>
                        <a:rPr lang="en-ZA" dirty="0"/>
                        <a:t>% of income</a:t>
                      </a:r>
                    </a:p>
                  </a:txBody>
                  <a:tcPr/>
                </a:tc>
                <a:extLst>
                  <a:ext uri="{0D108BD9-81ED-4DB2-BD59-A6C34878D82A}">
                    <a16:rowId xmlns:a16="http://schemas.microsoft.com/office/drawing/2014/main" val="2041964152"/>
                  </a:ext>
                </a:extLst>
              </a:tr>
              <a:tr h="360533">
                <a:tc>
                  <a:txBody>
                    <a:bodyPr/>
                    <a:lstStyle/>
                    <a:p>
                      <a:r>
                        <a:rPr lang="en-ZA" b="1" dirty="0"/>
                        <a:t>NET INCOME</a:t>
                      </a:r>
                    </a:p>
                  </a:txBody>
                  <a:tcPr/>
                </a:tc>
                <a:tc>
                  <a:txBody>
                    <a:bodyPr/>
                    <a:lstStyle/>
                    <a:p>
                      <a:pPr algn="r"/>
                      <a:r>
                        <a:rPr lang="en-ZA" b="1" dirty="0"/>
                        <a:t>66 202 912</a:t>
                      </a:r>
                    </a:p>
                  </a:txBody>
                  <a:tcPr/>
                </a:tc>
                <a:tc>
                  <a:txBody>
                    <a:bodyPr/>
                    <a:lstStyle/>
                    <a:p>
                      <a:pPr algn="ctr"/>
                      <a:endParaRPr lang="en-ZA" b="0" dirty="0"/>
                    </a:p>
                  </a:txBody>
                  <a:tcPr/>
                </a:tc>
                <a:extLst>
                  <a:ext uri="{0D108BD9-81ED-4DB2-BD59-A6C34878D82A}">
                    <a16:rowId xmlns:a16="http://schemas.microsoft.com/office/drawing/2014/main" val="726249164"/>
                  </a:ext>
                </a:extLst>
              </a:tr>
              <a:tr h="360533">
                <a:tc>
                  <a:txBody>
                    <a:bodyPr/>
                    <a:lstStyle/>
                    <a:p>
                      <a:r>
                        <a:rPr lang="en-ZA" b="1" dirty="0"/>
                        <a:t>TOTAL EXPENSES</a:t>
                      </a:r>
                    </a:p>
                  </a:txBody>
                  <a:tcPr/>
                </a:tc>
                <a:tc>
                  <a:txBody>
                    <a:bodyPr/>
                    <a:lstStyle/>
                    <a:p>
                      <a:pPr algn="r"/>
                      <a:r>
                        <a:rPr lang="en-ZA" b="1" dirty="0"/>
                        <a:t>66 202 912</a:t>
                      </a:r>
                    </a:p>
                  </a:txBody>
                  <a:tcPr/>
                </a:tc>
                <a:tc>
                  <a:txBody>
                    <a:bodyPr/>
                    <a:lstStyle/>
                    <a:p>
                      <a:pPr algn="ctr"/>
                      <a:endParaRPr lang="en-ZA" b="0" dirty="0"/>
                    </a:p>
                  </a:txBody>
                  <a:tcPr/>
                </a:tc>
                <a:extLst>
                  <a:ext uri="{0D108BD9-81ED-4DB2-BD59-A6C34878D82A}">
                    <a16:rowId xmlns:a16="http://schemas.microsoft.com/office/drawing/2014/main" val="3859700241"/>
                  </a:ext>
                </a:extLst>
              </a:tr>
              <a:tr h="360533">
                <a:tc>
                  <a:txBody>
                    <a:bodyPr/>
                    <a:lstStyle/>
                    <a:p>
                      <a:r>
                        <a:rPr lang="en-ZA" b="1" dirty="0"/>
                        <a:t>● Administration costs</a:t>
                      </a:r>
                    </a:p>
                  </a:txBody>
                  <a:tcPr/>
                </a:tc>
                <a:tc>
                  <a:txBody>
                    <a:bodyPr/>
                    <a:lstStyle/>
                    <a:p>
                      <a:pPr algn="r"/>
                      <a:r>
                        <a:rPr lang="en-ZA" b="1" dirty="0"/>
                        <a:t>6 341 387</a:t>
                      </a:r>
                    </a:p>
                  </a:txBody>
                  <a:tcPr>
                    <a:lnB w="12700" cap="flat" cmpd="sng" algn="ctr">
                      <a:solidFill>
                        <a:schemeClr val="tx1"/>
                      </a:solidFill>
                      <a:prstDash val="solid"/>
                      <a:round/>
                      <a:headEnd type="none" w="med" len="med"/>
                      <a:tailEnd type="none" w="med" len="med"/>
                    </a:lnB>
                  </a:tcPr>
                </a:tc>
                <a:tc>
                  <a:txBody>
                    <a:bodyPr/>
                    <a:lstStyle/>
                    <a:p>
                      <a:pPr algn="ctr"/>
                      <a:r>
                        <a:rPr lang="en-ZA" b="1" dirty="0"/>
                        <a:t>09,58</a:t>
                      </a:r>
                    </a:p>
                  </a:txBody>
                  <a:tcPr/>
                </a:tc>
                <a:extLst>
                  <a:ext uri="{0D108BD9-81ED-4DB2-BD59-A6C34878D82A}">
                    <a16:rowId xmlns:a16="http://schemas.microsoft.com/office/drawing/2014/main" val="293096573"/>
                  </a:ext>
                </a:extLst>
              </a:tr>
              <a:tr h="360533">
                <a:tc>
                  <a:txBody>
                    <a:bodyPr/>
                    <a:lstStyle/>
                    <a:p>
                      <a:r>
                        <a:rPr lang="en-ZA" b="1" dirty="0"/>
                        <a:t>● Project expenses</a:t>
                      </a:r>
                    </a:p>
                  </a:txBody>
                  <a:tcPr>
                    <a:lnR w="12700" cap="flat" cmpd="sng" algn="ctr">
                      <a:solidFill>
                        <a:schemeClr val="tx1"/>
                      </a:solidFill>
                      <a:prstDash val="solid"/>
                      <a:round/>
                      <a:headEnd type="none" w="med" len="med"/>
                      <a:tailEnd type="none" w="med" len="med"/>
                    </a:lnR>
                  </a:tcPr>
                </a:tc>
                <a:tc>
                  <a:txBody>
                    <a:bodyPr/>
                    <a:lstStyle/>
                    <a:p>
                      <a:pPr algn="r"/>
                      <a:r>
                        <a:rPr lang="en-ZA" b="1" dirty="0"/>
                        <a:t>56 182 659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ctr"/>
                      <a:r>
                        <a:rPr lang="en-ZA" b="1" dirty="0"/>
                        <a:t>84,86</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32714367"/>
                  </a:ext>
                </a:extLst>
              </a:tr>
              <a:tr h="3605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dirty="0"/>
                        <a:t>    ○ Research &amp; Development</a:t>
                      </a:r>
                    </a:p>
                  </a:txBody>
                  <a:tcPr>
                    <a:lnR w="12700" cap="flat" cmpd="sng" algn="ctr">
                      <a:solidFill>
                        <a:schemeClr val="tx1"/>
                      </a:solidFill>
                      <a:prstDash val="solid"/>
                      <a:round/>
                      <a:headEnd type="none" w="med" len="med"/>
                      <a:tailEnd type="none" w="med" len="med"/>
                    </a:lnR>
                  </a:tcPr>
                </a:tc>
                <a:tc>
                  <a:txBody>
                    <a:bodyPr/>
                    <a:lstStyle/>
                    <a:p>
                      <a:pPr algn="r"/>
                      <a:r>
                        <a:rPr lang="en-ZA" dirty="0"/>
                        <a:t>3 956 009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ZA" b="0" dirty="0"/>
                        <a:t>05,98</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733313813"/>
                  </a:ext>
                </a:extLst>
              </a:tr>
              <a:tr h="3605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dirty="0"/>
                        <a:t>    ○ Industry Information</a:t>
                      </a:r>
                    </a:p>
                  </a:txBody>
                  <a:tcPr>
                    <a:lnR w="12700" cap="flat" cmpd="sng" algn="ctr">
                      <a:solidFill>
                        <a:schemeClr val="tx1"/>
                      </a:solidFill>
                      <a:prstDash val="solid"/>
                      <a:round/>
                      <a:headEnd type="none" w="med" len="med"/>
                      <a:tailEnd type="none" w="med" len="med"/>
                    </a:lnR>
                  </a:tcPr>
                </a:tc>
                <a:tc>
                  <a:txBody>
                    <a:bodyPr/>
                    <a:lstStyle/>
                    <a:p>
                      <a:pPr algn="r"/>
                      <a:r>
                        <a:rPr lang="en-ZA" dirty="0"/>
                        <a:t>3 558 840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ZA" b="0" dirty="0"/>
                        <a:t>05,38</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808285794"/>
                  </a:ext>
                </a:extLst>
              </a:tr>
              <a:tr h="3605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dirty="0"/>
                        <a:t>    ○ Dairy Quality &amp; Safety</a:t>
                      </a:r>
                    </a:p>
                  </a:txBody>
                  <a:tcPr>
                    <a:lnR w="12700" cap="flat" cmpd="sng" algn="ctr">
                      <a:solidFill>
                        <a:schemeClr val="tx1"/>
                      </a:solidFill>
                      <a:prstDash val="solid"/>
                      <a:round/>
                      <a:headEnd type="none" w="med" len="med"/>
                      <a:tailEnd type="none" w="med" len="med"/>
                    </a:lnR>
                  </a:tcPr>
                </a:tc>
                <a:tc>
                  <a:txBody>
                    <a:bodyPr/>
                    <a:lstStyle/>
                    <a:p>
                      <a:pPr algn="r"/>
                      <a:r>
                        <a:rPr lang="en-ZA" dirty="0"/>
                        <a:t>11 455 523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ZA" b="0" dirty="0"/>
                        <a:t>17,30</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195909445"/>
                  </a:ext>
                </a:extLst>
              </a:tr>
              <a:tr h="3605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dirty="0"/>
                        <a:t>    ○ Consumer Education</a:t>
                      </a:r>
                    </a:p>
                  </a:txBody>
                  <a:tcPr>
                    <a:lnR w="12700" cap="flat" cmpd="sng" algn="ctr">
                      <a:solidFill>
                        <a:schemeClr val="tx1"/>
                      </a:solidFill>
                      <a:prstDash val="solid"/>
                      <a:round/>
                      <a:headEnd type="none" w="med" len="med"/>
                      <a:tailEnd type="none" w="med" len="med"/>
                    </a:lnR>
                  </a:tcPr>
                </a:tc>
                <a:tc>
                  <a:txBody>
                    <a:bodyPr/>
                    <a:lstStyle/>
                    <a:p>
                      <a:pPr algn="r"/>
                      <a:r>
                        <a:rPr lang="en-ZA" dirty="0"/>
                        <a:t>22 391 459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ZA" b="0" dirty="0"/>
                        <a:t>33,82</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61683620"/>
                  </a:ext>
                </a:extLst>
              </a:tr>
              <a:tr h="360533">
                <a:tc>
                  <a:txBody>
                    <a:bodyPr/>
                    <a:lstStyle/>
                    <a:p>
                      <a:r>
                        <a:rPr lang="en-ZA" dirty="0"/>
                        <a:t>    ○ Transformation</a:t>
                      </a:r>
                    </a:p>
                  </a:txBody>
                  <a:tcPr>
                    <a:lnR w="12700" cap="flat" cmpd="sng" algn="ctr">
                      <a:solidFill>
                        <a:schemeClr val="tx1"/>
                      </a:solidFill>
                      <a:prstDash val="solid"/>
                      <a:round/>
                      <a:headEnd type="none" w="med" len="med"/>
                      <a:tailEnd type="none" w="med" len="med"/>
                    </a:lnR>
                  </a:tcPr>
                </a:tc>
                <a:tc>
                  <a:txBody>
                    <a:bodyPr/>
                    <a:lstStyle/>
                    <a:p>
                      <a:pPr algn="r"/>
                      <a:r>
                        <a:rPr lang="en-ZA" dirty="0"/>
                        <a:t>13 240 582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ZA" b="0" dirty="0"/>
                        <a:t>20,00</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719475273"/>
                  </a:ext>
                </a:extLst>
              </a:tr>
              <a:tr h="360533">
                <a:tc>
                  <a:txBody>
                    <a:bodyPr/>
                    <a:lstStyle/>
                    <a:p>
                      <a:r>
                        <a:rPr lang="en-ZA" dirty="0"/>
                        <a:t>    ○ Skills &amp; Knowledge Development</a:t>
                      </a:r>
                    </a:p>
                  </a:txBody>
                  <a:tcPr>
                    <a:lnR w="12700" cap="flat" cmpd="sng" algn="ctr">
                      <a:solidFill>
                        <a:schemeClr val="tx1"/>
                      </a:solidFill>
                      <a:prstDash val="solid"/>
                      <a:round/>
                      <a:headEnd type="none" w="med" len="med"/>
                      <a:tailEnd type="none" w="med" len="med"/>
                    </a:lnR>
                  </a:tcPr>
                </a:tc>
                <a:tc>
                  <a:txBody>
                    <a:bodyPr/>
                    <a:lstStyle/>
                    <a:p>
                      <a:pPr algn="r"/>
                      <a:r>
                        <a:rPr lang="en-ZA" dirty="0"/>
                        <a:t>1 580 246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ZA" b="0" dirty="0"/>
                        <a:t>02,39</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650766134"/>
                  </a:ext>
                </a:extLst>
              </a:tr>
              <a:tr h="360533">
                <a:tc>
                  <a:txBody>
                    <a:bodyPr/>
                    <a:lstStyle/>
                    <a:p>
                      <a:r>
                        <a:rPr lang="en-ZA" b="1" dirty="0"/>
                        <a:t>● Milk SA Staff remuneration allocated to projects</a:t>
                      </a:r>
                    </a:p>
                  </a:txBody>
                  <a:tcPr/>
                </a:tc>
                <a:tc>
                  <a:txBody>
                    <a:bodyPr/>
                    <a:lstStyle/>
                    <a:p>
                      <a:pPr algn="r"/>
                      <a:r>
                        <a:rPr lang="en-ZA" b="1" dirty="0"/>
                        <a:t>1 987 730</a:t>
                      </a:r>
                    </a:p>
                  </a:txBody>
                  <a:tcPr>
                    <a:lnT w="12700" cap="flat" cmpd="sng" algn="ctr">
                      <a:solidFill>
                        <a:schemeClr val="tx1"/>
                      </a:solidFill>
                      <a:prstDash val="solid"/>
                      <a:round/>
                      <a:headEnd type="none" w="med" len="med"/>
                      <a:tailEnd type="none" w="med" len="med"/>
                    </a:lnT>
                  </a:tcPr>
                </a:tc>
                <a:tc>
                  <a:txBody>
                    <a:bodyPr/>
                    <a:lstStyle/>
                    <a:p>
                      <a:pPr algn="ctr"/>
                      <a:r>
                        <a:rPr lang="en-ZA" b="1" dirty="0"/>
                        <a:t>03,00</a:t>
                      </a:r>
                    </a:p>
                  </a:txBody>
                  <a:tcPr/>
                </a:tc>
                <a:extLst>
                  <a:ext uri="{0D108BD9-81ED-4DB2-BD59-A6C34878D82A}">
                    <a16:rowId xmlns:a16="http://schemas.microsoft.com/office/drawing/2014/main" val="22053526"/>
                  </a:ext>
                </a:extLst>
              </a:tr>
              <a:tr h="360533">
                <a:tc>
                  <a:txBody>
                    <a:bodyPr/>
                    <a:lstStyle/>
                    <a:p>
                      <a:r>
                        <a:rPr lang="en-ZA" b="1" dirty="0"/>
                        <a:t>● Communication </a:t>
                      </a:r>
                      <a:r>
                        <a:rPr lang="en-ZA" sz="1200" b="0" dirty="0"/>
                        <a:t>(incl. liaison, Annual Report, Milk Essay, Ind book)</a:t>
                      </a:r>
                    </a:p>
                  </a:txBody>
                  <a:tcPr/>
                </a:tc>
                <a:tc>
                  <a:txBody>
                    <a:bodyPr/>
                    <a:lstStyle/>
                    <a:p>
                      <a:pPr algn="r"/>
                      <a:r>
                        <a:rPr lang="en-ZA" b="1" dirty="0"/>
                        <a:t>1 580 000</a:t>
                      </a:r>
                    </a:p>
                  </a:txBody>
                  <a:tcPr/>
                </a:tc>
                <a:tc>
                  <a:txBody>
                    <a:bodyPr/>
                    <a:lstStyle/>
                    <a:p>
                      <a:pPr algn="ctr"/>
                      <a:r>
                        <a:rPr lang="en-ZA" b="1" dirty="0"/>
                        <a:t>02,39</a:t>
                      </a:r>
                    </a:p>
                  </a:txBody>
                  <a:tcPr/>
                </a:tc>
                <a:extLst>
                  <a:ext uri="{0D108BD9-81ED-4DB2-BD59-A6C34878D82A}">
                    <a16:rowId xmlns:a16="http://schemas.microsoft.com/office/drawing/2014/main" val="1789519319"/>
                  </a:ext>
                </a:extLst>
              </a:tr>
              <a:tr h="360533">
                <a:tc>
                  <a:txBody>
                    <a:bodyPr/>
                    <a:lstStyle/>
                    <a:p>
                      <a:r>
                        <a:rPr lang="en-ZA" b="1" dirty="0"/>
                        <a:t>● Internal Audits</a:t>
                      </a:r>
                    </a:p>
                  </a:txBody>
                  <a:tcPr/>
                </a:tc>
                <a:tc>
                  <a:txBody>
                    <a:bodyPr/>
                    <a:lstStyle/>
                    <a:p>
                      <a:pPr algn="r"/>
                      <a:r>
                        <a:rPr lang="en-ZA" b="1" dirty="0"/>
                        <a:t>171 136</a:t>
                      </a:r>
                    </a:p>
                  </a:txBody>
                  <a:tcPr/>
                </a:tc>
                <a:tc>
                  <a:txBody>
                    <a:bodyPr/>
                    <a:lstStyle/>
                    <a:p>
                      <a:pPr algn="ctr"/>
                      <a:r>
                        <a:rPr lang="en-ZA" b="1" dirty="0"/>
                        <a:t>00,26</a:t>
                      </a:r>
                    </a:p>
                  </a:txBody>
                  <a:tcPr/>
                </a:tc>
                <a:extLst>
                  <a:ext uri="{0D108BD9-81ED-4DB2-BD59-A6C34878D82A}">
                    <a16:rowId xmlns:a16="http://schemas.microsoft.com/office/drawing/2014/main" val="4284295950"/>
                  </a:ext>
                </a:extLst>
              </a:tr>
              <a:tr h="360533">
                <a:tc>
                  <a:txBody>
                    <a:bodyPr/>
                    <a:lstStyle/>
                    <a:p>
                      <a:r>
                        <a:rPr lang="en-ZA" b="1" dirty="0"/>
                        <a:t>SURPLUS / DEFICIT</a:t>
                      </a:r>
                    </a:p>
                  </a:txBody>
                  <a:tcPr/>
                </a:tc>
                <a:tc>
                  <a:txBody>
                    <a:bodyPr/>
                    <a:lstStyle/>
                    <a:p>
                      <a:pPr algn="r"/>
                      <a:r>
                        <a:rPr lang="en-ZA" b="1" dirty="0"/>
                        <a:t>-60 000</a:t>
                      </a:r>
                    </a:p>
                  </a:txBody>
                  <a:tcPr/>
                </a:tc>
                <a:tc>
                  <a:txBody>
                    <a:bodyPr/>
                    <a:lstStyle/>
                    <a:p>
                      <a:pPr algn="ctr"/>
                      <a:r>
                        <a:rPr lang="en-ZA" b="0" dirty="0"/>
                        <a:t>-0,09</a:t>
                      </a:r>
                    </a:p>
                  </a:txBody>
                  <a:tcPr/>
                </a:tc>
                <a:extLst>
                  <a:ext uri="{0D108BD9-81ED-4DB2-BD59-A6C34878D82A}">
                    <a16:rowId xmlns:a16="http://schemas.microsoft.com/office/drawing/2014/main" val="4023696119"/>
                  </a:ext>
                </a:extLst>
              </a:tr>
            </a:tbl>
          </a:graphicData>
        </a:graphic>
      </p:graphicFrame>
    </p:spTree>
    <p:extLst>
      <p:ext uri="{BB962C8B-B14F-4D97-AF65-F5344CB8AC3E}">
        <p14:creationId xmlns:p14="http://schemas.microsoft.com/office/powerpoint/2010/main" val="1072093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35669-A0E2-A02C-DDA6-0F7DF0CE0502}"/>
              </a:ext>
            </a:extLst>
          </p:cNvPr>
          <p:cNvSpPr>
            <a:spLocks noGrp="1"/>
          </p:cNvSpPr>
          <p:nvPr>
            <p:ph type="title"/>
          </p:nvPr>
        </p:nvSpPr>
        <p:spPr>
          <a:xfrm>
            <a:off x="838200" y="365126"/>
            <a:ext cx="10515600" cy="893224"/>
          </a:xfrm>
        </p:spPr>
        <p:txBody>
          <a:bodyPr/>
          <a:lstStyle/>
          <a:p>
            <a:pPr algn="ctr"/>
            <a:r>
              <a:rPr lang="en-ZA" b="1" dirty="0"/>
              <a:t>Conclusion</a:t>
            </a:r>
          </a:p>
        </p:txBody>
      </p:sp>
      <p:sp>
        <p:nvSpPr>
          <p:cNvPr id="3" name="Content Placeholder 2">
            <a:extLst>
              <a:ext uri="{FF2B5EF4-FFF2-40B4-BE49-F238E27FC236}">
                <a16:creationId xmlns:a16="http://schemas.microsoft.com/office/drawing/2014/main" id="{85421BCD-0C4E-E664-617C-BD6F7F9C7963}"/>
              </a:ext>
            </a:extLst>
          </p:cNvPr>
          <p:cNvSpPr>
            <a:spLocks noGrp="1"/>
          </p:cNvSpPr>
          <p:nvPr>
            <p:ph idx="1"/>
          </p:nvPr>
        </p:nvSpPr>
        <p:spPr>
          <a:xfrm>
            <a:off x="838200" y="1476462"/>
            <a:ext cx="10515600" cy="4700501"/>
          </a:xfrm>
        </p:spPr>
        <p:txBody>
          <a:bodyPr/>
          <a:lstStyle/>
          <a:p>
            <a:r>
              <a:rPr lang="en-ZA" dirty="0"/>
              <a:t>20 years since its establishment, Milk SA has grown immensely in form and output.</a:t>
            </a:r>
          </a:p>
          <a:p>
            <a:r>
              <a:rPr lang="en-ZA" dirty="0"/>
              <a:t>The projects of Milk SA have a firm grip on its portfolios, having direct linkages with all relevant national and international institutions.</a:t>
            </a:r>
          </a:p>
          <a:p>
            <a:r>
              <a:rPr lang="en-ZA" dirty="0"/>
              <a:t>It is reassuring to see that the vision, mission and strategic intent of Milk SA which were defined 20 years ago, has brought us this far.</a:t>
            </a:r>
          </a:p>
          <a:p>
            <a:r>
              <a:rPr lang="en-ZA" dirty="0"/>
              <a:t>It is also reassuring to see the industry leaders of 20 years ago, still carrying the flag of Milk SA.</a:t>
            </a:r>
          </a:p>
          <a:p>
            <a:endParaRPr lang="en-ZA" dirty="0"/>
          </a:p>
        </p:txBody>
      </p:sp>
    </p:spTree>
    <p:extLst>
      <p:ext uri="{BB962C8B-B14F-4D97-AF65-F5344CB8AC3E}">
        <p14:creationId xmlns:p14="http://schemas.microsoft.com/office/powerpoint/2010/main" val="1000663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2D9F6-B63E-DE7D-5590-3ED19F1539C9}"/>
              </a:ext>
            </a:extLst>
          </p:cNvPr>
          <p:cNvSpPr>
            <a:spLocks noGrp="1"/>
          </p:cNvSpPr>
          <p:nvPr>
            <p:ph type="title"/>
          </p:nvPr>
        </p:nvSpPr>
        <p:spPr/>
        <p:txBody>
          <a:bodyPr/>
          <a:lstStyle/>
          <a:p>
            <a:pPr algn="ctr"/>
            <a:r>
              <a:rPr lang="en-ZA" b="1" dirty="0">
                <a:solidFill>
                  <a:srgbClr val="0070C0"/>
                </a:solidFill>
              </a:rPr>
              <a:t>EXTERNAL FACTORS IMPACTING SEVERELY</a:t>
            </a:r>
            <a:br>
              <a:rPr lang="en-ZA" b="1" dirty="0">
                <a:solidFill>
                  <a:srgbClr val="0070C0"/>
                </a:solidFill>
              </a:rPr>
            </a:br>
            <a:r>
              <a:rPr lang="en-ZA" b="1" dirty="0">
                <a:solidFill>
                  <a:srgbClr val="0070C0"/>
                </a:solidFill>
              </a:rPr>
              <a:t>ON THE INDUSTRY</a:t>
            </a:r>
          </a:p>
        </p:txBody>
      </p:sp>
      <p:sp>
        <p:nvSpPr>
          <p:cNvPr id="3" name="Content Placeholder 2">
            <a:extLst>
              <a:ext uri="{FF2B5EF4-FFF2-40B4-BE49-F238E27FC236}">
                <a16:creationId xmlns:a16="http://schemas.microsoft.com/office/drawing/2014/main" id="{4C7A1337-6853-F2E7-3BF4-19EF139098E7}"/>
              </a:ext>
            </a:extLst>
          </p:cNvPr>
          <p:cNvSpPr>
            <a:spLocks noGrp="1"/>
          </p:cNvSpPr>
          <p:nvPr>
            <p:ph idx="1"/>
          </p:nvPr>
        </p:nvSpPr>
        <p:spPr/>
        <p:txBody>
          <a:bodyPr>
            <a:normAutofit fontScale="92500" lnSpcReduction="10000"/>
          </a:bodyPr>
          <a:lstStyle/>
          <a:p>
            <a:r>
              <a:rPr lang="en-ZA" dirty="0"/>
              <a:t>Russia’s invasion of Ukraine:</a:t>
            </a:r>
          </a:p>
          <a:p>
            <a:pPr lvl="1"/>
            <a:r>
              <a:rPr lang="en-ZA" dirty="0"/>
              <a:t>Higher input prices: </a:t>
            </a:r>
            <a:r>
              <a:rPr lang="en-ZA" dirty="0">
                <a:solidFill>
                  <a:srgbClr val="FF0000"/>
                </a:solidFill>
              </a:rPr>
              <a:t>crude oil, fuel</a:t>
            </a:r>
            <a:r>
              <a:rPr lang="en-ZA" dirty="0"/>
              <a:t>, fertilizers, </a:t>
            </a:r>
            <a:r>
              <a:rPr lang="en-ZA" dirty="0" err="1"/>
              <a:t>agro</a:t>
            </a:r>
            <a:r>
              <a:rPr lang="en-ZA" dirty="0"/>
              <a:t>-chemicals</a:t>
            </a:r>
          </a:p>
          <a:p>
            <a:pPr lvl="1"/>
            <a:r>
              <a:rPr lang="en-ZA" dirty="0"/>
              <a:t>Higher animal feed prices</a:t>
            </a:r>
          </a:p>
          <a:p>
            <a:pPr lvl="1"/>
            <a:r>
              <a:rPr lang="en-ZA" dirty="0"/>
              <a:t>International trade restrictions</a:t>
            </a:r>
          </a:p>
          <a:p>
            <a:pPr lvl="1"/>
            <a:r>
              <a:rPr lang="en-ZA" dirty="0"/>
              <a:t>Supply chain disruptions</a:t>
            </a:r>
          </a:p>
          <a:p>
            <a:pPr lvl="1"/>
            <a:r>
              <a:rPr lang="en-ZA" dirty="0"/>
              <a:t>Higher food prices, especially sunflower oil, maize and wheat products</a:t>
            </a:r>
          </a:p>
          <a:p>
            <a:pPr lvl="2"/>
            <a:r>
              <a:rPr lang="en-ZA" dirty="0"/>
              <a:t>Global food prices surged </a:t>
            </a:r>
            <a:r>
              <a:rPr lang="en-ZA" dirty="0">
                <a:highlight>
                  <a:srgbClr val="FFFF00"/>
                </a:highlight>
              </a:rPr>
              <a:t>65% since the start of Covid</a:t>
            </a:r>
            <a:r>
              <a:rPr lang="en-ZA" dirty="0"/>
              <a:t>, and by 12% this year alone since the Russian invasion (UN’s FAO).</a:t>
            </a:r>
          </a:p>
          <a:p>
            <a:pPr lvl="1"/>
            <a:r>
              <a:rPr lang="en-ZA" dirty="0"/>
              <a:t>Consumer behaviour / spent (</a:t>
            </a:r>
            <a:r>
              <a:rPr lang="en-ZA" dirty="0">
                <a:highlight>
                  <a:srgbClr val="FFFF00"/>
                </a:highlight>
              </a:rPr>
              <a:t>less discretionary spending</a:t>
            </a:r>
            <a:r>
              <a:rPr lang="en-ZA" dirty="0"/>
              <a:t>)</a:t>
            </a:r>
          </a:p>
          <a:p>
            <a:r>
              <a:rPr lang="en-ZA" dirty="0"/>
              <a:t>Weakening China economy (the “zero covid” policy)</a:t>
            </a:r>
          </a:p>
          <a:p>
            <a:r>
              <a:rPr lang="en-ZA" dirty="0"/>
              <a:t>Eskom’s failure</a:t>
            </a:r>
          </a:p>
          <a:p>
            <a:r>
              <a:rPr lang="en-ZA" dirty="0"/>
              <a:t>Foot-and-mouth</a:t>
            </a:r>
          </a:p>
          <a:p>
            <a:endParaRPr lang="en-ZA" dirty="0"/>
          </a:p>
        </p:txBody>
      </p:sp>
    </p:spTree>
    <p:extLst>
      <p:ext uri="{BB962C8B-B14F-4D97-AF65-F5344CB8AC3E}">
        <p14:creationId xmlns:p14="http://schemas.microsoft.com/office/powerpoint/2010/main" val="3384609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45F349-18A9-CFFD-B1A8-B5BCA438BF0B}"/>
              </a:ext>
            </a:extLst>
          </p:cNvPr>
          <p:cNvSpPr>
            <a:spLocks noGrp="1"/>
          </p:cNvSpPr>
          <p:nvPr>
            <p:ph type="title"/>
          </p:nvPr>
        </p:nvSpPr>
        <p:spPr/>
        <p:txBody>
          <a:bodyPr/>
          <a:lstStyle/>
          <a:p>
            <a:pPr algn="ctr"/>
            <a:r>
              <a:rPr lang="en-ZA" b="1" dirty="0"/>
              <a:t>World-wide economic decline</a:t>
            </a:r>
          </a:p>
        </p:txBody>
      </p:sp>
      <p:graphicFrame>
        <p:nvGraphicFramePr>
          <p:cNvPr id="4" name="Content Placeholder 3">
            <a:extLst>
              <a:ext uri="{FF2B5EF4-FFF2-40B4-BE49-F238E27FC236}">
                <a16:creationId xmlns:a16="http://schemas.microsoft.com/office/drawing/2014/main" id="{569D6044-9049-A226-0D39-506121CAF9FE}"/>
              </a:ext>
            </a:extLst>
          </p:cNvPr>
          <p:cNvGraphicFramePr>
            <a:graphicFrameLocks noGrp="1"/>
          </p:cNvGraphicFramePr>
          <p:nvPr>
            <p:ph idx="1"/>
            <p:extLst>
              <p:ext uri="{D42A27DB-BD31-4B8C-83A1-F6EECF244321}">
                <p14:modId xmlns:p14="http://schemas.microsoft.com/office/powerpoint/2010/main" val="2594192452"/>
              </p:ext>
            </p:extLst>
          </p:nvPr>
        </p:nvGraphicFramePr>
        <p:xfrm>
          <a:off x="838200" y="1616364"/>
          <a:ext cx="10300854" cy="4387270"/>
        </p:xfrm>
        <a:graphic>
          <a:graphicData uri="http://schemas.openxmlformats.org/drawingml/2006/table">
            <a:tbl>
              <a:tblPr firstRow="1" firstCol="1" bandRow="1">
                <a:tableStyleId>{5C22544A-7EE6-4342-B048-85BDC9FD1C3A}</a:tableStyleId>
              </a:tblPr>
              <a:tblGrid>
                <a:gridCol w="5940105">
                  <a:extLst>
                    <a:ext uri="{9D8B030D-6E8A-4147-A177-3AD203B41FA5}">
                      <a16:colId xmlns:a16="http://schemas.microsoft.com/office/drawing/2014/main" val="989976951"/>
                    </a:ext>
                  </a:extLst>
                </a:gridCol>
                <a:gridCol w="1591187">
                  <a:extLst>
                    <a:ext uri="{9D8B030D-6E8A-4147-A177-3AD203B41FA5}">
                      <a16:colId xmlns:a16="http://schemas.microsoft.com/office/drawing/2014/main" val="3085161005"/>
                    </a:ext>
                  </a:extLst>
                </a:gridCol>
                <a:gridCol w="1385553">
                  <a:extLst>
                    <a:ext uri="{9D8B030D-6E8A-4147-A177-3AD203B41FA5}">
                      <a16:colId xmlns:a16="http://schemas.microsoft.com/office/drawing/2014/main" val="103089093"/>
                    </a:ext>
                  </a:extLst>
                </a:gridCol>
                <a:gridCol w="1384009">
                  <a:extLst>
                    <a:ext uri="{9D8B030D-6E8A-4147-A177-3AD203B41FA5}">
                      <a16:colId xmlns:a16="http://schemas.microsoft.com/office/drawing/2014/main" val="2997536407"/>
                    </a:ext>
                  </a:extLst>
                </a:gridCol>
              </a:tblGrid>
              <a:tr h="438727">
                <a:tc>
                  <a:txBody>
                    <a:bodyPr/>
                    <a:lstStyle/>
                    <a:p>
                      <a:r>
                        <a:rPr lang="en-US" sz="2400" dirty="0">
                          <a:effectLst/>
                        </a:rPr>
                        <a:t> </a:t>
                      </a:r>
                      <a:endParaRPr lang="en-ZA" sz="2400" dirty="0">
                        <a:effectLst/>
                        <a:latin typeface="Times New Roman" panose="02020603050405020304" pitchFamily="18" charset="0"/>
                        <a:ea typeface="Times New Roman" panose="02020603050405020304" pitchFamily="18" charset="0"/>
                      </a:endParaRPr>
                    </a:p>
                  </a:txBody>
                  <a:tcPr marL="68580" marR="68580" marT="0" marB="0"/>
                </a:tc>
                <a:tc gridSpan="3">
                  <a:txBody>
                    <a:bodyPr/>
                    <a:lstStyle/>
                    <a:p>
                      <a:pPr algn="ctr"/>
                      <a:r>
                        <a:rPr lang="en-US" sz="2400">
                          <a:effectLst/>
                        </a:rPr>
                        <a:t>Real GDP: annual percent change</a:t>
                      </a:r>
                      <a:endParaRPr lang="en-ZA" sz="2400">
                        <a:effectLst/>
                        <a:latin typeface="Times New Roman" panose="02020603050405020304" pitchFamily="18" charset="0"/>
                        <a:ea typeface="Times New Roman" panose="02020603050405020304" pitchFamily="18" charset="0"/>
                      </a:endParaRPr>
                    </a:p>
                  </a:txBody>
                  <a:tcPr marL="68580" marR="68580" marT="0" marB="0"/>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647727235"/>
                  </a:ext>
                </a:extLst>
              </a:tr>
              <a:tr h="438727">
                <a:tc>
                  <a:txBody>
                    <a:bodyPr/>
                    <a:lstStyle/>
                    <a:p>
                      <a:r>
                        <a:rPr lang="en-US" sz="2400" dirty="0">
                          <a:effectLst/>
                        </a:rPr>
                        <a:t> </a:t>
                      </a:r>
                      <a:endParaRPr lang="en-ZA" sz="2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2400" dirty="0">
                          <a:effectLst/>
                        </a:rPr>
                        <a:t>2021</a:t>
                      </a:r>
                      <a:endParaRPr lang="en-ZA" sz="2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2400">
                          <a:effectLst/>
                        </a:rPr>
                        <a:t>2022</a:t>
                      </a:r>
                      <a:endParaRPr lang="en-ZA"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2400">
                          <a:effectLst/>
                        </a:rPr>
                        <a:t>2023</a:t>
                      </a:r>
                      <a:endParaRPr lang="en-ZA" sz="2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157260641"/>
                  </a:ext>
                </a:extLst>
              </a:tr>
              <a:tr h="438727">
                <a:tc>
                  <a:txBody>
                    <a:bodyPr/>
                    <a:lstStyle/>
                    <a:p>
                      <a:r>
                        <a:rPr lang="en-US" sz="2400" dirty="0">
                          <a:effectLst/>
                        </a:rPr>
                        <a:t>Advanced economies</a:t>
                      </a:r>
                      <a:endParaRPr lang="en-ZA" sz="2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2400">
                          <a:effectLst/>
                        </a:rPr>
                        <a:t>5.2</a:t>
                      </a:r>
                      <a:endParaRPr lang="en-ZA" sz="24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2400" dirty="0">
                          <a:effectLst/>
                        </a:rPr>
                        <a:t>2.4</a:t>
                      </a:r>
                      <a:endParaRPr lang="en-ZA" sz="2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2400">
                          <a:effectLst/>
                        </a:rPr>
                        <a:t>1.1</a:t>
                      </a:r>
                      <a:endParaRPr lang="en-ZA" sz="2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945448585"/>
                  </a:ext>
                </a:extLst>
              </a:tr>
              <a:tr h="438727">
                <a:tc>
                  <a:txBody>
                    <a:bodyPr/>
                    <a:lstStyle/>
                    <a:p>
                      <a:r>
                        <a:rPr lang="en-US" sz="2400" dirty="0">
                          <a:effectLst/>
                        </a:rPr>
                        <a:t>Emerging Market and Developing Economies</a:t>
                      </a:r>
                      <a:endParaRPr lang="en-ZA" sz="2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2400" dirty="0">
                          <a:effectLst/>
                        </a:rPr>
                        <a:t>6.6</a:t>
                      </a:r>
                      <a:endParaRPr lang="en-ZA" sz="2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2400" dirty="0">
                          <a:effectLst/>
                        </a:rPr>
                        <a:t>3.7</a:t>
                      </a:r>
                      <a:endParaRPr lang="en-ZA" sz="2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2400">
                          <a:effectLst/>
                        </a:rPr>
                        <a:t>3.7</a:t>
                      </a:r>
                      <a:endParaRPr lang="en-ZA" sz="2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162328852"/>
                  </a:ext>
                </a:extLst>
              </a:tr>
              <a:tr h="438727">
                <a:tc>
                  <a:txBody>
                    <a:bodyPr/>
                    <a:lstStyle/>
                    <a:p>
                      <a:r>
                        <a:rPr lang="en-US" sz="2400" dirty="0">
                          <a:effectLst/>
                        </a:rPr>
                        <a:t> </a:t>
                      </a:r>
                      <a:endParaRPr lang="en-ZA" sz="2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2400" dirty="0">
                          <a:effectLst/>
                        </a:rPr>
                        <a:t> </a:t>
                      </a:r>
                      <a:endParaRPr lang="en-ZA" sz="2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2400" dirty="0">
                          <a:effectLst/>
                        </a:rPr>
                        <a:t> </a:t>
                      </a:r>
                      <a:endParaRPr lang="en-ZA" sz="24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2400">
                          <a:effectLst/>
                        </a:rPr>
                        <a:t> </a:t>
                      </a:r>
                      <a:endParaRPr lang="en-ZA" sz="24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656243710"/>
                  </a:ext>
                </a:extLst>
              </a:tr>
              <a:tr h="438727">
                <a:tc>
                  <a:txBody>
                    <a:bodyPr/>
                    <a:lstStyle/>
                    <a:p>
                      <a:r>
                        <a:rPr lang="en-US" sz="2000" dirty="0">
                          <a:solidFill>
                            <a:schemeClr val="bg2">
                              <a:lumMod val="25000"/>
                            </a:schemeClr>
                          </a:solidFill>
                          <a:effectLst/>
                        </a:rPr>
                        <a:t>United States</a:t>
                      </a:r>
                      <a:endParaRPr lang="en-ZA" sz="2000" dirty="0">
                        <a:solidFill>
                          <a:schemeClr val="bg2">
                            <a:lumMod val="25000"/>
                          </a:schemeClr>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2000">
                          <a:solidFill>
                            <a:schemeClr val="bg2">
                              <a:lumMod val="25000"/>
                            </a:schemeClr>
                          </a:solidFill>
                          <a:effectLst/>
                        </a:rPr>
                        <a:t>5.7</a:t>
                      </a:r>
                      <a:endParaRPr lang="en-ZA" sz="2000">
                        <a:solidFill>
                          <a:schemeClr val="bg2">
                            <a:lumMod val="25000"/>
                          </a:schemeClr>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2000" dirty="0">
                          <a:solidFill>
                            <a:schemeClr val="bg2">
                              <a:lumMod val="25000"/>
                            </a:schemeClr>
                          </a:solidFill>
                          <a:effectLst/>
                        </a:rPr>
                        <a:t>1.6</a:t>
                      </a:r>
                      <a:endParaRPr lang="en-ZA" sz="2000" dirty="0">
                        <a:solidFill>
                          <a:schemeClr val="bg2">
                            <a:lumMod val="25000"/>
                          </a:schemeClr>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2000">
                          <a:solidFill>
                            <a:schemeClr val="bg2">
                              <a:lumMod val="25000"/>
                            </a:schemeClr>
                          </a:solidFill>
                          <a:effectLst/>
                        </a:rPr>
                        <a:t>1.0</a:t>
                      </a:r>
                      <a:endParaRPr lang="en-ZA" sz="2000">
                        <a:solidFill>
                          <a:schemeClr val="bg2">
                            <a:lumMod val="25000"/>
                          </a:schemeClr>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380421584"/>
                  </a:ext>
                </a:extLst>
              </a:tr>
              <a:tr h="438727">
                <a:tc>
                  <a:txBody>
                    <a:bodyPr/>
                    <a:lstStyle/>
                    <a:p>
                      <a:r>
                        <a:rPr lang="en-US" sz="2000" dirty="0">
                          <a:solidFill>
                            <a:schemeClr val="bg2">
                              <a:lumMod val="25000"/>
                            </a:schemeClr>
                          </a:solidFill>
                          <a:effectLst/>
                        </a:rPr>
                        <a:t>Euro area</a:t>
                      </a:r>
                      <a:endParaRPr lang="en-ZA" sz="2000" dirty="0">
                        <a:solidFill>
                          <a:schemeClr val="bg2">
                            <a:lumMod val="25000"/>
                          </a:schemeClr>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2000" dirty="0">
                          <a:solidFill>
                            <a:schemeClr val="bg2">
                              <a:lumMod val="25000"/>
                            </a:schemeClr>
                          </a:solidFill>
                          <a:effectLst/>
                        </a:rPr>
                        <a:t>5.2</a:t>
                      </a:r>
                      <a:endParaRPr lang="en-ZA" sz="2000" dirty="0">
                        <a:solidFill>
                          <a:schemeClr val="bg2">
                            <a:lumMod val="25000"/>
                          </a:schemeClr>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2000" dirty="0">
                          <a:solidFill>
                            <a:schemeClr val="bg2">
                              <a:lumMod val="25000"/>
                            </a:schemeClr>
                          </a:solidFill>
                          <a:effectLst/>
                        </a:rPr>
                        <a:t>3.1</a:t>
                      </a:r>
                      <a:endParaRPr lang="en-ZA" sz="2000" dirty="0">
                        <a:solidFill>
                          <a:schemeClr val="bg2">
                            <a:lumMod val="25000"/>
                          </a:schemeClr>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2000" dirty="0">
                          <a:solidFill>
                            <a:schemeClr val="bg2">
                              <a:lumMod val="25000"/>
                            </a:schemeClr>
                          </a:solidFill>
                          <a:effectLst/>
                        </a:rPr>
                        <a:t>0.5</a:t>
                      </a:r>
                      <a:endParaRPr lang="en-ZA" sz="2000" dirty="0">
                        <a:solidFill>
                          <a:schemeClr val="bg2">
                            <a:lumMod val="25000"/>
                          </a:schemeClr>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011446828"/>
                  </a:ext>
                </a:extLst>
              </a:tr>
              <a:tr h="438727">
                <a:tc>
                  <a:txBody>
                    <a:bodyPr/>
                    <a:lstStyle/>
                    <a:p>
                      <a:r>
                        <a:rPr lang="en-US" sz="2000" dirty="0">
                          <a:solidFill>
                            <a:schemeClr val="bg2">
                              <a:lumMod val="25000"/>
                            </a:schemeClr>
                          </a:solidFill>
                          <a:effectLst/>
                        </a:rPr>
                        <a:t>United Kingdom</a:t>
                      </a:r>
                      <a:endParaRPr lang="en-ZA" sz="2000" dirty="0">
                        <a:solidFill>
                          <a:schemeClr val="bg2">
                            <a:lumMod val="25000"/>
                          </a:schemeClr>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2000" dirty="0">
                          <a:solidFill>
                            <a:schemeClr val="bg2">
                              <a:lumMod val="25000"/>
                            </a:schemeClr>
                          </a:solidFill>
                          <a:effectLst/>
                        </a:rPr>
                        <a:t>7.4</a:t>
                      </a:r>
                      <a:endParaRPr lang="en-ZA" sz="2000" dirty="0">
                        <a:solidFill>
                          <a:schemeClr val="bg2">
                            <a:lumMod val="25000"/>
                          </a:schemeClr>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2000">
                          <a:solidFill>
                            <a:schemeClr val="bg2">
                              <a:lumMod val="25000"/>
                            </a:schemeClr>
                          </a:solidFill>
                          <a:effectLst/>
                        </a:rPr>
                        <a:t>3.6</a:t>
                      </a:r>
                      <a:endParaRPr lang="en-ZA" sz="2000">
                        <a:solidFill>
                          <a:schemeClr val="bg2">
                            <a:lumMod val="25000"/>
                          </a:schemeClr>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2000" dirty="0">
                          <a:solidFill>
                            <a:schemeClr val="bg2">
                              <a:lumMod val="25000"/>
                            </a:schemeClr>
                          </a:solidFill>
                          <a:effectLst/>
                        </a:rPr>
                        <a:t>0.3</a:t>
                      </a:r>
                      <a:endParaRPr lang="en-ZA" sz="2000" dirty="0">
                        <a:solidFill>
                          <a:schemeClr val="bg2">
                            <a:lumMod val="25000"/>
                          </a:schemeClr>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981956390"/>
                  </a:ext>
                </a:extLst>
              </a:tr>
              <a:tr h="438727">
                <a:tc>
                  <a:txBody>
                    <a:bodyPr/>
                    <a:lstStyle/>
                    <a:p>
                      <a:r>
                        <a:rPr lang="en-US" sz="2000" dirty="0">
                          <a:solidFill>
                            <a:schemeClr val="bg2">
                              <a:lumMod val="25000"/>
                            </a:schemeClr>
                          </a:solidFill>
                          <a:effectLst/>
                        </a:rPr>
                        <a:t>Russia</a:t>
                      </a:r>
                      <a:endParaRPr lang="en-ZA" sz="2000" dirty="0">
                        <a:solidFill>
                          <a:schemeClr val="bg2">
                            <a:lumMod val="25000"/>
                          </a:schemeClr>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2000" dirty="0">
                          <a:solidFill>
                            <a:schemeClr val="bg2">
                              <a:lumMod val="25000"/>
                            </a:schemeClr>
                          </a:solidFill>
                          <a:effectLst/>
                        </a:rPr>
                        <a:t>4.7</a:t>
                      </a:r>
                      <a:endParaRPr lang="en-ZA" sz="2000" dirty="0">
                        <a:solidFill>
                          <a:schemeClr val="bg2">
                            <a:lumMod val="25000"/>
                          </a:schemeClr>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2000" dirty="0">
                          <a:solidFill>
                            <a:schemeClr val="bg2">
                              <a:lumMod val="25000"/>
                            </a:schemeClr>
                          </a:solidFill>
                          <a:effectLst/>
                        </a:rPr>
                        <a:t>-3.4</a:t>
                      </a:r>
                      <a:endParaRPr lang="en-ZA" sz="2000" dirty="0">
                        <a:solidFill>
                          <a:schemeClr val="bg2">
                            <a:lumMod val="25000"/>
                          </a:schemeClr>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2000" dirty="0">
                          <a:solidFill>
                            <a:schemeClr val="bg2">
                              <a:lumMod val="25000"/>
                            </a:schemeClr>
                          </a:solidFill>
                          <a:effectLst/>
                        </a:rPr>
                        <a:t>-2.3</a:t>
                      </a:r>
                      <a:endParaRPr lang="en-ZA" sz="2000" dirty="0">
                        <a:solidFill>
                          <a:schemeClr val="bg2">
                            <a:lumMod val="25000"/>
                          </a:schemeClr>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611266270"/>
                  </a:ext>
                </a:extLst>
              </a:tr>
              <a:tr h="438727">
                <a:tc>
                  <a:txBody>
                    <a:bodyPr/>
                    <a:lstStyle/>
                    <a:p>
                      <a:r>
                        <a:rPr lang="en-US" sz="2000" dirty="0">
                          <a:solidFill>
                            <a:schemeClr val="bg2">
                              <a:lumMod val="25000"/>
                            </a:schemeClr>
                          </a:solidFill>
                          <a:effectLst/>
                        </a:rPr>
                        <a:t>South Africa</a:t>
                      </a:r>
                      <a:endParaRPr lang="en-ZA" sz="2000" dirty="0">
                        <a:solidFill>
                          <a:schemeClr val="bg2">
                            <a:lumMod val="25000"/>
                          </a:schemeClr>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2000" dirty="0">
                          <a:solidFill>
                            <a:schemeClr val="bg2">
                              <a:lumMod val="25000"/>
                            </a:schemeClr>
                          </a:solidFill>
                          <a:effectLst/>
                        </a:rPr>
                        <a:t>4.9</a:t>
                      </a:r>
                      <a:endParaRPr lang="en-ZA" sz="2000" dirty="0">
                        <a:solidFill>
                          <a:schemeClr val="bg2">
                            <a:lumMod val="25000"/>
                          </a:schemeClr>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2000" dirty="0">
                          <a:solidFill>
                            <a:schemeClr val="bg2">
                              <a:lumMod val="25000"/>
                            </a:schemeClr>
                          </a:solidFill>
                          <a:effectLst/>
                        </a:rPr>
                        <a:t>2.1</a:t>
                      </a:r>
                      <a:endParaRPr lang="en-ZA" sz="2000" dirty="0">
                        <a:solidFill>
                          <a:schemeClr val="bg2">
                            <a:lumMod val="25000"/>
                          </a:schemeClr>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en-US" sz="2000" dirty="0">
                          <a:solidFill>
                            <a:schemeClr val="bg2">
                              <a:lumMod val="25000"/>
                            </a:schemeClr>
                          </a:solidFill>
                          <a:effectLst/>
                        </a:rPr>
                        <a:t>1.1</a:t>
                      </a:r>
                      <a:endParaRPr lang="en-ZA" sz="2000" dirty="0">
                        <a:solidFill>
                          <a:schemeClr val="bg2">
                            <a:lumMod val="25000"/>
                          </a:schemeClr>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390934138"/>
                  </a:ext>
                </a:extLst>
              </a:tr>
            </a:tbl>
          </a:graphicData>
        </a:graphic>
      </p:graphicFrame>
    </p:spTree>
    <p:extLst>
      <p:ext uri="{BB962C8B-B14F-4D97-AF65-F5344CB8AC3E}">
        <p14:creationId xmlns:p14="http://schemas.microsoft.com/office/powerpoint/2010/main" val="4065522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FF9EA-9574-5822-3D8F-198DFF7590F4}"/>
              </a:ext>
            </a:extLst>
          </p:cNvPr>
          <p:cNvSpPr>
            <a:spLocks noGrp="1"/>
          </p:cNvSpPr>
          <p:nvPr>
            <p:ph type="title"/>
          </p:nvPr>
        </p:nvSpPr>
        <p:spPr>
          <a:xfrm>
            <a:off x="838200" y="365126"/>
            <a:ext cx="10515600" cy="834500"/>
          </a:xfrm>
        </p:spPr>
        <p:txBody>
          <a:bodyPr/>
          <a:lstStyle/>
          <a:p>
            <a:pPr algn="ctr"/>
            <a:r>
              <a:rPr lang="en-ZA" b="1" dirty="0"/>
              <a:t>Competition in the market becomes tenser</a:t>
            </a:r>
          </a:p>
        </p:txBody>
      </p:sp>
      <p:sp>
        <p:nvSpPr>
          <p:cNvPr id="3" name="Content Placeholder 2">
            <a:extLst>
              <a:ext uri="{FF2B5EF4-FFF2-40B4-BE49-F238E27FC236}">
                <a16:creationId xmlns:a16="http://schemas.microsoft.com/office/drawing/2014/main" id="{DF018431-AAA1-1F5B-DB9C-FA2D234EF7E0}"/>
              </a:ext>
            </a:extLst>
          </p:cNvPr>
          <p:cNvSpPr>
            <a:spLocks noGrp="1"/>
          </p:cNvSpPr>
          <p:nvPr>
            <p:ph idx="1"/>
          </p:nvPr>
        </p:nvSpPr>
        <p:spPr>
          <a:xfrm>
            <a:off x="838200" y="1258349"/>
            <a:ext cx="10515600" cy="4918613"/>
          </a:xfrm>
        </p:spPr>
        <p:txBody>
          <a:bodyPr>
            <a:normAutofit/>
          </a:bodyPr>
          <a:lstStyle/>
          <a:p>
            <a:r>
              <a:rPr lang="en-ZA" dirty="0"/>
              <a:t>Each time the “bar” is raised, weaker competitors fall out.</a:t>
            </a:r>
          </a:p>
          <a:p>
            <a:r>
              <a:rPr lang="en-ZA" dirty="0"/>
              <a:t>Since Jan 2015 to Jan 2022: </a:t>
            </a:r>
          </a:p>
          <a:p>
            <a:pPr lvl="1"/>
            <a:r>
              <a:rPr lang="en-ZA" dirty="0">
                <a:solidFill>
                  <a:srgbClr val="0070C0"/>
                </a:solidFill>
              </a:rPr>
              <a:t>850 producers of raw milk left (-46%); and</a:t>
            </a:r>
          </a:p>
          <a:p>
            <a:pPr lvl="1"/>
            <a:r>
              <a:rPr lang="en-ZA" dirty="0">
                <a:solidFill>
                  <a:srgbClr val="0070C0"/>
                </a:solidFill>
              </a:rPr>
              <a:t>24 processors left (-15%); and</a:t>
            </a:r>
          </a:p>
          <a:p>
            <a:pPr lvl="1"/>
            <a:r>
              <a:rPr lang="en-ZA" dirty="0">
                <a:solidFill>
                  <a:srgbClr val="0070C0"/>
                </a:solidFill>
              </a:rPr>
              <a:t>43 PD’s left (-39%)</a:t>
            </a:r>
          </a:p>
          <a:p>
            <a:pPr lvl="1"/>
            <a:r>
              <a:rPr lang="en-ZA" dirty="0">
                <a:solidFill>
                  <a:srgbClr val="0070C0"/>
                </a:solidFill>
              </a:rPr>
              <a:t>Production of raw milk increased by 7,3%</a:t>
            </a:r>
          </a:p>
          <a:p>
            <a:r>
              <a:rPr lang="en-ZA" dirty="0"/>
              <a:t>In 2016, dairy entrepreneurs and organized labour sought relief through </a:t>
            </a:r>
            <a:r>
              <a:rPr lang="en-ZA" dirty="0">
                <a:solidFill>
                  <a:srgbClr val="FF0000"/>
                </a:solidFill>
              </a:rPr>
              <a:t>NEDLAC</a:t>
            </a:r>
            <a:r>
              <a:rPr lang="en-ZA" dirty="0"/>
              <a:t>. However, it appeared that Government’s failure was the biggest limiting factor for fair competition &amp; confirmed by </a:t>
            </a:r>
            <a:r>
              <a:rPr lang="en-ZA" dirty="0">
                <a:solidFill>
                  <a:srgbClr val="FF0000"/>
                </a:solidFill>
              </a:rPr>
              <a:t>AAMP</a:t>
            </a:r>
          </a:p>
        </p:txBody>
      </p:sp>
    </p:spTree>
    <p:extLst>
      <p:ext uri="{BB962C8B-B14F-4D97-AF65-F5344CB8AC3E}">
        <p14:creationId xmlns:p14="http://schemas.microsoft.com/office/powerpoint/2010/main" val="1975238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92337-3DCA-F93A-2059-75ADE4C0210B}"/>
              </a:ext>
            </a:extLst>
          </p:cNvPr>
          <p:cNvSpPr>
            <a:spLocks noGrp="1"/>
          </p:cNvSpPr>
          <p:nvPr>
            <p:ph type="title"/>
          </p:nvPr>
        </p:nvSpPr>
        <p:spPr>
          <a:xfrm>
            <a:off x="838200" y="365125"/>
            <a:ext cx="10515600" cy="868057"/>
          </a:xfrm>
        </p:spPr>
        <p:txBody>
          <a:bodyPr/>
          <a:lstStyle/>
          <a:p>
            <a:pPr algn="ctr"/>
            <a:r>
              <a:rPr lang="en-ZA" b="1" dirty="0"/>
              <a:t>An agile Industry Organization</a:t>
            </a:r>
          </a:p>
        </p:txBody>
      </p:sp>
      <p:sp>
        <p:nvSpPr>
          <p:cNvPr id="3" name="Content Placeholder 2">
            <a:extLst>
              <a:ext uri="{FF2B5EF4-FFF2-40B4-BE49-F238E27FC236}">
                <a16:creationId xmlns:a16="http://schemas.microsoft.com/office/drawing/2014/main" id="{EEC94F53-4729-4D6B-4E38-54DD1FD41D9C}"/>
              </a:ext>
            </a:extLst>
          </p:cNvPr>
          <p:cNvSpPr>
            <a:spLocks noGrp="1"/>
          </p:cNvSpPr>
          <p:nvPr>
            <p:ph idx="1"/>
          </p:nvPr>
        </p:nvSpPr>
        <p:spPr>
          <a:xfrm>
            <a:off x="838200" y="1367406"/>
            <a:ext cx="10515600" cy="4809557"/>
          </a:xfrm>
        </p:spPr>
        <p:txBody>
          <a:bodyPr/>
          <a:lstStyle/>
          <a:p>
            <a:r>
              <a:rPr lang="en-US" dirty="0">
                <a:effectLst/>
                <a:latin typeface="Times New Roman" panose="02020603050405020304" pitchFamily="18" charset="0"/>
                <a:ea typeface="Times New Roman" panose="02020603050405020304" pitchFamily="18" charset="0"/>
              </a:rPr>
              <a:t>Constant monitoring by Milk SA of the external environment and its agility to respond and influence the relevant public and other institutions, are some of the critical functions of an industry body like Milk SA</a:t>
            </a:r>
            <a:endParaRPr lang="en-ZA" dirty="0">
              <a:effectLst/>
              <a:latin typeface="Times New Roman" panose="02020603050405020304" pitchFamily="18" charset="0"/>
              <a:ea typeface="Times New Roman" panose="02020603050405020304" pitchFamily="18" charset="0"/>
            </a:endParaRPr>
          </a:p>
          <a:p>
            <a:r>
              <a:rPr lang="en-ZA" dirty="0">
                <a:latin typeface="Times New Roman" panose="02020603050405020304" pitchFamily="18" charset="0"/>
              </a:rPr>
              <a:t>Dashboard to monitor risks to the SA dairy industry, such as:</a:t>
            </a:r>
          </a:p>
          <a:p>
            <a:pPr lvl="1"/>
            <a:r>
              <a:rPr lang="en-ZA" b="1" dirty="0">
                <a:solidFill>
                  <a:srgbClr val="C00000"/>
                </a:solidFill>
                <a:latin typeface="Times New Roman" panose="02020603050405020304" pitchFamily="18" charset="0"/>
              </a:rPr>
              <a:t>Maladministration with export certification</a:t>
            </a:r>
          </a:p>
          <a:p>
            <a:pPr lvl="1"/>
            <a:r>
              <a:rPr lang="en-ZA" b="1" dirty="0">
                <a:solidFill>
                  <a:srgbClr val="C00000"/>
                </a:solidFill>
                <a:latin typeface="Times New Roman" panose="02020603050405020304" pitchFamily="18" charset="0"/>
              </a:rPr>
              <a:t>Food safety scares</a:t>
            </a:r>
          </a:p>
          <a:p>
            <a:pPr lvl="1"/>
            <a:r>
              <a:rPr lang="en-US" b="1" dirty="0">
                <a:solidFill>
                  <a:srgbClr val="C00000"/>
                </a:solidFill>
                <a:effectLst/>
                <a:latin typeface="Times New Roman" panose="02020603050405020304" pitchFamily="18" charset="0"/>
                <a:ea typeface="Times New Roman" panose="02020603050405020304" pitchFamily="18" charset="0"/>
              </a:rPr>
              <a:t>Ineffective response to animal diseases</a:t>
            </a:r>
            <a:endParaRPr lang="en-ZA" b="1" dirty="0">
              <a:solidFill>
                <a:srgbClr val="C00000"/>
              </a:solidFill>
              <a:effectLst/>
              <a:latin typeface="Times New Roman" panose="02020603050405020304" pitchFamily="18" charset="0"/>
              <a:ea typeface="Times New Roman" panose="02020603050405020304" pitchFamily="18" charset="0"/>
            </a:endParaRPr>
          </a:p>
          <a:p>
            <a:pPr lvl="1"/>
            <a:r>
              <a:rPr lang="en-ZA" b="1" dirty="0">
                <a:solidFill>
                  <a:srgbClr val="C00000"/>
                </a:solidFill>
                <a:latin typeface="Times New Roman" panose="02020603050405020304" pitchFamily="18" charset="0"/>
              </a:rPr>
              <a:t>A lack of government support with transformation</a:t>
            </a:r>
          </a:p>
          <a:p>
            <a:pPr lvl="1"/>
            <a:r>
              <a:rPr lang="en-ZA" b="1" dirty="0">
                <a:solidFill>
                  <a:srgbClr val="C00000"/>
                </a:solidFill>
                <a:latin typeface="Times New Roman" panose="02020603050405020304" pitchFamily="18" charset="0"/>
              </a:rPr>
              <a:t>Consumer perceptions</a:t>
            </a:r>
            <a:endParaRPr lang="en-ZA" dirty="0">
              <a:latin typeface="Times New Roman" panose="02020603050405020304" pitchFamily="18" charset="0"/>
            </a:endParaRPr>
          </a:p>
          <a:p>
            <a:pPr lvl="1"/>
            <a:endParaRPr lang="en-ZA" dirty="0">
              <a:latin typeface="Times New Roman" panose="02020603050405020304" pitchFamily="18" charset="0"/>
            </a:endParaRPr>
          </a:p>
          <a:p>
            <a:pPr lvl="1"/>
            <a:endParaRPr lang="en-ZA" dirty="0"/>
          </a:p>
        </p:txBody>
      </p:sp>
    </p:spTree>
    <p:extLst>
      <p:ext uri="{BB962C8B-B14F-4D97-AF65-F5344CB8AC3E}">
        <p14:creationId xmlns:p14="http://schemas.microsoft.com/office/powerpoint/2010/main" val="20212769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65E72-498E-0CEB-D755-FCE4C1AB25D9}"/>
              </a:ext>
            </a:extLst>
          </p:cNvPr>
          <p:cNvSpPr>
            <a:spLocks noGrp="1"/>
          </p:cNvSpPr>
          <p:nvPr>
            <p:ph type="title"/>
          </p:nvPr>
        </p:nvSpPr>
        <p:spPr>
          <a:xfrm>
            <a:off x="838200" y="365126"/>
            <a:ext cx="10515600" cy="1019058"/>
          </a:xfrm>
        </p:spPr>
        <p:txBody>
          <a:bodyPr/>
          <a:lstStyle/>
          <a:p>
            <a:pPr algn="ctr"/>
            <a:r>
              <a:rPr lang="en-ZA" b="1" dirty="0"/>
              <a:t>A can-do Industry organization</a:t>
            </a:r>
          </a:p>
        </p:txBody>
      </p:sp>
      <p:sp>
        <p:nvSpPr>
          <p:cNvPr id="3" name="Content Placeholder 2">
            <a:extLst>
              <a:ext uri="{FF2B5EF4-FFF2-40B4-BE49-F238E27FC236}">
                <a16:creationId xmlns:a16="http://schemas.microsoft.com/office/drawing/2014/main" id="{0AB274B6-6A04-FF0B-5F69-A131F5DA5740}"/>
              </a:ext>
            </a:extLst>
          </p:cNvPr>
          <p:cNvSpPr>
            <a:spLocks noGrp="1"/>
          </p:cNvSpPr>
          <p:nvPr>
            <p:ph idx="1"/>
          </p:nvPr>
        </p:nvSpPr>
        <p:spPr>
          <a:xfrm>
            <a:off x="838200" y="1518407"/>
            <a:ext cx="10515600" cy="4658556"/>
          </a:xfrm>
        </p:spPr>
        <p:txBody>
          <a:bodyPr>
            <a:normAutofit fontScale="92500" lnSpcReduction="10000"/>
          </a:bodyPr>
          <a:lstStyle/>
          <a:p>
            <a:r>
              <a:rPr lang="en-ZA" dirty="0"/>
              <a:t>Milk SA cannot negotiate better product prices or prevent competitor products from entering the markets, but Milk SA </a:t>
            </a:r>
            <a:r>
              <a:rPr lang="en-ZA" b="1" dirty="0">
                <a:highlight>
                  <a:srgbClr val="FFFF00"/>
                </a:highlight>
              </a:rPr>
              <a:t>can</a:t>
            </a:r>
            <a:r>
              <a:rPr lang="en-ZA" dirty="0"/>
              <a:t>:</a:t>
            </a:r>
          </a:p>
          <a:p>
            <a:pPr marL="450215"/>
            <a:r>
              <a:rPr lang="en-US" sz="1800" b="1" dirty="0">
                <a:solidFill>
                  <a:srgbClr val="0070C0"/>
                </a:solidFill>
                <a:latin typeface="Times New Roman" panose="02020603050405020304" pitchFamily="18" charset="0"/>
                <a:ea typeface="Times New Roman" panose="02020603050405020304" pitchFamily="18" charset="0"/>
              </a:rPr>
              <a:t>F</a:t>
            </a:r>
            <a:r>
              <a:rPr lang="en-US" sz="1800" b="1" dirty="0">
                <a:solidFill>
                  <a:srgbClr val="0070C0"/>
                </a:solidFill>
                <a:effectLst/>
                <a:latin typeface="Times New Roman" panose="02020603050405020304" pitchFamily="18" charset="0"/>
                <a:ea typeface="Times New Roman" panose="02020603050405020304" pitchFamily="18" charset="0"/>
              </a:rPr>
              <a:t>acilitate better product quality and safety;</a:t>
            </a:r>
            <a:endParaRPr lang="en-ZA" sz="1800" b="1" dirty="0">
              <a:solidFill>
                <a:srgbClr val="0070C0"/>
              </a:solidFill>
              <a:effectLst/>
              <a:latin typeface="Times New Roman" panose="02020603050405020304" pitchFamily="18" charset="0"/>
              <a:ea typeface="Times New Roman" panose="02020603050405020304" pitchFamily="18" charset="0"/>
            </a:endParaRPr>
          </a:p>
          <a:p>
            <a:pPr marL="450215"/>
            <a:r>
              <a:rPr lang="en-US" sz="1800" b="1" dirty="0">
                <a:latin typeface="Times New Roman" panose="02020603050405020304" pitchFamily="18" charset="0"/>
                <a:ea typeface="Times New Roman" panose="02020603050405020304" pitchFamily="18" charset="0"/>
              </a:rPr>
              <a:t>P</a:t>
            </a:r>
            <a:r>
              <a:rPr lang="en-US" sz="1800" b="1" dirty="0">
                <a:effectLst/>
                <a:latin typeface="Times New Roman" panose="02020603050405020304" pitchFamily="18" charset="0"/>
                <a:ea typeface="Times New Roman" panose="02020603050405020304" pitchFamily="18" charset="0"/>
              </a:rPr>
              <a:t>roduce reliable industry information;</a:t>
            </a:r>
            <a:endParaRPr lang="en-ZA" sz="1800" b="1" dirty="0">
              <a:effectLst/>
              <a:latin typeface="Times New Roman" panose="02020603050405020304" pitchFamily="18" charset="0"/>
              <a:ea typeface="Times New Roman" panose="02020603050405020304" pitchFamily="18" charset="0"/>
            </a:endParaRPr>
          </a:p>
          <a:p>
            <a:pPr marL="450215"/>
            <a:r>
              <a:rPr lang="en-US" sz="1800" b="1" dirty="0">
                <a:solidFill>
                  <a:srgbClr val="0070C0"/>
                </a:solidFill>
                <a:latin typeface="Times New Roman" panose="02020603050405020304" pitchFamily="18" charset="0"/>
                <a:ea typeface="Times New Roman" panose="02020603050405020304" pitchFamily="18" charset="0"/>
              </a:rPr>
              <a:t>I</a:t>
            </a:r>
            <a:r>
              <a:rPr lang="en-US" sz="1800" b="1" dirty="0">
                <a:solidFill>
                  <a:srgbClr val="0070C0"/>
                </a:solidFill>
                <a:effectLst/>
                <a:latin typeface="Times New Roman" panose="02020603050405020304" pitchFamily="18" charset="0"/>
                <a:ea typeface="Times New Roman" panose="02020603050405020304" pitchFamily="18" charset="0"/>
              </a:rPr>
              <a:t>nfluence consumer </a:t>
            </a:r>
            <a:r>
              <a:rPr lang="en-US" sz="1800" b="1" dirty="0" err="1">
                <a:solidFill>
                  <a:srgbClr val="0070C0"/>
                </a:solidFill>
                <a:effectLst/>
                <a:latin typeface="Times New Roman" panose="02020603050405020304" pitchFamily="18" charset="0"/>
                <a:ea typeface="Times New Roman" panose="02020603050405020304" pitchFamily="18" charset="0"/>
              </a:rPr>
              <a:t>behaviour</a:t>
            </a:r>
            <a:r>
              <a:rPr lang="en-US" sz="1800" b="1" dirty="0">
                <a:solidFill>
                  <a:srgbClr val="0070C0"/>
                </a:solidFill>
                <a:effectLst/>
                <a:latin typeface="Times New Roman" panose="02020603050405020304" pitchFamily="18" charset="0"/>
                <a:ea typeface="Times New Roman" panose="02020603050405020304" pitchFamily="18" charset="0"/>
              </a:rPr>
              <a:t>;</a:t>
            </a:r>
            <a:endParaRPr lang="en-ZA" sz="1800" b="1" dirty="0">
              <a:solidFill>
                <a:srgbClr val="0070C0"/>
              </a:solidFill>
              <a:effectLst/>
              <a:latin typeface="Times New Roman" panose="02020603050405020304" pitchFamily="18" charset="0"/>
              <a:ea typeface="Times New Roman" panose="02020603050405020304" pitchFamily="18" charset="0"/>
            </a:endParaRPr>
          </a:p>
          <a:p>
            <a:pPr marL="450215"/>
            <a:r>
              <a:rPr lang="en-US" sz="1800" b="1" dirty="0">
                <a:latin typeface="Times New Roman" panose="02020603050405020304" pitchFamily="18" charset="0"/>
                <a:ea typeface="Times New Roman" panose="02020603050405020304" pitchFamily="18" charset="0"/>
              </a:rPr>
              <a:t>A</a:t>
            </a:r>
            <a:r>
              <a:rPr lang="en-US" sz="1800" b="1" dirty="0">
                <a:effectLst/>
                <a:latin typeface="Times New Roman" panose="02020603050405020304" pitchFamily="18" charset="0"/>
                <a:ea typeface="Times New Roman" panose="02020603050405020304" pitchFamily="18" charset="0"/>
              </a:rPr>
              <a:t>dvise Government on trade protocols;</a:t>
            </a:r>
            <a:endParaRPr lang="en-ZA" sz="1800" b="1" dirty="0">
              <a:effectLst/>
              <a:latin typeface="Times New Roman" panose="02020603050405020304" pitchFamily="18" charset="0"/>
              <a:ea typeface="Times New Roman" panose="02020603050405020304" pitchFamily="18" charset="0"/>
            </a:endParaRPr>
          </a:p>
          <a:p>
            <a:pPr marL="450215"/>
            <a:r>
              <a:rPr lang="en-US" sz="1800" b="1" dirty="0">
                <a:solidFill>
                  <a:srgbClr val="0070C0"/>
                </a:solidFill>
                <a:latin typeface="Times New Roman" panose="02020603050405020304" pitchFamily="18" charset="0"/>
                <a:ea typeface="Times New Roman" panose="02020603050405020304" pitchFamily="18" charset="0"/>
              </a:rPr>
              <a:t>A</a:t>
            </a:r>
            <a:r>
              <a:rPr lang="en-US" sz="1800" b="1" dirty="0">
                <a:solidFill>
                  <a:srgbClr val="0070C0"/>
                </a:solidFill>
                <a:effectLst/>
                <a:latin typeface="Times New Roman" panose="02020603050405020304" pitchFamily="18" charset="0"/>
                <a:ea typeface="Times New Roman" panose="02020603050405020304" pitchFamily="18" charset="0"/>
              </a:rPr>
              <a:t>ddress industry challenges through research;</a:t>
            </a:r>
            <a:endParaRPr lang="en-ZA" sz="1800" b="1" dirty="0">
              <a:solidFill>
                <a:srgbClr val="0070C0"/>
              </a:solidFill>
              <a:latin typeface="Times New Roman" panose="02020603050405020304" pitchFamily="18" charset="0"/>
              <a:ea typeface="Times New Roman" panose="02020603050405020304" pitchFamily="18" charset="0"/>
            </a:endParaRPr>
          </a:p>
          <a:p>
            <a:pPr marL="450215"/>
            <a:r>
              <a:rPr lang="en-US" sz="1800" b="1" dirty="0">
                <a:latin typeface="Times New Roman" panose="02020603050405020304" pitchFamily="18" charset="0"/>
                <a:ea typeface="Times New Roman" panose="02020603050405020304" pitchFamily="18" charset="0"/>
              </a:rPr>
              <a:t>A</a:t>
            </a:r>
            <a:r>
              <a:rPr lang="en-US" sz="1800" b="1" dirty="0">
                <a:effectLst/>
                <a:latin typeface="Times New Roman" panose="02020603050405020304" pitchFamily="18" charset="0"/>
                <a:ea typeface="Times New Roman" panose="02020603050405020304" pitchFamily="18" charset="0"/>
              </a:rPr>
              <a:t>ssist existing black dairy entrepreneurs on their journey to commercialization;</a:t>
            </a:r>
            <a:endParaRPr lang="en-ZA" sz="1800" b="1" dirty="0">
              <a:effectLst/>
              <a:latin typeface="Times New Roman" panose="02020603050405020304" pitchFamily="18" charset="0"/>
              <a:ea typeface="Times New Roman" panose="02020603050405020304" pitchFamily="18" charset="0"/>
            </a:endParaRPr>
          </a:p>
          <a:p>
            <a:pPr marL="450215"/>
            <a:r>
              <a:rPr lang="en-US" sz="1800" b="1" dirty="0">
                <a:solidFill>
                  <a:srgbClr val="0070C0"/>
                </a:solidFill>
                <a:latin typeface="Times New Roman" panose="02020603050405020304" pitchFamily="18" charset="0"/>
                <a:ea typeface="Times New Roman" panose="02020603050405020304" pitchFamily="18" charset="0"/>
              </a:rPr>
              <a:t>P</a:t>
            </a:r>
            <a:r>
              <a:rPr lang="en-US" sz="1800" b="1" dirty="0">
                <a:solidFill>
                  <a:srgbClr val="0070C0"/>
                </a:solidFill>
                <a:effectLst/>
                <a:latin typeface="Times New Roman" panose="02020603050405020304" pitchFamily="18" charset="0"/>
                <a:ea typeface="Times New Roman" panose="02020603050405020304" pitchFamily="18" charset="0"/>
              </a:rPr>
              <a:t>romote actions to ensure a more sustainable environment;</a:t>
            </a:r>
            <a:endParaRPr lang="en-ZA" sz="1800" b="1" dirty="0">
              <a:solidFill>
                <a:srgbClr val="0070C0"/>
              </a:solidFill>
              <a:effectLst/>
              <a:latin typeface="Times New Roman" panose="02020603050405020304" pitchFamily="18" charset="0"/>
              <a:ea typeface="Times New Roman" panose="02020603050405020304" pitchFamily="18" charset="0"/>
            </a:endParaRPr>
          </a:p>
          <a:p>
            <a:pPr marL="450215"/>
            <a:r>
              <a:rPr lang="en-US" sz="1800" b="1" dirty="0">
                <a:latin typeface="Times New Roman" panose="02020603050405020304" pitchFamily="18" charset="0"/>
                <a:ea typeface="Times New Roman" panose="02020603050405020304" pitchFamily="18" charset="0"/>
              </a:rPr>
              <a:t>F</a:t>
            </a:r>
            <a:r>
              <a:rPr lang="en-US" sz="1800" b="1" dirty="0">
                <a:effectLst/>
                <a:latin typeface="Times New Roman" panose="02020603050405020304" pitchFamily="18" charset="0"/>
                <a:ea typeface="Times New Roman" panose="02020603050405020304" pitchFamily="18" charset="0"/>
              </a:rPr>
              <a:t>acilitate the most relevant learning dispensations through the SETAs;</a:t>
            </a:r>
          </a:p>
          <a:p>
            <a:pPr marL="450215"/>
            <a:r>
              <a:rPr lang="en-US" sz="1800" b="1" dirty="0">
                <a:solidFill>
                  <a:srgbClr val="0070C0"/>
                </a:solidFill>
                <a:effectLst/>
                <a:latin typeface="Times New Roman" panose="02020603050405020304" pitchFamily="18" charset="0"/>
                <a:ea typeface="Times New Roman" panose="02020603050405020304" pitchFamily="18" charset="0"/>
              </a:rPr>
              <a:t>Defend and promote the SA’s dairy industry position at any Government level and on any other platform – nationally and internationally;</a:t>
            </a:r>
            <a:endParaRPr lang="en-ZA" sz="1800" b="1" dirty="0">
              <a:solidFill>
                <a:srgbClr val="0070C0"/>
              </a:solidFill>
              <a:latin typeface="Times New Roman" panose="02020603050405020304" pitchFamily="18" charset="0"/>
              <a:ea typeface="Times New Roman" panose="02020603050405020304" pitchFamily="18" charset="0"/>
            </a:endParaRPr>
          </a:p>
          <a:p>
            <a:pPr marL="450215"/>
            <a:r>
              <a:rPr lang="en-ZA" sz="1800" b="1" dirty="0">
                <a:effectLst/>
                <a:latin typeface="Times New Roman" panose="02020603050405020304" pitchFamily="18" charset="0"/>
                <a:ea typeface="Times New Roman" panose="02020603050405020304" pitchFamily="18" charset="0"/>
              </a:rPr>
              <a:t>B</a:t>
            </a:r>
            <a:r>
              <a:rPr lang="en-US" sz="1800" b="1" dirty="0">
                <a:effectLst/>
                <a:latin typeface="Times New Roman" panose="02020603050405020304" pitchFamily="18" charset="0"/>
                <a:ea typeface="Times New Roman" panose="02020603050405020304" pitchFamily="18" charset="0"/>
              </a:rPr>
              <a:t>e a member of the international dairy community, sharing scientific knowledge with 53 other countries.</a:t>
            </a:r>
            <a:endParaRPr lang="en-ZA" sz="1800" b="1" dirty="0">
              <a:latin typeface="Times New Roman" panose="02020603050405020304" pitchFamily="18" charset="0"/>
              <a:ea typeface="Times New Roman" panose="02020603050405020304" pitchFamily="18" charset="0"/>
            </a:endParaRPr>
          </a:p>
          <a:p>
            <a:pPr marL="450215"/>
            <a:r>
              <a:rPr lang="en-ZA" sz="1800" b="1" dirty="0">
                <a:solidFill>
                  <a:srgbClr val="0070C0"/>
                </a:solidFill>
                <a:effectLst/>
                <a:latin typeface="Times New Roman" panose="02020603050405020304" pitchFamily="18" charset="0"/>
                <a:ea typeface="Times New Roman" panose="02020603050405020304" pitchFamily="18" charset="0"/>
              </a:rPr>
              <a:t>T</a:t>
            </a:r>
            <a:r>
              <a:rPr lang="en-US" sz="1800" b="1" dirty="0" err="1">
                <a:solidFill>
                  <a:srgbClr val="0070C0"/>
                </a:solidFill>
                <a:effectLst/>
                <a:latin typeface="Times New Roman" panose="02020603050405020304" pitchFamily="18" charset="0"/>
                <a:ea typeface="Times New Roman" panose="02020603050405020304" pitchFamily="18" charset="0"/>
              </a:rPr>
              <a:t>ake</a:t>
            </a:r>
            <a:r>
              <a:rPr lang="en-US" sz="1800" b="1" dirty="0">
                <a:solidFill>
                  <a:srgbClr val="0070C0"/>
                </a:solidFill>
                <a:effectLst/>
                <a:latin typeface="Times New Roman" panose="02020603050405020304" pitchFamily="18" charset="0"/>
                <a:ea typeface="Times New Roman" panose="02020603050405020304" pitchFamily="18" charset="0"/>
              </a:rPr>
              <a:t> hands in the NAHF to improve animal health.</a:t>
            </a:r>
            <a:endParaRPr lang="en-ZA" sz="1800" b="1" dirty="0">
              <a:solidFill>
                <a:srgbClr val="0070C0"/>
              </a:solidFill>
              <a:effectLst/>
              <a:latin typeface="Times New Roman" panose="02020603050405020304" pitchFamily="18" charset="0"/>
              <a:ea typeface="Times New Roman" panose="02020603050405020304" pitchFamily="18" charset="0"/>
            </a:endParaRPr>
          </a:p>
          <a:p>
            <a:pPr lvl="1"/>
            <a:endParaRPr lang="en-ZA" dirty="0"/>
          </a:p>
        </p:txBody>
      </p:sp>
    </p:spTree>
    <p:extLst>
      <p:ext uri="{BB962C8B-B14F-4D97-AF65-F5344CB8AC3E}">
        <p14:creationId xmlns:p14="http://schemas.microsoft.com/office/powerpoint/2010/main" val="38681405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C35A6-31E9-A393-09A0-7136E5519586}"/>
              </a:ext>
            </a:extLst>
          </p:cNvPr>
          <p:cNvSpPr>
            <a:spLocks noGrp="1"/>
          </p:cNvSpPr>
          <p:nvPr>
            <p:ph type="title"/>
          </p:nvPr>
        </p:nvSpPr>
        <p:spPr/>
        <p:txBody>
          <a:bodyPr/>
          <a:lstStyle/>
          <a:p>
            <a:pPr algn="ctr"/>
            <a:r>
              <a:rPr lang="en-ZA" b="1" dirty="0"/>
              <a:t>A tribute to the stalwarts</a:t>
            </a:r>
          </a:p>
        </p:txBody>
      </p:sp>
      <p:sp>
        <p:nvSpPr>
          <p:cNvPr id="3" name="Content Placeholder 2">
            <a:extLst>
              <a:ext uri="{FF2B5EF4-FFF2-40B4-BE49-F238E27FC236}">
                <a16:creationId xmlns:a16="http://schemas.microsoft.com/office/drawing/2014/main" id="{4DC6FEF6-568F-C482-AC84-3102E7C55E1A}"/>
              </a:ext>
            </a:extLst>
          </p:cNvPr>
          <p:cNvSpPr>
            <a:spLocks noGrp="1"/>
          </p:cNvSpPr>
          <p:nvPr>
            <p:ph idx="1"/>
          </p:nvPr>
        </p:nvSpPr>
        <p:spPr/>
        <p:txBody>
          <a:bodyPr>
            <a:normAutofit/>
          </a:bodyPr>
          <a:lstStyle/>
          <a:p>
            <a:r>
              <a:rPr lang="en-US" sz="3200" dirty="0">
                <a:solidFill>
                  <a:srgbClr val="00B0F0"/>
                </a:solidFill>
                <a:latin typeface="Times New Roman" panose="02020603050405020304" pitchFamily="18" charset="0"/>
              </a:rPr>
              <a:t>Each project manager - an expert in his / her field - is not a clock-watcher, but a scoreboard watcher. We respect them for their selfless service to Milk SA and the dairy industry. </a:t>
            </a:r>
            <a:r>
              <a:rPr lang="en-US" sz="3200" dirty="0">
                <a:solidFill>
                  <a:srgbClr val="002060"/>
                </a:solidFill>
                <a:latin typeface="Times New Roman" panose="02020603050405020304" pitchFamily="18" charset="0"/>
              </a:rPr>
              <a:t>Other persons with expertise also serve on Milk SA’s structures for many years.</a:t>
            </a:r>
          </a:p>
          <a:p>
            <a:r>
              <a:rPr lang="en-US" sz="3200" dirty="0">
                <a:solidFill>
                  <a:schemeClr val="accent4">
                    <a:lumMod val="75000"/>
                  </a:schemeClr>
                </a:solidFill>
                <a:latin typeface="Times New Roman" panose="02020603050405020304" pitchFamily="18" charset="0"/>
              </a:rPr>
              <a:t>The Milk SA Board decided </a:t>
            </a:r>
            <a:r>
              <a:rPr lang="en-ZA" sz="3200" dirty="0">
                <a:solidFill>
                  <a:schemeClr val="accent4">
                    <a:lumMod val="75000"/>
                  </a:schemeClr>
                </a:solidFill>
                <a:effectLst/>
                <a:latin typeface="Times New Roman" panose="02020603050405020304" pitchFamily="18" charset="0"/>
                <a:ea typeface="Calibri" panose="020F0502020204030204" pitchFamily="34" charset="0"/>
              </a:rPr>
              <a:t>to reward selected persons </a:t>
            </a:r>
            <a:r>
              <a:rPr lang="en-ZA" sz="3200" dirty="0">
                <a:solidFill>
                  <a:schemeClr val="accent4">
                    <a:lumMod val="75000"/>
                  </a:schemeClr>
                </a:solidFill>
                <a:latin typeface="Times New Roman" panose="02020603050405020304" pitchFamily="18" charset="0"/>
                <a:ea typeface="Calibri" panose="020F0502020204030204" pitchFamily="34" charset="0"/>
              </a:rPr>
              <a:t>for their </a:t>
            </a:r>
            <a:r>
              <a:rPr lang="en-ZA" sz="3200" dirty="0">
                <a:solidFill>
                  <a:schemeClr val="accent4">
                    <a:lumMod val="75000"/>
                  </a:schemeClr>
                </a:solidFill>
                <a:effectLst/>
                <a:latin typeface="Times New Roman" panose="02020603050405020304" pitchFamily="18" charset="0"/>
                <a:ea typeface="Calibri" panose="020F0502020204030204" pitchFamily="34" charset="0"/>
              </a:rPr>
              <a:t>exemplary service to the dairy industry, during the next General Meeting in June 2023.</a:t>
            </a:r>
            <a:endParaRPr lang="en-US" sz="3200" dirty="0">
              <a:solidFill>
                <a:schemeClr val="accent4">
                  <a:lumMod val="75000"/>
                </a:schemeClr>
              </a:solidFill>
              <a:latin typeface="Times New Roman" panose="02020603050405020304" pitchFamily="18" charset="0"/>
            </a:endParaRPr>
          </a:p>
          <a:p>
            <a:endParaRPr lang="en-ZA" sz="2000" dirty="0"/>
          </a:p>
        </p:txBody>
      </p:sp>
    </p:spTree>
    <p:extLst>
      <p:ext uri="{BB962C8B-B14F-4D97-AF65-F5344CB8AC3E}">
        <p14:creationId xmlns:p14="http://schemas.microsoft.com/office/powerpoint/2010/main" val="1805706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35726-5902-B2C7-42F6-F97638A4B70D}"/>
              </a:ext>
            </a:extLst>
          </p:cNvPr>
          <p:cNvSpPr>
            <a:spLocks noGrp="1"/>
          </p:cNvSpPr>
          <p:nvPr>
            <p:ph type="title"/>
          </p:nvPr>
        </p:nvSpPr>
        <p:spPr>
          <a:xfrm>
            <a:off x="838200" y="365125"/>
            <a:ext cx="10515600" cy="901613"/>
          </a:xfrm>
        </p:spPr>
        <p:txBody>
          <a:bodyPr/>
          <a:lstStyle/>
          <a:p>
            <a:pPr algn="ctr"/>
            <a:r>
              <a:rPr lang="en-ZA" b="1" dirty="0"/>
              <a:t>Administration</a:t>
            </a:r>
          </a:p>
        </p:txBody>
      </p:sp>
      <p:sp>
        <p:nvSpPr>
          <p:cNvPr id="3" name="Content Placeholder 2">
            <a:extLst>
              <a:ext uri="{FF2B5EF4-FFF2-40B4-BE49-F238E27FC236}">
                <a16:creationId xmlns:a16="http://schemas.microsoft.com/office/drawing/2014/main" id="{419BCAD7-8AC5-1E1F-9721-575DE657DDE9}"/>
              </a:ext>
            </a:extLst>
          </p:cNvPr>
          <p:cNvSpPr>
            <a:spLocks noGrp="1"/>
          </p:cNvSpPr>
          <p:nvPr>
            <p:ph idx="1"/>
          </p:nvPr>
        </p:nvSpPr>
        <p:spPr>
          <a:xfrm>
            <a:off x="838200" y="1535185"/>
            <a:ext cx="10515600" cy="4641778"/>
          </a:xfrm>
        </p:spPr>
        <p:txBody>
          <a:bodyPr>
            <a:normAutofit/>
          </a:bodyPr>
          <a:lstStyle/>
          <a:p>
            <a:r>
              <a:rPr lang="en-US" sz="3600" dirty="0">
                <a:effectLst/>
                <a:latin typeface="Times New Roman" panose="02020603050405020304" pitchFamily="18" charset="0"/>
                <a:ea typeface="Times New Roman" panose="02020603050405020304" pitchFamily="18" charset="0"/>
              </a:rPr>
              <a:t>As Administrator of the statutory regulations, Milk SA is </a:t>
            </a:r>
            <a:r>
              <a:rPr lang="en-US" sz="3600" b="1" dirty="0">
                <a:effectLst/>
                <a:highlight>
                  <a:srgbClr val="FFFF00"/>
                </a:highlight>
                <a:latin typeface="Times New Roman" panose="02020603050405020304" pitchFamily="18" charset="0"/>
                <a:ea typeface="Times New Roman" panose="02020603050405020304" pitchFamily="18" charset="0"/>
              </a:rPr>
              <a:t>proud</a:t>
            </a:r>
            <a:r>
              <a:rPr lang="en-US" sz="3600" dirty="0">
                <a:effectLst/>
                <a:latin typeface="Times New Roman" panose="02020603050405020304" pitchFamily="18" charset="0"/>
                <a:ea typeface="Times New Roman" panose="02020603050405020304" pitchFamily="18" charset="0"/>
              </a:rPr>
              <a:t> to say that it fulfils its duties excellently since 2006</a:t>
            </a:r>
          </a:p>
          <a:p>
            <a:pPr marL="990600" indent="-540385"/>
            <a:r>
              <a:rPr lang="en-US" sz="2400" dirty="0">
                <a:solidFill>
                  <a:srgbClr val="0070C0"/>
                </a:solidFill>
                <a:effectLst/>
                <a:latin typeface="Times New Roman" panose="02020603050405020304" pitchFamily="18" charset="0"/>
                <a:ea typeface="Times New Roman" panose="02020603050405020304" pitchFamily="18" charset="0"/>
              </a:rPr>
              <a:t>Monthly return forms of processors buying 88% of the raw milk is submitted within 15 days after month-end.</a:t>
            </a:r>
            <a:endParaRPr lang="en-ZA" sz="2400" dirty="0">
              <a:solidFill>
                <a:srgbClr val="0070C0"/>
              </a:solidFill>
              <a:effectLst/>
              <a:latin typeface="Times New Roman" panose="02020603050405020304" pitchFamily="18" charset="0"/>
              <a:ea typeface="Times New Roman" panose="02020603050405020304" pitchFamily="18" charset="0"/>
            </a:endParaRPr>
          </a:p>
          <a:p>
            <a:pPr marL="990600" indent="-540385"/>
            <a:r>
              <a:rPr lang="en-US" sz="2400" dirty="0">
                <a:solidFill>
                  <a:schemeClr val="accent6">
                    <a:lumMod val="75000"/>
                  </a:schemeClr>
                </a:solidFill>
                <a:effectLst/>
                <a:latin typeface="Times New Roman" panose="02020603050405020304" pitchFamily="18" charset="0"/>
                <a:ea typeface="Times New Roman" panose="02020603050405020304" pitchFamily="18" charset="0"/>
              </a:rPr>
              <a:t>Current debtors' book is the healthiest that it ever had been.</a:t>
            </a:r>
            <a:r>
              <a:rPr lang="en-US" sz="2400" dirty="0">
                <a:effectLst/>
                <a:latin typeface="Times New Roman" panose="02020603050405020304" pitchFamily="18" charset="0"/>
                <a:ea typeface="Times New Roman" panose="02020603050405020304" pitchFamily="18" charset="0"/>
              </a:rPr>
              <a:t> </a:t>
            </a:r>
            <a:endParaRPr lang="en-ZA" sz="2400" dirty="0">
              <a:effectLst/>
              <a:latin typeface="Times New Roman" panose="02020603050405020304" pitchFamily="18" charset="0"/>
              <a:ea typeface="Times New Roman" panose="02020603050405020304" pitchFamily="18" charset="0"/>
            </a:endParaRPr>
          </a:p>
          <a:p>
            <a:pPr marL="990600" indent="-540385"/>
            <a:r>
              <a:rPr lang="en-US" sz="2400" dirty="0">
                <a:solidFill>
                  <a:srgbClr val="0070C0"/>
                </a:solidFill>
                <a:effectLst/>
                <a:latin typeface="Times New Roman" panose="02020603050405020304" pitchFamily="18" charset="0"/>
                <a:ea typeface="Times New Roman" panose="02020603050405020304" pitchFamily="18" charset="0"/>
              </a:rPr>
              <a:t>In the past 16 years, levy income exceeded the budget 12 times.</a:t>
            </a:r>
          </a:p>
          <a:p>
            <a:pPr marL="990600" indent="-540385"/>
            <a:r>
              <a:rPr lang="en-US" sz="2400" dirty="0">
                <a:solidFill>
                  <a:schemeClr val="accent6">
                    <a:lumMod val="75000"/>
                  </a:schemeClr>
                </a:solidFill>
                <a:effectLst/>
                <a:latin typeface="Times New Roman" panose="02020603050405020304" pitchFamily="18" charset="0"/>
                <a:ea typeface="Times New Roman" panose="02020603050405020304" pitchFamily="18" charset="0"/>
              </a:rPr>
              <a:t>For the </a:t>
            </a:r>
            <a:r>
              <a:rPr lang="en-US" sz="2400" u="sng" dirty="0">
                <a:solidFill>
                  <a:schemeClr val="accent6">
                    <a:lumMod val="75000"/>
                  </a:schemeClr>
                </a:solidFill>
                <a:effectLst/>
                <a:latin typeface="Times New Roman" panose="02020603050405020304" pitchFamily="18" charset="0"/>
                <a:ea typeface="Times New Roman" panose="02020603050405020304" pitchFamily="18" charset="0"/>
              </a:rPr>
              <a:t>sixteen years </a:t>
            </a:r>
            <a:r>
              <a:rPr lang="en-US" sz="2400" dirty="0">
                <a:solidFill>
                  <a:schemeClr val="accent6">
                    <a:lumMod val="75000"/>
                  </a:schemeClr>
                </a:solidFill>
                <a:effectLst/>
                <a:latin typeface="Times New Roman" panose="02020603050405020304" pitchFamily="18" charset="0"/>
                <a:ea typeface="Times New Roman" panose="02020603050405020304" pitchFamily="18" charset="0"/>
              </a:rPr>
              <a:t>2006 to 2021, the budget was R615 mil and income R642 mil. (+4,4%)</a:t>
            </a:r>
          </a:p>
        </p:txBody>
      </p:sp>
    </p:spTree>
    <p:extLst>
      <p:ext uri="{BB962C8B-B14F-4D97-AF65-F5344CB8AC3E}">
        <p14:creationId xmlns:p14="http://schemas.microsoft.com/office/powerpoint/2010/main" val="1527333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61338-18CD-B9C2-08EC-AA6B1BC98C2A}"/>
              </a:ext>
            </a:extLst>
          </p:cNvPr>
          <p:cNvSpPr>
            <a:spLocks noGrp="1"/>
          </p:cNvSpPr>
          <p:nvPr>
            <p:ph type="title"/>
          </p:nvPr>
        </p:nvSpPr>
        <p:spPr>
          <a:xfrm>
            <a:off x="838200" y="365126"/>
            <a:ext cx="10515600" cy="549274"/>
          </a:xfrm>
        </p:spPr>
        <p:txBody>
          <a:bodyPr>
            <a:normAutofit fontScale="90000"/>
          </a:bodyPr>
          <a:lstStyle/>
          <a:p>
            <a:pPr algn="ctr"/>
            <a:r>
              <a:rPr lang="en-ZA" b="1" dirty="0"/>
              <a:t>Communication</a:t>
            </a:r>
          </a:p>
        </p:txBody>
      </p:sp>
      <p:graphicFrame>
        <p:nvGraphicFramePr>
          <p:cNvPr id="4" name="Content Placeholder 3">
            <a:extLst>
              <a:ext uri="{FF2B5EF4-FFF2-40B4-BE49-F238E27FC236}">
                <a16:creationId xmlns:a16="http://schemas.microsoft.com/office/drawing/2014/main" id="{B137357E-8CB0-956F-ACF5-45061E5606C2}"/>
              </a:ext>
            </a:extLst>
          </p:cNvPr>
          <p:cNvGraphicFramePr>
            <a:graphicFrameLocks noGrp="1"/>
          </p:cNvGraphicFramePr>
          <p:nvPr>
            <p:ph idx="1"/>
            <p:extLst>
              <p:ext uri="{D42A27DB-BD31-4B8C-83A1-F6EECF244321}">
                <p14:modId xmlns:p14="http://schemas.microsoft.com/office/powerpoint/2010/main" val="1584142360"/>
              </p:ext>
            </p:extLst>
          </p:nvPr>
        </p:nvGraphicFramePr>
        <p:xfrm>
          <a:off x="682304" y="1019013"/>
          <a:ext cx="10936448" cy="5575091"/>
        </p:xfrm>
        <a:graphic>
          <a:graphicData uri="http://schemas.openxmlformats.org/drawingml/2006/table">
            <a:tbl>
              <a:tblPr firstRow="1" firstCol="1" bandRow="1">
                <a:tableStyleId>{5C22544A-7EE6-4342-B048-85BDC9FD1C3A}</a:tableStyleId>
              </a:tblPr>
              <a:tblGrid>
                <a:gridCol w="452791">
                  <a:extLst>
                    <a:ext uri="{9D8B030D-6E8A-4147-A177-3AD203B41FA5}">
                      <a16:colId xmlns:a16="http://schemas.microsoft.com/office/drawing/2014/main" val="965140746"/>
                    </a:ext>
                  </a:extLst>
                </a:gridCol>
                <a:gridCol w="10483657">
                  <a:extLst>
                    <a:ext uri="{9D8B030D-6E8A-4147-A177-3AD203B41FA5}">
                      <a16:colId xmlns:a16="http://schemas.microsoft.com/office/drawing/2014/main" val="247892916"/>
                    </a:ext>
                  </a:extLst>
                </a:gridCol>
              </a:tblGrid>
              <a:tr h="275612">
                <a:tc>
                  <a:txBody>
                    <a:bodyPr/>
                    <a:lstStyle/>
                    <a:p>
                      <a:pPr algn="l"/>
                      <a:endParaRPr lang="en-ZA" sz="1400" b="1" dirty="0">
                        <a:effectLst/>
                        <a:latin typeface="Times New Roman" panose="02020603050405020304" pitchFamily="18" charset="0"/>
                        <a:ea typeface="Calibri" panose="020F0502020204030204" pitchFamily="34" charset="0"/>
                      </a:endParaRPr>
                    </a:p>
                  </a:txBody>
                  <a:tcPr marL="68580" marR="68580" marT="0" marB="0"/>
                </a:tc>
                <a:tc>
                  <a:txBody>
                    <a:bodyPr/>
                    <a:lstStyle/>
                    <a:p>
                      <a:pPr algn="l"/>
                      <a:r>
                        <a:rPr lang="en-ZA" sz="1400" b="1" dirty="0">
                          <a:effectLst/>
                          <a:latin typeface="Times New Roman" panose="02020603050405020304" pitchFamily="18" charset="0"/>
                          <a:ea typeface="Calibri" panose="020F0502020204030204" pitchFamily="34" charset="0"/>
                        </a:rPr>
                        <a:t>INFORMATION PRODUCTS</a:t>
                      </a:r>
                    </a:p>
                  </a:txBody>
                  <a:tcPr marL="68580" marR="68580" marT="0" marB="0"/>
                </a:tc>
                <a:extLst>
                  <a:ext uri="{0D108BD9-81ED-4DB2-BD59-A6C34878D82A}">
                    <a16:rowId xmlns:a16="http://schemas.microsoft.com/office/drawing/2014/main" val="4253788396"/>
                  </a:ext>
                </a:extLst>
              </a:tr>
              <a:tr h="299284">
                <a:tc>
                  <a:txBody>
                    <a:bodyPr/>
                    <a:lstStyle/>
                    <a:p>
                      <a:pPr algn="l"/>
                      <a:r>
                        <a:rPr lang="en-ZA" sz="1400" b="1" dirty="0">
                          <a:effectLst/>
                          <a:latin typeface="Times New Roman" panose="02020603050405020304" pitchFamily="18" charset="0"/>
                          <a:ea typeface="Calibri" panose="020F0502020204030204" pitchFamily="34" charset="0"/>
                        </a:rPr>
                        <a:t>1</a:t>
                      </a: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400" b="1" dirty="0">
                          <a:effectLst/>
                        </a:rPr>
                        <a:t>Dairy Digits</a:t>
                      </a:r>
                      <a:endParaRPr lang="en-ZA" sz="1400" b="1"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706684895"/>
                  </a:ext>
                </a:extLst>
              </a:tr>
              <a:tr h="275612">
                <a:tc>
                  <a:txBody>
                    <a:bodyPr/>
                    <a:lstStyle/>
                    <a:p>
                      <a:pPr algn="l"/>
                      <a:r>
                        <a:rPr lang="en-ZA" sz="1400" b="1" dirty="0">
                          <a:effectLst/>
                        </a:rPr>
                        <a:t>2</a:t>
                      </a:r>
                      <a:endParaRPr lang="en-ZA" sz="1400" b="1" dirty="0">
                        <a:effectLst/>
                        <a:latin typeface="Times New Roman" panose="02020603050405020304" pitchFamily="18" charset="0"/>
                        <a:ea typeface="Calibri" panose="020F0502020204030204" pitchFamily="34" charset="0"/>
                      </a:endParaRPr>
                    </a:p>
                  </a:txBody>
                  <a:tcPr marL="68580" marR="68580" marT="0" marB="0"/>
                </a:tc>
                <a:tc>
                  <a:txBody>
                    <a:bodyPr/>
                    <a:lstStyle/>
                    <a:p>
                      <a:pPr algn="l"/>
                      <a:r>
                        <a:rPr lang="en-ZA" sz="1400" b="1" dirty="0" err="1">
                          <a:effectLst/>
                        </a:rPr>
                        <a:t>Lacto</a:t>
                      </a:r>
                      <a:r>
                        <a:rPr lang="en-ZA" sz="1400" b="1" dirty="0">
                          <a:effectLst/>
                        </a:rPr>
                        <a:t> Data</a:t>
                      </a:r>
                      <a:endParaRPr lang="en-ZA" sz="1400" b="1"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752385929"/>
                  </a:ext>
                </a:extLst>
              </a:tr>
              <a:tr h="275612">
                <a:tc>
                  <a:txBody>
                    <a:bodyPr/>
                    <a:lstStyle/>
                    <a:p>
                      <a:pPr algn="l"/>
                      <a:r>
                        <a:rPr lang="en-ZA" sz="1400" b="1">
                          <a:effectLst/>
                        </a:rPr>
                        <a:t>3</a:t>
                      </a:r>
                      <a:endParaRPr lang="en-ZA" sz="1400" b="1">
                        <a:effectLst/>
                        <a:latin typeface="Times New Roman" panose="02020603050405020304" pitchFamily="18" charset="0"/>
                        <a:ea typeface="Calibri" panose="020F0502020204030204" pitchFamily="34" charset="0"/>
                      </a:endParaRPr>
                    </a:p>
                  </a:txBody>
                  <a:tcPr marL="68580" marR="68580" marT="0" marB="0"/>
                </a:tc>
                <a:tc>
                  <a:txBody>
                    <a:bodyPr/>
                    <a:lstStyle/>
                    <a:p>
                      <a:pPr algn="l"/>
                      <a:r>
                        <a:rPr lang="en-ZA" sz="1400" b="1" dirty="0">
                          <a:effectLst/>
                        </a:rPr>
                        <a:t>Quarterly Review of the Performance of the Dairy Industry</a:t>
                      </a:r>
                      <a:endParaRPr lang="en-ZA" sz="1400" b="1"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3582225894"/>
                  </a:ext>
                </a:extLst>
              </a:tr>
              <a:tr h="299279">
                <a:tc>
                  <a:txBody>
                    <a:bodyPr/>
                    <a:lstStyle/>
                    <a:p>
                      <a:pPr algn="l"/>
                      <a:r>
                        <a:rPr lang="en-ZA" sz="1400" b="1">
                          <a:effectLst/>
                        </a:rPr>
                        <a:t>4</a:t>
                      </a:r>
                      <a:endParaRPr lang="en-ZA" sz="1400" b="1">
                        <a:effectLst/>
                        <a:latin typeface="Times New Roman" panose="02020603050405020304" pitchFamily="18" charset="0"/>
                        <a:ea typeface="Calibri" panose="020F0502020204030204" pitchFamily="34" charset="0"/>
                      </a:endParaRPr>
                    </a:p>
                  </a:txBody>
                  <a:tcPr marL="68580" marR="68580" marT="0" marB="0"/>
                </a:tc>
                <a:tc>
                  <a:txBody>
                    <a:bodyPr/>
                    <a:lstStyle/>
                    <a:p>
                      <a:pPr algn="l"/>
                      <a:r>
                        <a:rPr lang="en-ZA" sz="1400" b="1" dirty="0">
                          <a:effectLst/>
                        </a:rPr>
                        <a:t>Report on the historical SAFEX prices as well as the future SAFEX prices of yellow maize and soybeans</a:t>
                      </a:r>
                      <a:endParaRPr lang="en-ZA" sz="1400" b="1" dirty="0">
                        <a:solidFill>
                          <a:srgbClr val="000000"/>
                        </a:solidFill>
                        <a:effectLst/>
                        <a:latin typeface="Arial" panose="020B0604020202020204" pitchFamily="34" charset="0"/>
                        <a:ea typeface="Calibri" panose="020F0502020204030204" pitchFamily="34" charset="0"/>
                      </a:endParaRPr>
                    </a:p>
                  </a:txBody>
                  <a:tcPr marL="68580" marR="68580" marT="0" marB="0"/>
                </a:tc>
                <a:extLst>
                  <a:ext uri="{0D108BD9-81ED-4DB2-BD59-A6C34878D82A}">
                    <a16:rowId xmlns:a16="http://schemas.microsoft.com/office/drawing/2014/main" val="3657117253"/>
                  </a:ext>
                </a:extLst>
              </a:tr>
              <a:tr h="326877">
                <a:tc>
                  <a:txBody>
                    <a:bodyPr/>
                    <a:lstStyle/>
                    <a:p>
                      <a:pPr algn="l"/>
                      <a:r>
                        <a:rPr lang="en-ZA" sz="1400" b="1">
                          <a:effectLst/>
                        </a:rPr>
                        <a:t>5</a:t>
                      </a:r>
                      <a:endParaRPr lang="en-ZA" sz="1400" b="1">
                        <a:effectLst/>
                        <a:latin typeface="Times New Roman" panose="02020603050405020304" pitchFamily="18" charset="0"/>
                        <a:ea typeface="Calibri" panose="020F0502020204030204" pitchFamily="34" charset="0"/>
                      </a:endParaRPr>
                    </a:p>
                  </a:txBody>
                  <a:tcPr marL="68580" marR="68580" marT="0" marB="0"/>
                </a:tc>
                <a:tc>
                  <a:txBody>
                    <a:bodyPr/>
                    <a:lstStyle/>
                    <a:p>
                      <a:pPr algn="l"/>
                      <a:r>
                        <a:rPr lang="en-ZA" sz="1400" b="1" dirty="0">
                          <a:effectLst/>
                        </a:rPr>
                        <a:t>Trends of the retail sales of dairy and other generally used food products</a:t>
                      </a:r>
                      <a:endParaRPr lang="en-ZA" sz="1400" b="1"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708265094"/>
                  </a:ext>
                </a:extLst>
              </a:tr>
              <a:tr h="275612">
                <a:tc>
                  <a:txBody>
                    <a:bodyPr/>
                    <a:lstStyle/>
                    <a:p>
                      <a:pPr algn="l"/>
                      <a:r>
                        <a:rPr lang="en-ZA" sz="1400" b="1">
                          <a:effectLst/>
                        </a:rPr>
                        <a:t>6</a:t>
                      </a:r>
                      <a:endParaRPr lang="en-ZA" sz="1400" b="1">
                        <a:effectLst/>
                        <a:latin typeface="Times New Roman" panose="02020603050405020304" pitchFamily="18" charset="0"/>
                        <a:ea typeface="Calibri" panose="020F0502020204030204" pitchFamily="34" charset="0"/>
                      </a:endParaRPr>
                    </a:p>
                  </a:txBody>
                  <a:tcPr marL="68580" marR="68580" marT="0" marB="0"/>
                </a:tc>
                <a:tc>
                  <a:txBody>
                    <a:bodyPr/>
                    <a:lstStyle/>
                    <a:p>
                      <a:pPr algn="l"/>
                      <a:r>
                        <a:rPr lang="en-ZA" sz="1400" b="1" dirty="0">
                          <a:effectLst/>
                        </a:rPr>
                        <a:t>Competitiveness of the South African primary dairy industry (IFCN)</a:t>
                      </a:r>
                      <a:endParaRPr lang="en-ZA" sz="1400" b="1"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2301232074"/>
                  </a:ext>
                </a:extLst>
              </a:tr>
              <a:tr h="275612">
                <a:tc>
                  <a:txBody>
                    <a:bodyPr/>
                    <a:lstStyle/>
                    <a:p>
                      <a:pPr algn="l"/>
                      <a:r>
                        <a:rPr lang="en-ZA" sz="1400" b="1">
                          <a:effectLst/>
                        </a:rPr>
                        <a:t>7</a:t>
                      </a:r>
                      <a:endParaRPr lang="en-ZA" sz="1400" b="1">
                        <a:effectLst/>
                        <a:latin typeface="Times New Roman" panose="02020603050405020304" pitchFamily="18" charset="0"/>
                        <a:ea typeface="Calibri" panose="020F0502020204030204" pitchFamily="34" charset="0"/>
                      </a:endParaRPr>
                    </a:p>
                  </a:txBody>
                  <a:tcPr marL="68580" marR="68580" marT="0" marB="0"/>
                </a:tc>
                <a:tc>
                  <a:txBody>
                    <a:bodyPr/>
                    <a:lstStyle/>
                    <a:p>
                      <a:pPr algn="l"/>
                      <a:r>
                        <a:rPr lang="en-ZA" sz="1400" b="1" dirty="0">
                          <a:effectLst/>
                        </a:rPr>
                        <a:t>Analysis of imports and exports of dairy products</a:t>
                      </a:r>
                      <a:endParaRPr lang="en-ZA" sz="1400" b="1"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2671238352"/>
                  </a:ext>
                </a:extLst>
              </a:tr>
              <a:tr h="528339">
                <a:tc>
                  <a:txBody>
                    <a:bodyPr/>
                    <a:lstStyle/>
                    <a:p>
                      <a:pPr algn="l"/>
                      <a:r>
                        <a:rPr lang="en-ZA" sz="1400" b="1">
                          <a:effectLst/>
                        </a:rPr>
                        <a:t>8</a:t>
                      </a:r>
                      <a:endParaRPr lang="en-ZA" sz="1400" b="1">
                        <a:effectLst/>
                        <a:latin typeface="Times New Roman" panose="02020603050405020304" pitchFamily="18" charset="0"/>
                        <a:ea typeface="Calibri" panose="020F0502020204030204" pitchFamily="34" charset="0"/>
                      </a:endParaRPr>
                    </a:p>
                  </a:txBody>
                  <a:tcPr marL="68580" marR="68580" marT="0" marB="0"/>
                </a:tc>
                <a:tc>
                  <a:txBody>
                    <a:bodyPr/>
                    <a:lstStyle/>
                    <a:p>
                      <a:pPr algn="l"/>
                      <a:r>
                        <a:rPr lang="en-ZA" sz="1400" b="1" dirty="0">
                          <a:effectLst/>
                        </a:rPr>
                        <a:t>MPO report to Milk SA regarding its responsibilities in terms of the statutory measures by virtue of the Marketing of Agricultural Products Act of 1996 (Act No 47 of 1996)</a:t>
                      </a:r>
                      <a:endParaRPr lang="en-ZA" sz="1400" b="1"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679515731"/>
                  </a:ext>
                </a:extLst>
              </a:tr>
              <a:tr h="275612">
                <a:tc>
                  <a:txBody>
                    <a:bodyPr/>
                    <a:lstStyle/>
                    <a:p>
                      <a:pPr algn="l"/>
                      <a:r>
                        <a:rPr lang="en-ZA" sz="1400" b="1">
                          <a:effectLst/>
                        </a:rPr>
                        <a:t>9</a:t>
                      </a:r>
                      <a:endParaRPr lang="en-ZA" sz="1400" b="1">
                        <a:effectLst/>
                        <a:latin typeface="Times New Roman" panose="02020603050405020304" pitchFamily="18" charset="0"/>
                        <a:ea typeface="Calibri" panose="020F0502020204030204" pitchFamily="34" charset="0"/>
                      </a:endParaRPr>
                    </a:p>
                  </a:txBody>
                  <a:tcPr marL="68580" marR="68580" marT="0" marB="0"/>
                </a:tc>
                <a:tc>
                  <a:txBody>
                    <a:bodyPr/>
                    <a:lstStyle/>
                    <a:p>
                      <a:pPr algn="l"/>
                      <a:r>
                        <a:rPr lang="en-ZA" sz="1400" b="1" dirty="0">
                          <a:effectLst/>
                        </a:rPr>
                        <a:t>Milk purchase trends flyer</a:t>
                      </a:r>
                      <a:endParaRPr lang="en-ZA" sz="1400" b="1"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695858016"/>
                  </a:ext>
                </a:extLst>
              </a:tr>
              <a:tr h="275612">
                <a:tc>
                  <a:txBody>
                    <a:bodyPr/>
                    <a:lstStyle/>
                    <a:p>
                      <a:pPr algn="l"/>
                      <a:r>
                        <a:rPr lang="en-ZA" sz="1400" b="1">
                          <a:effectLst/>
                        </a:rPr>
                        <a:t>10</a:t>
                      </a:r>
                      <a:endParaRPr lang="en-ZA" sz="1400" b="1">
                        <a:effectLst/>
                        <a:latin typeface="Times New Roman" panose="02020603050405020304" pitchFamily="18" charset="0"/>
                        <a:ea typeface="Calibri" panose="020F0502020204030204" pitchFamily="34" charset="0"/>
                      </a:endParaRPr>
                    </a:p>
                  </a:txBody>
                  <a:tcPr marL="68580" marR="68580" marT="0" marB="0"/>
                </a:tc>
                <a:tc>
                  <a:txBody>
                    <a:bodyPr/>
                    <a:lstStyle/>
                    <a:p>
                      <a:pPr algn="l"/>
                      <a:r>
                        <a:rPr lang="en-ZA" sz="1400" b="1" dirty="0">
                          <a:effectLst/>
                        </a:rPr>
                        <a:t>The World Dairy Situation</a:t>
                      </a:r>
                      <a:endParaRPr lang="en-ZA" sz="1400" b="1"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2174306023"/>
                  </a:ext>
                </a:extLst>
              </a:tr>
              <a:tr h="262744">
                <a:tc>
                  <a:txBody>
                    <a:bodyPr/>
                    <a:lstStyle/>
                    <a:p>
                      <a:pPr algn="l"/>
                      <a:r>
                        <a:rPr lang="en-ZA" sz="1400" b="1">
                          <a:effectLst/>
                        </a:rPr>
                        <a:t>11</a:t>
                      </a:r>
                      <a:endParaRPr lang="en-ZA" sz="1400" b="1">
                        <a:effectLst/>
                        <a:latin typeface="Times New Roman" panose="02020603050405020304" pitchFamily="18" charset="0"/>
                        <a:ea typeface="Calibri" panose="020F0502020204030204" pitchFamily="34" charset="0"/>
                      </a:endParaRPr>
                    </a:p>
                  </a:txBody>
                  <a:tcPr marL="68580" marR="68580" marT="0" marB="0"/>
                </a:tc>
                <a:tc>
                  <a:txBody>
                    <a:bodyPr/>
                    <a:lstStyle/>
                    <a:p>
                      <a:pPr algn="l"/>
                      <a:r>
                        <a:rPr lang="en-ZA" sz="1400" b="1" dirty="0">
                          <a:effectLst/>
                        </a:rPr>
                        <a:t>PowerPoint presentations to the members of Milk SA at their General Meetings</a:t>
                      </a:r>
                      <a:endParaRPr lang="en-ZA" sz="1400" b="1"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2884578690"/>
                  </a:ext>
                </a:extLst>
              </a:tr>
              <a:tr h="275612">
                <a:tc>
                  <a:txBody>
                    <a:bodyPr/>
                    <a:lstStyle/>
                    <a:p>
                      <a:pPr algn="l"/>
                      <a:r>
                        <a:rPr lang="en-ZA" sz="1400" b="1">
                          <a:effectLst/>
                        </a:rPr>
                        <a:t>12</a:t>
                      </a:r>
                      <a:endParaRPr lang="en-ZA" sz="1400" b="1">
                        <a:effectLst/>
                        <a:latin typeface="Times New Roman" panose="02020603050405020304" pitchFamily="18" charset="0"/>
                        <a:ea typeface="Calibri" panose="020F0502020204030204" pitchFamily="34" charset="0"/>
                      </a:endParaRPr>
                    </a:p>
                  </a:txBody>
                  <a:tcPr marL="68580" marR="68580" marT="0" marB="0"/>
                </a:tc>
                <a:tc>
                  <a:txBody>
                    <a:bodyPr/>
                    <a:lstStyle/>
                    <a:p>
                      <a:pPr algn="l"/>
                      <a:r>
                        <a:rPr lang="en-ZA" sz="1400" b="1" dirty="0">
                          <a:effectLst/>
                        </a:rPr>
                        <a:t>Popular project reports</a:t>
                      </a:r>
                      <a:endParaRPr lang="en-ZA" sz="1400" b="1"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3991826183"/>
                  </a:ext>
                </a:extLst>
              </a:tr>
              <a:tr h="275612">
                <a:tc>
                  <a:txBody>
                    <a:bodyPr/>
                    <a:lstStyle/>
                    <a:p>
                      <a:pPr algn="l"/>
                      <a:r>
                        <a:rPr lang="en-ZA" sz="1400" b="1">
                          <a:effectLst/>
                        </a:rPr>
                        <a:t>13</a:t>
                      </a:r>
                      <a:endParaRPr lang="en-ZA" sz="1400" b="1">
                        <a:effectLst/>
                        <a:latin typeface="Times New Roman" panose="02020603050405020304" pitchFamily="18" charset="0"/>
                        <a:ea typeface="Calibri" panose="020F0502020204030204" pitchFamily="34" charset="0"/>
                      </a:endParaRPr>
                    </a:p>
                  </a:txBody>
                  <a:tcPr marL="68580" marR="68580" marT="0" marB="0"/>
                </a:tc>
                <a:tc>
                  <a:txBody>
                    <a:bodyPr/>
                    <a:lstStyle/>
                    <a:p>
                      <a:pPr algn="l"/>
                      <a:r>
                        <a:rPr lang="en-ZA" sz="1400" b="1" dirty="0">
                          <a:effectLst/>
                        </a:rPr>
                        <a:t>Annual Report of Milk SA</a:t>
                      </a:r>
                      <a:endParaRPr lang="en-ZA" sz="1400" b="1"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3392289386"/>
                  </a:ext>
                </a:extLst>
              </a:tr>
              <a:tr h="275612">
                <a:tc>
                  <a:txBody>
                    <a:bodyPr/>
                    <a:lstStyle/>
                    <a:p>
                      <a:pPr algn="l"/>
                      <a:r>
                        <a:rPr lang="en-ZA" sz="1400" b="1">
                          <a:effectLst/>
                        </a:rPr>
                        <a:t>14</a:t>
                      </a:r>
                      <a:endParaRPr lang="en-ZA" sz="1400" b="1">
                        <a:effectLst/>
                        <a:latin typeface="Times New Roman" panose="02020603050405020304" pitchFamily="18" charset="0"/>
                        <a:ea typeface="Calibri" panose="020F0502020204030204" pitchFamily="34" charset="0"/>
                      </a:endParaRPr>
                    </a:p>
                  </a:txBody>
                  <a:tcPr marL="68580" marR="68580" marT="0" marB="0"/>
                </a:tc>
                <a:tc>
                  <a:txBody>
                    <a:bodyPr/>
                    <a:lstStyle/>
                    <a:p>
                      <a:pPr algn="l"/>
                      <a:r>
                        <a:rPr lang="en-ZA" sz="1400" b="1" dirty="0">
                          <a:effectLst/>
                        </a:rPr>
                        <a:t>Milk Essay</a:t>
                      </a:r>
                      <a:endParaRPr lang="en-ZA" sz="1400" b="1"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792402409"/>
                  </a:ext>
                </a:extLst>
              </a:tr>
              <a:tr h="275612">
                <a:tc>
                  <a:txBody>
                    <a:bodyPr/>
                    <a:lstStyle/>
                    <a:p>
                      <a:pPr algn="l"/>
                      <a:r>
                        <a:rPr lang="en-ZA" sz="1400" b="1">
                          <a:effectLst/>
                        </a:rPr>
                        <a:t>15</a:t>
                      </a:r>
                      <a:endParaRPr lang="en-ZA" sz="1400" b="1">
                        <a:effectLst/>
                        <a:latin typeface="Times New Roman" panose="02020603050405020304" pitchFamily="18" charset="0"/>
                        <a:ea typeface="Calibri" panose="020F0502020204030204" pitchFamily="34" charset="0"/>
                      </a:endParaRPr>
                    </a:p>
                  </a:txBody>
                  <a:tcPr marL="68580" marR="68580" marT="0" marB="0"/>
                </a:tc>
                <a:tc>
                  <a:txBody>
                    <a:bodyPr/>
                    <a:lstStyle/>
                    <a:p>
                      <a:pPr algn="l"/>
                      <a:r>
                        <a:rPr lang="en-ZA" sz="1400" b="1" dirty="0">
                          <a:effectLst/>
                        </a:rPr>
                        <a:t>The Research Column</a:t>
                      </a:r>
                      <a:endParaRPr lang="en-ZA" sz="1400" b="1"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2737591266"/>
                  </a:ext>
                </a:extLst>
              </a:tr>
              <a:tr h="275612">
                <a:tc>
                  <a:txBody>
                    <a:bodyPr/>
                    <a:lstStyle/>
                    <a:p>
                      <a:pPr algn="l"/>
                      <a:r>
                        <a:rPr lang="en-ZA" sz="1400" b="1" dirty="0">
                          <a:effectLst/>
                        </a:rPr>
                        <a:t>16</a:t>
                      </a:r>
                      <a:endParaRPr lang="en-ZA" sz="1400" b="1" dirty="0">
                        <a:effectLst/>
                        <a:latin typeface="Times New Roman" panose="02020603050405020304" pitchFamily="18" charset="0"/>
                        <a:ea typeface="Calibri" panose="020F0502020204030204" pitchFamily="34" charset="0"/>
                      </a:endParaRPr>
                    </a:p>
                  </a:txBody>
                  <a:tcPr marL="68580" marR="68580" marT="0" marB="0"/>
                </a:tc>
                <a:tc>
                  <a:txBody>
                    <a:bodyPr/>
                    <a:lstStyle/>
                    <a:p>
                      <a:pPr algn="l"/>
                      <a:r>
                        <a:rPr lang="en-ZA" sz="1400" b="1" dirty="0">
                          <a:effectLst/>
                        </a:rPr>
                        <a:t>Dairy R&amp;D in South Africa</a:t>
                      </a:r>
                      <a:endParaRPr lang="en-ZA" sz="1400" b="1"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757915409"/>
                  </a:ext>
                </a:extLst>
              </a:tr>
              <a:tr h="275612">
                <a:tc>
                  <a:txBody>
                    <a:bodyPr/>
                    <a:lstStyle/>
                    <a:p>
                      <a:pPr algn="l"/>
                      <a:r>
                        <a:rPr lang="en-ZA" sz="1400" b="1" dirty="0">
                          <a:effectLst/>
                          <a:latin typeface="Times New Roman" panose="02020603050405020304" pitchFamily="18" charset="0"/>
                          <a:ea typeface="Calibri" panose="020F0502020204030204" pitchFamily="34" charset="0"/>
                        </a:rPr>
                        <a:t>17</a:t>
                      </a:r>
                    </a:p>
                  </a:txBody>
                  <a:tcPr marL="68580" marR="68580" marT="0" marB="0"/>
                </a:tc>
                <a:tc>
                  <a:txBody>
                    <a:bodyPr/>
                    <a:lstStyle/>
                    <a:p>
                      <a:pPr algn="l"/>
                      <a:r>
                        <a:rPr lang="en-ZA" sz="1400" b="1" dirty="0">
                          <a:effectLst/>
                          <a:latin typeface="Times New Roman" panose="02020603050405020304" pitchFamily="18" charset="0"/>
                          <a:ea typeface="Calibri" panose="020F0502020204030204" pitchFamily="34" charset="0"/>
                        </a:rPr>
                        <a:t>Annual Reports to the National Agricultural Marketing Council</a:t>
                      </a:r>
                    </a:p>
                  </a:txBody>
                  <a:tcPr marL="68580" marR="68580" marT="0" marB="0"/>
                </a:tc>
                <a:extLst>
                  <a:ext uri="{0D108BD9-81ED-4DB2-BD59-A6C34878D82A}">
                    <a16:rowId xmlns:a16="http://schemas.microsoft.com/office/drawing/2014/main" val="2072908619"/>
                  </a:ext>
                </a:extLst>
              </a:tr>
              <a:tr h="275612">
                <a:tc>
                  <a:txBody>
                    <a:bodyPr/>
                    <a:lstStyle/>
                    <a:p>
                      <a:pPr algn="l"/>
                      <a:r>
                        <a:rPr lang="en-ZA" sz="1400" b="1" dirty="0">
                          <a:effectLst/>
                          <a:latin typeface="Times New Roman" panose="02020603050405020304" pitchFamily="18" charset="0"/>
                          <a:ea typeface="Calibri" panose="020F0502020204030204" pitchFamily="34" charset="0"/>
                        </a:rPr>
                        <a:t>18</a:t>
                      </a:r>
                    </a:p>
                  </a:txBody>
                  <a:tcPr marL="68580" marR="68580" marT="0" marB="0"/>
                </a:tc>
                <a:tc>
                  <a:txBody>
                    <a:bodyPr/>
                    <a:lstStyle/>
                    <a:p>
                      <a:pPr algn="l"/>
                      <a:r>
                        <a:rPr lang="en-ZA" sz="1400" b="1" dirty="0">
                          <a:effectLst/>
                          <a:latin typeface="Times New Roman" panose="02020603050405020304" pitchFamily="18" charset="0"/>
                          <a:ea typeface="Calibri" panose="020F0502020204030204" pitchFamily="34" charset="0"/>
                        </a:rPr>
                        <a:t>Four-yearly reports to the National Agricultural Marketing Council</a:t>
                      </a:r>
                    </a:p>
                  </a:txBody>
                  <a:tcPr marL="68580" marR="68580" marT="0" marB="0"/>
                </a:tc>
                <a:extLst>
                  <a:ext uri="{0D108BD9-81ED-4DB2-BD59-A6C34878D82A}">
                    <a16:rowId xmlns:a16="http://schemas.microsoft.com/office/drawing/2014/main" val="94708124"/>
                  </a:ext>
                </a:extLst>
              </a:tr>
            </a:tbl>
          </a:graphicData>
        </a:graphic>
      </p:graphicFrame>
    </p:spTree>
    <p:extLst>
      <p:ext uri="{BB962C8B-B14F-4D97-AF65-F5344CB8AC3E}">
        <p14:creationId xmlns:p14="http://schemas.microsoft.com/office/powerpoint/2010/main" val="37718722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1473</TotalTime>
  <Words>1030</Words>
  <Application>Microsoft Office PowerPoint</Application>
  <PresentationFormat>Widescreen</PresentationFormat>
  <Paragraphs>177</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CEO Report to the Members</vt:lpstr>
      <vt:lpstr>EXTERNAL FACTORS IMPACTING SEVERELY ON THE INDUSTRY</vt:lpstr>
      <vt:lpstr>World-wide economic decline</vt:lpstr>
      <vt:lpstr>Competition in the market becomes tenser</vt:lpstr>
      <vt:lpstr>An agile Industry Organization</vt:lpstr>
      <vt:lpstr>A can-do Industry organization</vt:lpstr>
      <vt:lpstr>A tribute to the stalwarts</vt:lpstr>
      <vt:lpstr>Administration</vt:lpstr>
      <vt:lpstr>Communication</vt:lpstr>
      <vt:lpstr>2023 Budget</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 Fouche</dc:creator>
  <cp:lastModifiedBy>Nico Fouche</cp:lastModifiedBy>
  <cp:revision>87</cp:revision>
  <cp:lastPrinted>2022-11-27T13:52:40Z</cp:lastPrinted>
  <dcterms:created xsi:type="dcterms:W3CDTF">2022-11-19T12:50:43Z</dcterms:created>
  <dcterms:modified xsi:type="dcterms:W3CDTF">2022-11-29T13:56:36Z</dcterms:modified>
</cp:coreProperties>
</file>