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252\Share\MELK%20SA%202020%20-\COMMUNICATION\ANNUAL%20REPORTS%20-%20WORKING%20SHEETS\Registered%20person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2\Share\MELK%20SA%202020%20-\COMMUNICATION\ANNUAL%20REPORTS%20-%20WORKING%20SHEETS\Levy%20inco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2\Share\MELK%20SA%202020%20-\COMMUNICATION\ANNUAL%20REPORTS%20-%20WORKING%20SHEETS\Division%20of%20levy%20inco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Annual movement in the number of registered persons in the  registration categories: 2006 to 2022</a:t>
            </a:r>
            <a:r>
              <a:rPr lang="en-US" baseline="0"/>
              <a:t> (Dec)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Processors of unprocessed milk</c:v>
          </c:tx>
          <c:marker>
            <c:symbol val="none"/>
          </c:marker>
          <c:cat>
            <c:numRef>
              <c:f>'Registered persons 2006-2021'!$B$3:$B$18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2022</c:v>
                </c:pt>
              </c:numCache>
            </c:numRef>
          </c:cat>
          <c:val>
            <c:numRef>
              <c:f>'Registered persons 2006-2021'!$C$3:$C$18</c:f>
              <c:numCache>
                <c:formatCode>General</c:formatCode>
                <c:ptCount val="16"/>
                <c:pt idx="0">
                  <c:v>126</c:v>
                </c:pt>
                <c:pt idx="1">
                  <c:v>147</c:v>
                </c:pt>
                <c:pt idx="2">
                  <c:v>161</c:v>
                </c:pt>
                <c:pt idx="3">
                  <c:v>148</c:v>
                </c:pt>
                <c:pt idx="4">
                  <c:v>158</c:v>
                </c:pt>
                <c:pt idx="5">
                  <c:v>153</c:v>
                </c:pt>
                <c:pt idx="6">
                  <c:v>158</c:v>
                </c:pt>
                <c:pt idx="7">
                  <c:v>144</c:v>
                </c:pt>
                <c:pt idx="8">
                  <c:v>142</c:v>
                </c:pt>
                <c:pt idx="9">
                  <c:v>155</c:v>
                </c:pt>
                <c:pt idx="10">
                  <c:v>153</c:v>
                </c:pt>
                <c:pt idx="11">
                  <c:v>139</c:v>
                </c:pt>
                <c:pt idx="12">
                  <c:v>131</c:v>
                </c:pt>
                <c:pt idx="13">
                  <c:v>133</c:v>
                </c:pt>
                <c:pt idx="14">
                  <c:v>132</c:v>
                </c:pt>
                <c:pt idx="15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70-4E28-B918-54BD487BC95D}"/>
            </c:ext>
          </c:extLst>
        </c:ser>
        <c:ser>
          <c:idx val="1"/>
          <c:order val="1"/>
          <c:tx>
            <c:v>Importers</c:v>
          </c:tx>
          <c:marker>
            <c:symbol val="none"/>
          </c:marker>
          <c:cat>
            <c:numRef>
              <c:f>'Registered persons 2006-2021'!$B$3:$B$18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2022</c:v>
                </c:pt>
              </c:numCache>
            </c:numRef>
          </c:cat>
          <c:val>
            <c:numRef>
              <c:f>'Registered persons 2006-2021'!$D$3:$D$18</c:f>
              <c:numCache>
                <c:formatCode>General</c:formatCode>
                <c:ptCount val="16"/>
                <c:pt idx="0">
                  <c:v>23</c:v>
                </c:pt>
                <c:pt idx="1">
                  <c:v>27</c:v>
                </c:pt>
                <c:pt idx="2">
                  <c:v>36</c:v>
                </c:pt>
                <c:pt idx="3">
                  <c:v>54</c:v>
                </c:pt>
                <c:pt idx="4">
                  <c:v>75</c:v>
                </c:pt>
                <c:pt idx="5">
                  <c:v>75</c:v>
                </c:pt>
                <c:pt idx="6">
                  <c:v>88</c:v>
                </c:pt>
                <c:pt idx="7">
                  <c:v>93</c:v>
                </c:pt>
                <c:pt idx="8">
                  <c:v>106</c:v>
                </c:pt>
                <c:pt idx="9">
                  <c:v>115</c:v>
                </c:pt>
                <c:pt idx="10">
                  <c:v>127</c:v>
                </c:pt>
                <c:pt idx="11">
                  <c:v>122</c:v>
                </c:pt>
                <c:pt idx="12">
                  <c:v>126</c:v>
                </c:pt>
                <c:pt idx="13">
                  <c:v>127</c:v>
                </c:pt>
                <c:pt idx="14">
                  <c:v>121</c:v>
                </c:pt>
                <c:pt idx="15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70-4E28-B918-54BD487BC95D}"/>
            </c:ext>
          </c:extLst>
        </c:ser>
        <c:ser>
          <c:idx val="2"/>
          <c:order val="2"/>
          <c:tx>
            <c:v>Producers of unprocessed milk</c:v>
          </c:tx>
          <c:marker>
            <c:symbol val="none"/>
          </c:marker>
          <c:cat>
            <c:numRef>
              <c:f>'Registered persons 2006-2021'!$B$3:$B$18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2022</c:v>
                </c:pt>
              </c:numCache>
            </c:numRef>
          </c:cat>
          <c:val>
            <c:numRef>
              <c:f>'Registered persons 2006-2021'!$E$3:$E$18</c:f>
              <c:numCache>
                <c:formatCode>General</c:formatCode>
                <c:ptCount val="16"/>
                <c:pt idx="0">
                  <c:v>127</c:v>
                </c:pt>
                <c:pt idx="1">
                  <c:v>152</c:v>
                </c:pt>
                <c:pt idx="2">
                  <c:v>180</c:v>
                </c:pt>
                <c:pt idx="3">
                  <c:v>136</c:v>
                </c:pt>
                <c:pt idx="4">
                  <c:v>126</c:v>
                </c:pt>
                <c:pt idx="5">
                  <c:v>112</c:v>
                </c:pt>
                <c:pt idx="6">
                  <c:v>113</c:v>
                </c:pt>
                <c:pt idx="7">
                  <c:v>112</c:v>
                </c:pt>
                <c:pt idx="8">
                  <c:v>109</c:v>
                </c:pt>
                <c:pt idx="9">
                  <c:v>114</c:v>
                </c:pt>
                <c:pt idx="10">
                  <c:v>112</c:v>
                </c:pt>
                <c:pt idx="11">
                  <c:v>92</c:v>
                </c:pt>
                <c:pt idx="12">
                  <c:v>75</c:v>
                </c:pt>
                <c:pt idx="13">
                  <c:v>69</c:v>
                </c:pt>
                <c:pt idx="14">
                  <c:v>70</c:v>
                </c:pt>
                <c:pt idx="15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70-4E28-B918-54BD487BC95D}"/>
            </c:ext>
          </c:extLst>
        </c:ser>
        <c:ser>
          <c:idx val="4"/>
          <c:order val="3"/>
          <c:tx>
            <c:v>Exporters</c:v>
          </c:tx>
          <c:marker>
            <c:symbol val="none"/>
          </c:marker>
          <c:cat>
            <c:numRef>
              <c:f>'Registered persons 2006-2021'!$B$3:$B$18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2022</c:v>
                </c:pt>
              </c:numCache>
            </c:numRef>
          </c:cat>
          <c:val>
            <c:numRef>
              <c:f>'Registered persons 2006-2021'!$F$3:$F$18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70-4E28-B918-54BD487BC95D}"/>
            </c:ext>
          </c:extLst>
        </c:ser>
        <c:ser>
          <c:idx val="3"/>
          <c:order val="4"/>
          <c:tx>
            <c:v>Total</c:v>
          </c:tx>
          <c:marker>
            <c:symbol val="none"/>
          </c:marker>
          <c:cat>
            <c:numRef>
              <c:f>'Registered persons 2006-2021'!$B$3:$B$18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2022</c:v>
                </c:pt>
              </c:numCache>
            </c:numRef>
          </c:cat>
          <c:val>
            <c:numRef>
              <c:f>'Registered persons 2006-2021'!$G$3:$G$18</c:f>
              <c:numCache>
                <c:formatCode>General</c:formatCode>
                <c:ptCount val="16"/>
                <c:pt idx="0">
                  <c:v>276</c:v>
                </c:pt>
                <c:pt idx="1">
                  <c:v>326</c:v>
                </c:pt>
                <c:pt idx="2">
                  <c:v>377</c:v>
                </c:pt>
                <c:pt idx="3">
                  <c:v>338</c:v>
                </c:pt>
                <c:pt idx="4">
                  <c:v>359</c:v>
                </c:pt>
                <c:pt idx="5">
                  <c:v>340</c:v>
                </c:pt>
                <c:pt idx="6">
                  <c:v>359</c:v>
                </c:pt>
                <c:pt idx="7">
                  <c:v>349</c:v>
                </c:pt>
                <c:pt idx="8">
                  <c:v>357</c:v>
                </c:pt>
                <c:pt idx="9">
                  <c:v>384</c:v>
                </c:pt>
                <c:pt idx="10">
                  <c:v>392</c:v>
                </c:pt>
                <c:pt idx="11">
                  <c:v>353</c:v>
                </c:pt>
                <c:pt idx="12">
                  <c:v>333</c:v>
                </c:pt>
                <c:pt idx="13">
                  <c:v>330</c:v>
                </c:pt>
                <c:pt idx="14">
                  <c:v>324</c:v>
                </c:pt>
                <c:pt idx="15">
                  <c:v>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70-4E28-B918-54BD487BC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788928"/>
        <c:axId val="87803008"/>
      </c:lineChart>
      <c:catAx>
        <c:axId val="8778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803008"/>
        <c:crosses val="autoZero"/>
        <c:auto val="1"/>
        <c:lblAlgn val="ctr"/>
        <c:lblOffset val="100"/>
        <c:noMultiLvlLbl val="0"/>
      </c:catAx>
      <c:valAx>
        <c:axId val="87803008"/>
        <c:scaling>
          <c:orientation val="minMax"/>
          <c:max val="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Number of registered persons / institutions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77889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600" u="none"/>
              <a:t>No of registered role-players per category and contribution</a:t>
            </a:r>
            <a:r>
              <a:rPr lang="en-ZA" sz="1600" u="none" baseline="0"/>
              <a:t> to levy income, 2022</a:t>
            </a:r>
            <a:r>
              <a:rPr lang="en-ZA" sz="1600" u="none"/>
              <a:t> </a:t>
            </a:r>
          </a:p>
        </c:rich>
      </c:tx>
      <c:layout>
        <c:manualLayout>
          <c:xMode val="edge"/>
          <c:yMode val="edge"/>
          <c:x val="0.13773850435685903"/>
          <c:y val="1.0111110757266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'Role-player categories &amp; Income'!$B$6</c:f>
              <c:strCache>
                <c:ptCount val="1"/>
                <c:pt idx="0">
                  <c:v>Number of role-players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'Role-player categories &amp; Income'!$C$4:$F$5</c:f>
              <c:strCache>
                <c:ptCount val="4"/>
                <c:pt idx="0">
                  <c:v>Processors of unprocessed milk</c:v>
                </c:pt>
                <c:pt idx="1">
                  <c:v>Importers of dairy products</c:v>
                </c:pt>
                <c:pt idx="2">
                  <c:v>Milk Producers who process &amp; sell unprocessed milk</c:v>
                </c:pt>
                <c:pt idx="3">
                  <c:v>Exporters of unprocessed milk</c:v>
                </c:pt>
              </c:strCache>
            </c:strRef>
          </c:cat>
          <c:val>
            <c:numRef>
              <c:f>'Role-player categories &amp; Income'!$C$6:$F$6</c:f>
              <c:numCache>
                <c:formatCode>General</c:formatCode>
                <c:ptCount val="4"/>
                <c:pt idx="0">
                  <c:v>130</c:v>
                </c:pt>
                <c:pt idx="1">
                  <c:v>110</c:v>
                </c:pt>
                <c:pt idx="2">
                  <c:v>63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3-4774-96C8-A533108DECEA}"/>
            </c:ext>
          </c:extLst>
        </c:ser>
        <c:ser>
          <c:idx val="1"/>
          <c:order val="1"/>
          <c:tx>
            <c:strRef>
              <c:f>'Role-player categories &amp; Income'!$B$7</c:f>
              <c:strCache>
                <c:ptCount val="1"/>
                <c:pt idx="0">
                  <c:v>Contribution to income %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5095115852491485E-2"/>
                  <c:y val="-1.056294464954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D3-4774-96C8-A533108DECEA}"/>
                </c:ext>
              </c:extLst>
            </c:dLbl>
            <c:dLbl>
              <c:idx val="1"/>
              <c:layout>
                <c:manualLayout>
                  <c:x val="5.4749261316069282E-3"/>
                  <c:y val="-2.308457895595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D3-4774-96C8-A533108DECEA}"/>
                </c:ext>
              </c:extLst>
            </c:dLbl>
            <c:dLbl>
              <c:idx val="2"/>
              <c:layout>
                <c:manualLayout>
                  <c:x val="1.61374415286148E-2"/>
                  <c:y val="-3.628828937477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D3-4774-96C8-A533108DECEA}"/>
                </c:ext>
              </c:extLst>
            </c:dLbl>
            <c:dLbl>
              <c:idx val="3"/>
              <c:layout>
                <c:manualLayout>
                  <c:x val="1.2250619114457728E-3"/>
                  <c:y val="-2.9048097786252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D3-4774-96C8-A533108DE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'Role-player categories &amp; Income'!$C$4:$F$5</c:f>
              <c:strCache>
                <c:ptCount val="4"/>
                <c:pt idx="0">
                  <c:v>Processors of unprocessed milk</c:v>
                </c:pt>
                <c:pt idx="1">
                  <c:v>Importers of dairy products</c:v>
                </c:pt>
                <c:pt idx="2">
                  <c:v>Milk Producers who process &amp; sell unprocessed milk</c:v>
                </c:pt>
                <c:pt idx="3">
                  <c:v>Exporters of unprocessed milk</c:v>
                </c:pt>
              </c:strCache>
            </c:strRef>
          </c:cat>
          <c:val>
            <c:numRef>
              <c:f>'Role-player categories &amp; Income'!$C$7:$F$7</c:f>
              <c:numCache>
                <c:formatCode>_ * #\ ##0.00_ ;_ * \-#\ ##0.00_ ;_ * "-"??_ ;_ @_ </c:formatCode>
                <c:ptCount val="4"/>
                <c:pt idx="0">
                  <c:v>88.203854461365111</c:v>
                </c:pt>
                <c:pt idx="1">
                  <c:v>8.892113348608321</c:v>
                </c:pt>
                <c:pt idx="2">
                  <c:v>1.4577717921919542</c:v>
                </c:pt>
                <c:pt idx="3">
                  <c:v>1.4462603978346229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D3-4774-96C8-A533108DE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91797376"/>
        <c:axId val="91836800"/>
        <c:axId val="0"/>
      </c:bar3DChart>
      <c:catAx>
        <c:axId val="91797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sm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36800"/>
        <c:crosses val="autoZero"/>
        <c:auto val="1"/>
        <c:lblAlgn val="ctr"/>
        <c:lblOffset val="100"/>
        <c:noMultiLvlLbl val="0"/>
      </c:catAx>
      <c:valAx>
        <c:axId val="9183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067567854828861"/>
          <c:y val="0.15040965210825169"/>
          <c:w val="0.5485976255591587"/>
          <c:h val="0.75026782799667946"/>
        </c:manualLayout>
      </c:layout>
      <c:pie3D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BC-4071-BA9D-BDE6A37BFB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BC-4071-BA9D-BDE6A37BFB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BC-4071-BA9D-BDE6A37BFB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DBC-4071-BA9D-BDE6A37BFB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DBC-4071-BA9D-BDE6A37BFB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DBC-4071-BA9D-BDE6A37BFBE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DBC-4071-BA9D-BDE6A37BFBE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DBC-4071-BA9D-BDE6A37BFBE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DBC-4071-BA9D-BDE6A37BFBE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DBC-4071-BA9D-BDE6A37BFBE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DBC-4071-BA9D-BDE6A37BFBE7}"/>
              </c:ext>
            </c:extLst>
          </c:dPt>
          <c:dLbls>
            <c:dLbl>
              <c:idx val="0"/>
              <c:layout>
                <c:manualLayout>
                  <c:x val="-9.4698973393556717E-3"/>
                  <c:y val="-8.76631197914053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BC-4071-BA9D-BDE6A37BFBE7}"/>
                </c:ext>
              </c:extLst>
            </c:dLbl>
            <c:dLbl>
              <c:idx val="2"/>
              <c:layout>
                <c:manualLayout>
                  <c:x val="-8.8226544710996689E-3"/>
                  <c:y val="3.0955018020623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BC-4071-BA9D-BDE6A37BFBE7}"/>
                </c:ext>
              </c:extLst>
            </c:dLbl>
            <c:dLbl>
              <c:idx val="3"/>
              <c:layout>
                <c:manualLayout>
                  <c:x val="4.754971113983926E-2"/>
                  <c:y val="2.23472626948353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BC-4071-BA9D-BDE6A37BFBE7}"/>
                </c:ext>
              </c:extLst>
            </c:dLbl>
            <c:dLbl>
              <c:idx val="4"/>
              <c:layout>
                <c:manualLayout>
                  <c:x val="-7.6559216363675908E-2"/>
                  <c:y val="6.9387460901860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BC-4071-BA9D-BDE6A37BFBE7}"/>
                </c:ext>
              </c:extLst>
            </c:dLbl>
            <c:dLbl>
              <c:idx val="5"/>
              <c:layout>
                <c:manualLayout>
                  <c:x val="-5.5618037377768784E-2"/>
                  <c:y val="7.08233513341262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BC-4071-BA9D-BDE6A37BFBE7}"/>
                </c:ext>
              </c:extLst>
            </c:dLbl>
            <c:dLbl>
              <c:idx val="6"/>
              <c:layout>
                <c:manualLayout>
                  <c:x val="-6.6152337440668382E-2"/>
                  <c:y val="1.78921569895376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BC-4071-BA9D-BDE6A37BFBE7}"/>
                </c:ext>
              </c:extLst>
            </c:dLbl>
            <c:dLbl>
              <c:idx val="7"/>
              <c:layout>
                <c:manualLayout>
                  <c:x val="-0.19978774611663494"/>
                  <c:y val="-9.39721054099116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BC-4071-BA9D-BDE6A37BFBE7}"/>
                </c:ext>
              </c:extLst>
            </c:dLbl>
            <c:dLbl>
              <c:idx val="8"/>
              <c:layout>
                <c:manualLayout>
                  <c:x val="-5.3223453796074814E-2"/>
                  <c:y val="-0.108478444141068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BC-4071-BA9D-BDE6A37BFBE7}"/>
                </c:ext>
              </c:extLst>
            </c:dLbl>
            <c:dLbl>
              <c:idx val="9"/>
              <c:layout>
                <c:manualLayout>
                  <c:x val="8.6250964106189848E-2"/>
                  <c:y val="-0.17228184837569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BC-4071-BA9D-BDE6A37BFBE7}"/>
                </c:ext>
              </c:extLst>
            </c:dLbl>
            <c:dLbl>
              <c:idx val="10"/>
              <c:layout>
                <c:manualLayout>
                  <c:x val="0.28549044298444637"/>
                  <c:y val="-0.168727213408633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DBC-4071-BA9D-BDE6A37BF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'[Division of levy income.xlsx]Levy division stats'!$A$66:$A$76</c:f>
              <c:strCache>
                <c:ptCount val="11"/>
                <c:pt idx="0">
                  <c:v>Consumer education</c:v>
                </c:pt>
                <c:pt idx="1">
                  <c:v>Transformation</c:v>
                </c:pt>
                <c:pt idx="2">
                  <c:v>Skills &amp; Knowledge Development</c:v>
                </c:pt>
                <c:pt idx="3">
                  <c:v>Quality &amp; Safety</c:v>
                </c:pt>
                <c:pt idx="4">
                  <c:v>Administration</c:v>
                </c:pt>
                <c:pt idx="5">
                  <c:v>Industry information</c:v>
                </c:pt>
                <c:pt idx="6">
                  <c:v>Research &amp; Development</c:v>
                </c:pt>
                <c:pt idx="7">
                  <c:v>MSA Office allocation to projects</c:v>
                </c:pt>
                <c:pt idx="8">
                  <c:v>Communication and Verification of statutory information</c:v>
                </c:pt>
                <c:pt idx="9">
                  <c:v>Internal audits - projects</c:v>
                </c:pt>
                <c:pt idx="10">
                  <c:v>Levy income of 2022 not appropriated</c:v>
                </c:pt>
              </c:strCache>
            </c:strRef>
          </c:cat>
          <c:val>
            <c:numRef>
              <c:f>'[Division of levy income.xlsx]Levy division stats'!$B$66:$B$76</c:f>
              <c:numCache>
                <c:formatCode>_ * #\ ##0.00_ ;_ * \-#\ ##0.00_ ;_ * "-"??_ ;_ @_ </c:formatCode>
                <c:ptCount val="11"/>
                <c:pt idx="0">
                  <c:v>33.866806817998921</c:v>
                </c:pt>
                <c:pt idx="1">
                  <c:v>14.744855983377997</c:v>
                </c:pt>
                <c:pt idx="2">
                  <c:v>2.2637061866766452</c:v>
                </c:pt>
                <c:pt idx="3">
                  <c:v>17.972303765501398</c:v>
                </c:pt>
                <c:pt idx="4">
                  <c:v>10.258240397885936</c:v>
                </c:pt>
                <c:pt idx="5">
                  <c:v>5.2485611414902262</c:v>
                </c:pt>
                <c:pt idx="6">
                  <c:v>5.202077700119907</c:v>
                </c:pt>
                <c:pt idx="7">
                  <c:v>3.0674057367237233</c:v>
                </c:pt>
                <c:pt idx="8">
                  <c:v>2.0414174472690987</c:v>
                </c:pt>
                <c:pt idx="9">
                  <c:v>0.37130641009391369</c:v>
                </c:pt>
                <c:pt idx="10">
                  <c:v>4.9633184128622361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DBC-4071-BA9D-BDE6A37BFBE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DBC-4071-BA9D-BDE6A37BFB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5DBC-4071-BA9D-BDE6A37BFB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5DBC-4071-BA9D-BDE6A37BFB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5DBC-4071-BA9D-BDE6A37BFB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5DBC-4071-BA9D-BDE6A37BFB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5DBC-4071-BA9D-BDE6A37BFBE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5DBC-4071-BA9D-BDE6A37BFBE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5DBC-4071-BA9D-BDE6A37BFBE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5DBC-4071-BA9D-BDE6A37BFBE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5DBC-4071-BA9D-BDE6A37BFBE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5DBC-4071-BA9D-BDE6A37BFBE7}"/>
              </c:ext>
            </c:extLst>
          </c:dPt>
          <c:cat>
            <c:strRef>
              <c:f>'[Division of levy income.xlsx]Levy division stats'!$A$66:$A$76</c:f>
              <c:strCache>
                <c:ptCount val="11"/>
                <c:pt idx="0">
                  <c:v>Consumer education</c:v>
                </c:pt>
                <c:pt idx="1">
                  <c:v>Transformation</c:v>
                </c:pt>
                <c:pt idx="2">
                  <c:v>Skills &amp; Knowledge Development</c:v>
                </c:pt>
                <c:pt idx="3">
                  <c:v>Quality &amp; Safety</c:v>
                </c:pt>
                <c:pt idx="4">
                  <c:v>Administration</c:v>
                </c:pt>
                <c:pt idx="5">
                  <c:v>Industry information</c:v>
                </c:pt>
                <c:pt idx="6">
                  <c:v>Research &amp; Development</c:v>
                </c:pt>
                <c:pt idx="7">
                  <c:v>MSA Office allocation to projects</c:v>
                </c:pt>
                <c:pt idx="8">
                  <c:v>Communication and Verification of statutory information</c:v>
                </c:pt>
                <c:pt idx="9">
                  <c:v>Internal audits - projects</c:v>
                </c:pt>
                <c:pt idx="10">
                  <c:v>Levy income of 2022 not appropriated</c:v>
                </c:pt>
              </c:strCache>
            </c:strRef>
          </c:cat>
          <c:val>
            <c:numRef>
              <c:f>'[Division of levy income.xlsx]Levy division stats'!$C$66:$C$76</c:f>
              <c:numCache>
                <c:formatCode>_ * #\ ##0_ ;_ * \-#\ ##0_ ;_ * "-"??_ ;_ @_ </c:formatCode>
                <c:ptCount val="11"/>
                <c:pt idx="0">
                  <c:v>21546962</c:v>
                </c:pt>
                <c:pt idx="1">
                  <c:v>9381069</c:v>
                </c:pt>
                <c:pt idx="2">
                  <c:v>1440230</c:v>
                </c:pt>
                <c:pt idx="3">
                  <c:v>11434457</c:v>
                </c:pt>
                <c:pt idx="4">
                  <c:v>6526565</c:v>
                </c:pt>
                <c:pt idx="5">
                  <c:v>3339274</c:v>
                </c:pt>
                <c:pt idx="6">
                  <c:v>3309700</c:v>
                </c:pt>
                <c:pt idx="7">
                  <c:v>1951565</c:v>
                </c:pt>
                <c:pt idx="8">
                  <c:v>1298804</c:v>
                </c:pt>
                <c:pt idx="9">
                  <c:v>236235</c:v>
                </c:pt>
                <c:pt idx="10">
                  <c:v>3157795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5DBC-4071-BA9D-BDE6A37BF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7B3C-566F-F46F-F1D0-46100A2FB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54DC-EC53-C072-0DE9-B1A51C0F8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D9AE1-C3A3-331D-9E43-A106AEFC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95B4-5DE9-3B8A-D98E-6E841C93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56E9D-74FB-B25F-EE03-1BCA530A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543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9238-E440-2D5D-4665-44BDF7C0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F08FE-B21D-A20A-E633-9508DEE0A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4DD2-5D53-6D19-A641-4F2A45CA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9BD2D-49D8-D96D-A229-9385583B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1806-004F-3D17-23A3-A2A4C30D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735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C3FD4-C81D-B53B-8208-4284FA3BC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95398-E64D-EB84-BB43-060F9C2BA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BB22-5CB5-39D0-3B89-96ACD0FC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9A6EF-1181-3442-F2F6-F02E0C2D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67903-4BBB-A059-3FAB-39903F66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363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4F72-3E88-3FEB-6373-4663A087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6F88E-D10C-5383-8F06-381999885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5F5AC-AF86-F425-63A3-838C15FF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7E52D-7B39-D9CD-2C7A-794E3001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CF39B-374A-9FFE-52B8-EF88581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463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040A-CFC4-5264-919C-A0A6DCCA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D2011-B0B2-EE09-0BDD-6D4ACFB73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BB443-CE9A-9CA0-9D7C-6A488D48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9D46-9B92-D2D9-F9C5-F6A44551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3D0D1-87EE-9B7D-7635-6491EA75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106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6A48-AAF3-FC59-9913-415FE550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B6337-D206-EB48-13A6-AB4C2D2A7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883A7-93C4-AF5A-AE7A-7D5482CD3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20BCC-98AE-10FA-E058-4E37C119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53FF9-8ABF-9049-9CA3-751DD3AD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D237D-A333-CA4D-83A3-313E2D6B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038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4499-8E14-8110-9435-7F292B2B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FB4AE-97CA-0C81-B4F4-648671E7A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4BDC7-ADB8-0A27-1ADD-7406FB488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F0B31-B34A-F5A8-7902-086A68175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33CFC-BD54-640F-9780-77B43A804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1ED6E-90B3-87AC-6B1E-398EFD48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62A3B-2A77-E54C-5E74-AB3067A6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1558A-31A2-16D1-0609-1C2E7F2C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500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88DA-00E7-F7E5-1A93-9DB9A1A4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148EB-EA7F-23D2-063F-D5ABC120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F69B2-308B-04A6-77A4-6F9127DE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04B59-2526-6B22-1B70-BED70277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432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BDD5C-BCE0-5744-8CA5-9B232D48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6A9CD-4C3E-E2B8-D356-1368648B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597AE-3BF6-09FB-1A59-87B21812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685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BB79-3A42-ABC4-65F4-A0580DD5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F28A-3C30-A43D-9192-20D962C4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AAB9-3A6D-0D43-203E-389BC6F91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AAEEF-C1BB-7588-C933-D3C63986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7EE79-80E0-1D56-F979-9D53C2E9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0449E-0728-6600-B11A-BC1028A2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78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063D-FB2C-AA45-F412-D88D9E04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D5237-FF1E-E584-23AC-1B8A98CB9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F4EEE-D270-745B-7807-8815CAD25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5B783-1330-CCF8-CF19-909C05E3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9DAA8-36BB-92B2-076B-0EF6287B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F5F57-7188-3E0A-3BDE-64A754AF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562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AF2D2-95E9-5C5C-D8ED-1782DE3D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AA38A-3059-E11C-21F4-AF7401935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63EE6-4D0D-8D4A-0C11-088D0AE48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BEABF-E10F-46CD-B962-3C6B346C35AF}" type="datetimeFigureOut">
              <a:rPr lang="en-ZA" smtClean="0"/>
              <a:t>2023/06/12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4954E-61C8-94C1-5948-DE9A6EE8D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4CC4-9CCE-655C-F321-B5E25DCB8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6134-3D9D-427E-9010-6F6C25C554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509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394794F-E136-E65C-37A6-E0F4A3013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4498"/>
            <a:ext cx="9144000" cy="2957804"/>
          </a:xfrm>
        </p:spPr>
        <p:txBody>
          <a:bodyPr>
            <a:normAutofit/>
          </a:bodyPr>
          <a:lstStyle/>
          <a:p>
            <a:r>
              <a:rPr lang="en-ZA" sz="2800" dirty="0"/>
              <a:t>CEO Presentation</a:t>
            </a:r>
          </a:p>
          <a:p>
            <a:r>
              <a:rPr lang="en-ZA" sz="2800" dirty="0"/>
              <a:t>To the Members</a:t>
            </a:r>
          </a:p>
          <a:p>
            <a:r>
              <a:rPr lang="en-ZA" sz="2800" dirty="0"/>
              <a:t>at the</a:t>
            </a:r>
          </a:p>
          <a:p>
            <a:r>
              <a:rPr lang="en-ZA" sz="2800" dirty="0"/>
              <a:t>General Meeting of</a:t>
            </a:r>
          </a:p>
          <a:p>
            <a:r>
              <a:rPr lang="en-ZA" sz="2800" dirty="0"/>
              <a:t>14 June 2023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C0FFF40F-65F6-52D0-42EA-4C168F59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38" y="384967"/>
            <a:ext cx="3433873" cy="22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2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4EC55-758E-9B1E-BFEF-6E5854C9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ZA" sz="2500" b="1">
                <a:solidFill>
                  <a:schemeClr val="bg1"/>
                </a:solidFill>
              </a:rPr>
              <a:t>REGISTERED ROLE-PLAYERS PER CATEGORY AND CONTRIBUTION TO LEVY INCOME</a:t>
            </a:r>
          </a:p>
        </p:txBody>
      </p:sp>
      <p:graphicFrame>
        <p:nvGraphicFramePr>
          <p:cNvPr id="4" name="Chart 3" title="No of role-players and their levy contributions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87010"/>
              </p:ext>
            </p:extLst>
          </p:nvPr>
        </p:nvGraphicFramePr>
        <p:xfrm>
          <a:off x="1017038" y="1660849"/>
          <a:ext cx="10366823" cy="480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28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8AFE-A354-D463-F0F5-956E7CD5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19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ZA" sz="2000" b="1">
                <a:solidFill>
                  <a:srgbClr val="FFFFFF"/>
                </a:solidFill>
              </a:rPr>
              <a:t>DETAILED EXPENDITURE (%) OF NET LEVY INCOME AND SURPLUS: 2022 – R63,6 million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EDA6C2A-892D-AEEB-7CFE-E2DFA4BB0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01261"/>
              </p:ext>
            </p:extLst>
          </p:nvPr>
        </p:nvGraphicFramePr>
        <p:xfrm>
          <a:off x="3345780" y="363895"/>
          <a:ext cx="8326816" cy="628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1474" y="5982789"/>
            <a:ext cx="781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Shares are based on guideline percentages, as per business plan submitted by the applicants (MPO and SAMPRO) and approved by the Minister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3212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8EE0-2219-EC34-95F9-EA8815D7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ZA" b="1"/>
              <a:t>Thanks for your attention</a:t>
            </a:r>
            <a:endParaRPr lang="en-ZA" b="1" dirty="0"/>
          </a:p>
        </p:txBody>
      </p:sp>
      <p:pic>
        <p:nvPicPr>
          <p:cNvPr id="7" name="Content Placeholder 6" descr="A person holding a glass of milk&#10;&#10;Description automatically generated">
            <a:extLst>
              <a:ext uri="{FF2B5EF4-FFF2-40B4-BE49-F238E27FC236}">
                <a16:creationId xmlns:a16="http://schemas.microsoft.com/office/drawing/2014/main" id="{F96E25F4-AC69-ACFA-3E69-D31B9475C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51" y="1026216"/>
            <a:ext cx="3781449" cy="5466660"/>
          </a:xfrm>
        </p:spPr>
      </p:pic>
    </p:spTree>
    <p:extLst>
      <p:ext uri="{BB962C8B-B14F-4D97-AF65-F5344CB8AC3E}">
        <p14:creationId xmlns:p14="http://schemas.microsoft.com/office/powerpoint/2010/main" val="39831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AAB38-B050-DC53-B2DE-B86F3190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715845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THE DAIRY MARKET</a:t>
            </a:r>
            <a:endParaRPr lang="en-ZA" sz="3600" b="1" dirty="0"/>
          </a:p>
        </p:txBody>
      </p:sp>
      <p:pic>
        <p:nvPicPr>
          <p:cNvPr id="5" name="Picture 4" descr="Cows eating from trough">
            <a:extLst>
              <a:ext uri="{FF2B5EF4-FFF2-40B4-BE49-F238E27FC236}">
                <a16:creationId xmlns:a16="http://schemas.microsoft.com/office/drawing/2014/main" id="{0DABC38C-E25E-2AA3-445A-421D89D50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7" r="2792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0CF3E-D301-B9DA-B47F-5B4B7DE6C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98" y="1045029"/>
            <a:ext cx="6398374" cy="5216434"/>
          </a:xfrm>
        </p:spPr>
        <p:txBody>
          <a:bodyPr>
            <a:noAutofit/>
          </a:bodyPr>
          <a:lstStyle/>
          <a:p>
            <a:r>
              <a:rPr lang="en-ZA" sz="3200" dirty="0"/>
              <a:t>Dairy </a:t>
            </a:r>
            <a:r>
              <a:rPr lang="en-ZA" sz="3200" b="1" dirty="0"/>
              <a:t>product sales</a:t>
            </a:r>
            <a:r>
              <a:rPr lang="en-ZA" sz="3200" dirty="0"/>
              <a:t>, except for fresh milk and flavoured milk, held reasonably strong up until 2020, after which sales declined significantly up to now.</a:t>
            </a:r>
          </a:p>
          <a:p>
            <a:r>
              <a:rPr lang="en-ZA" sz="3200" dirty="0"/>
              <a:t>Dairy </a:t>
            </a:r>
            <a:r>
              <a:rPr lang="en-ZA" sz="3200" b="1" dirty="0"/>
              <a:t>product prices </a:t>
            </a:r>
            <a:r>
              <a:rPr lang="en-ZA" sz="3200" dirty="0"/>
              <a:t>shot up since 2021 to levels beyond inflation.</a:t>
            </a:r>
          </a:p>
          <a:p>
            <a:r>
              <a:rPr lang="en-ZA" sz="3200" b="1" dirty="0"/>
              <a:t>Unprocessed milk production </a:t>
            </a:r>
            <a:r>
              <a:rPr lang="en-ZA" sz="3200" dirty="0"/>
              <a:t>followed suit with volumes increasingly down since 2020 and steeper prices.</a:t>
            </a:r>
          </a:p>
        </p:txBody>
      </p:sp>
    </p:spTree>
    <p:extLst>
      <p:ext uri="{BB962C8B-B14F-4D97-AF65-F5344CB8AC3E}">
        <p14:creationId xmlns:p14="http://schemas.microsoft.com/office/powerpoint/2010/main" val="141143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C7D0F-9B4A-259F-514A-430A5C2A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79216" cy="661340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THE ONLY WAY OUT OF THE ECONOMIC DEBACLE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7DDC7-0637-5D33-F794-290D3516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326"/>
            <a:ext cx="7130143" cy="5010638"/>
          </a:xfrm>
        </p:spPr>
        <p:txBody>
          <a:bodyPr>
            <a:normAutofit/>
          </a:bodyPr>
          <a:lstStyle/>
          <a:p>
            <a:r>
              <a:rPr lang="en-ZA" b="1" dirty="0"/>
              <a:t>The only way out of the current debacle is </a:t>
            </a:r>
            <a:r>
              <a:rPr lang="en-ZA" b="1" u="sng" dirty="0">
                <a:solidFill>
                  <a:srgbClr val="0070C0"/>
                </a:solidFill>
              </a:rPr>
              <a:t>sufficient economic growth</a:t>
            </a:r>
            <a:r>
              <a:rPr lang="en-ZA" b="1" dirty="0"/>
              <a:t>, which seems increasingly difficult due to:</a:t>
            </a:r>
          </a:p>
          <a:p>
            <a:pPr marL="540385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Unemployment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and still counting</a:t>
            </a:r>
            <a:endParaRPr lang="en-Z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Deepening electricity crisis</a:t>
            </a:r>
            <a:endParaRPr lang="en-Z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 low GDP expectations for 2023</a:t>
            </a:r>
            <a:endParaRPr lang="en-Z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Railway strikes and port logistics</a:t>
            </a:r>
            <a:endParaRPr lang="en-Z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/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interest rates</a:t>
            </a:r>
          </a:p>
          <a:p>
            <a:pPr marL="540385"/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Z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Railroad tracks intersecting">
            <a:extLst>
              <a:ext uri="{FF2B5EF4-FFF2-40B4-BE49-F238E27FC236}">
                <a16:creationId xmlns:a16="http://schemas.microsoft.com/office/drawing/2014/main" id="{EE1A64F4-EA7F-F4AF-A410-BE447C38B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1" r="5473"/>
          <a:stretch/>
        </p:blipFill>
        <p:spPr>
          <a:xfrm>
            <a:off x="7243287" y="1166326"/>
            <a:ext cx="4948713" cy="569167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379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8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880A8-77F5-2203-5E74-20498AE9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374" y="637563"/>
            <a:ext cx="9487251" cy="620856"/>
          </a:xfrm>
        </p:spPr>
        <p:txBody>
          <a:bodyPr anchor="b">
            <a:noAutofit/>
          </a:bodyPr>
          <a:lstStyle/>
          <a:p>
            <a:r>
              <a:rPr lang="en-ZA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FURTHERMORE, CLOSER TO THE DAIRY INDUSTRY …</a:t>
            </a:r>
          </a:p>
        </p:txBody>
      </p:sp>
      <p:cxnSp>
        <p:nvCxnSpPr>
          <p:cNvPr id="31" name="Straight Connector 2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54FF-DDA8-D1A2-AD89-C5B275144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42" y="2026339"/>
            <a:ext cx="11092043" cy="4559017"/>
          </a:xfrm>
        </p:spPr>
        <p:txBody>
          <a:bodyPr>
            <a:normAutofit/>
          </a:bodyPr>
          <a:lstStyle/>
          <a:p>
            <a:pPr marL="990600" indent="-450215"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the past 16 months, food inflation registered a record level of 14.3% in April 2023.</a:t>
            </a:r>
          </a:p>
          <a:p>
            <a:pPr marL="990600" indent="-450215"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Sales of dairy products are in a downward spiral.</a:t>
            </a:r>
          </a:p>
          <a:p>
            <a:pPr marL="990600" indent="-450215"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macro-economic performance of the SA economy negatively affects consumer spending and preferences.</a:t>
            </a:r>
          </a:p>
          <a:p>
            <a:pPr marL="990600" indent="-450215"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 Niño is expected </a:t>
            </a:r>
            <a:r>
              <a:rPr lang="en-ZA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from </a:t>
            </a:r>
            <a:r>
              <a:rPr lang="en-Z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May-July (62% chance), which might impact negatively on the production of unprocessed milk and thus on the production of dairy products.</a:t>
            </a:r>
            <a:endParaRPr lang="en-ZA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90600" indent="-450215"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Poor service delivery by Government overall.</a:t>
            </a:r>
            <a:endParaRPr lang="en-ZA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90600" indent="-450215"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Unrealistic laws, e.g. race based water use licences and tighter BEE codes.</a:t>
            </a:r>
            <a:endParaRPr lang="en-ZA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ZA" sz="13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9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4AF1-7E38-5256-B331-1756E299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279"/>
          </a:xfrm>
        </p:spPr>
        <p:txBody>
          <a:bodyPr/>
          <a:lstStyle/>
          <a:p>
            <a:pPr algn="ctr"/>
            <a:r>
              <a:rPr lang="en-ZA" b="1" dirty="0"/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9015F-6434-2A66-FB14-0AE150D7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183"/>
            <a:ext cx="10515600" cy="4792780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Congratulations to all project leaders, as they have done excellently in their portfolios. Just a few highlights:</a:t>
            </a:r>
          </a:p>
          <a:p>
            <a:pPr lvl="1"/>
            <a:r>
              <a:rPr lang="en-ZA" dirty="0"/>
              <a:t>Expert input on draft Front of Pack Labelling regulations</a:t>
            </a:r>
          </a:p>
          <a:p>
            <a:pPr lvl="1"/>
            <a:r>
              <a:rPr lang="en-ZA" dirty="0"/>
              <a:t>Expert input on Regulation R1510 (classification, packing and marking of dairy products and imitation dairy products)</a:t>
            </a:r>
          </a:p>
          <a:p>
            <a:pPr lvl="1"/>
            <a:r>
              <a:rPr lang="en-ZA" dirty="0"/>
              <a:t>Expert input on the APS amendment bill, which </a:t>
            </a:r>
            <a:r>
              <a:rPr lang="en-ZA" dirty="0" err="1"/>
              <a:t>i.a.</a:t>
            </a:r>
            <a:r>
              <a:rPr lang="en-ZA" dirty="0"/>
              <a:t> defines requirements for assignees to enforce R1510</a:t>
            </a:r>
          </a:p>
          <a:p>
            <a:pPr lvl="1"/>
            <a:r>
              <a:rPr lang="en-ZA" dirty="0"/>
              <a:t>“Pathways to Dairy Net Zero” of the </a:t>
            </a:r>
            <a:r>
              <a:rPr lang="en-ZA"/>
              <a:t>GDP was supported </a:t>
            </a:r>
            <a:r>
              <a:rPr lang="en-ZA" dirty="0"/>
              <a:t>with factual information</a:t>
            </a:r>
          </a:p>
          <a:p>
            <a:pPr lvl="1"/>
            <a:r>
              <a:rPr lang="en-ZA" dirty="0"/>
              <a:t>Model developed for dairy production systems to estimate environmental footprint, linked to financial indicators. Expansion is underway to include animal health &amp; welfare</a:t>
            </a:r>
          </a:p>
          <a:p>
            <a:pPr lvl="1"/>
            <a:r>
              <a:rPr lang="en-ZA" dirty="0"/>
              <a:t>New Brucellosis project waiting: Immune profiling &amp; manipulation of the immune system to design vaccine formulations. (Safer for humans / less abortions, </a:t>
            </a:r>
            <a:r>
              <a:rPr lang="en-ZA" dirty="0" err="1"/>
              <a:t>etc</a:t>
            </a:r>
            <a:r>
              <a:rPr lang="en-ZA" dirty="0"/>
              <a:t>)</a:t>
            </a:r>
          </a:p>
          <a:p>
            <a:pPr lvl="1"/>
            <a:r>
              <a:rPr lang="en-ZA" dirty="0"/>
              <a:t>First-hand information published re Fresh &amp; UHT milk and FMP &amp; SMP</a:t>
            </a:r>
          </a:p>
          <a:p>
            <a:pPr lvl="1"/>
            <a:r>
              <a:rPr lang="en-ZA" dirty="0"/>
              <a:t>Pressure on Government to act on false product claims (e.g. Flora Plant Butter)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557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ra Beating Heart - Plant Bu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3" y="496071"/>
            <a:ext cx="95250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23" y="4785087"/>
            <a:ext cx="36671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1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33B4DBD6-75F4-3A94-D655-DB663F74F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6CE96-56E0-9099-CA4F-9F6AE850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13310" cy="623920"/>
          </a:xfrm>
        </p:spPr>
        <p:txBody>
          <a:bodyPr>
            <a:normAutofit fontScale="90000"/>
          </a:bodyPr>
          <a:lstStyle/>
          <a:p>
            <a:r>
              <a:rPr lang="en-ZA" sz="4000" b="1" dirty="0"/>
              <a:t>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673F3-A6BF-C157-FC23-2A92367C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358"/>
            <a:ext cx="3822189" cy="5197151"/>
          </a:xfrm>
        </p:spPr>
        <p:txBody>
          <a:bodyPr>
            <a:normAutofit fontScale="85000" lnSpcReduction="20000"/>
          </a:bodyPr>
          <a:lstStyle/>
          <a:p>
            <a:r>
              <a:rPr lang="en-ZA" sz="4000" dirty="0"/>
              <a:t>105 industry Risks were listed of which most are dealt with by the projects</a:t>
            </a:r>
          </a:p>
          <a:p>
            <a:r>
              <a:rPr lang="en-ZA" sz="4000" dirty="0"/>
              <a:t>Company related risks are assessed continuously</a:t>
            </a:r>
          </a:p>
          <a:p>
            <a:r>
              <a:rPr lang="en-ZA" sz="4000" dirty="0"/>
              <a:t>Risk based project and admin audits are conducted continuously</a:t>
            </a:r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37779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FE4F7-6FD4-B8FB-0F76-B8901542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332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/>
              <a:t>MILK SA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777B-F9EA-83D2-4393-E3487254F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19673"/>
            <a:ext cx="6381401" cy="5057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engine room of Milk SA (Administration) fires on all cylinders: </a:t>
            </a:r>
            <a:endParaRPr lang="en-ZA" sz="16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Z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Substantial amounts have been collected from statutory inspection services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Z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 legal cases have been ruled in favour of Milk SA and substantial legal fees were recovered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Z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 the end of April 2023, debt in the 60+ days category was only R580 000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Z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Levy income in 2022 was 2,3% lower than budget due to less unprocessed milk and less imports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Z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Overwhelmingly positive cooperation from role-players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Z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Reliable information published monthly on-time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Z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More detailed information was published as the following were added to the portfolio: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Fresh milk / UHT &amp; Sterilized milk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FMP / SMP</a:t>
            </a:r>
            <a:endParaRPr lang="en-ZA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ZA" sz="1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Blessed with aptly qualified staff members who are up to their task</a:t>
            </a:r>
            <a:endParaRPr lang="en-ZA" sz="16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ZA" sz="1300" dirty="0"/>
          </a:p>
        </p:txBody>
      </p:sp>
      <p:pic>
        <p:nvPicPr>
          <p:cNvPr id="20" name="Content Placeholder 19" descr="A person in a black and white striped shirt&#10;&#10;Description automatically generated with low confidence">
            <a:extLst>
              <a:ext uri="{FF2B5EF4-FFF2-40B4-BE49-F238E27FC236}">
                <a16:creationId xmlns:a16="http://schemas.microsoft.com/office/drawing/2014/main" id="{3D757D67-DF39-8A33-922F-8C2187F3DC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23" y="981150"/>
            <a:ext cx="1587063" cy="2380595"/>
          </a:xfrm>
        </p:spPr>
      </p:pic>
      <p:pic>
        <p:nvPicPr>
          <p:cNvPr id="25" name="Picture 24" descr="A person with brown hair wearing a white shirt&#10;&#10;Description automatically generated with low confidence">
            <a:extLst>
              <a:ext uri="{FF2B5EF4-FFF2-40B4-BE49-F238E27FC236}">
                <a16:creationId xmlns:a16="http://schemas.microsoft.com/office/drawing/2014/main" id="{75625774-93BA-2579-5206-7248B6568C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97" y="3451475"/>
            <a:ext cx="1532844" cy="2298564"/>
          </a:xfrm>
          <a:prstGeom prst="rect">
            <a:avLst/>
          </a:prstGeom>
        </p:spPr>
      </p:pic>
      <p:pic>
        <p:nvPicPr>
          <p:cNvPr id="27" name="Picture 26" descr="A person in a striped shirt&#10;&#10;Description automatically generated with low confidence">
            <a:extLst>
              <a:ext uri="{FF2B5EF4-FFF2-40B4-BE49-F238E27FC236}">
                <a16:creationId xmlns:a16="http://schemas.microsoft.com/office/drawing/2014/main" id="{A1DDAE24-D792-15A0-690D-EE16DF158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83" y="981150"/>
            <a:ext cx="1558858" cy="2338287"/>
          </a:xfrm>
          <a:prstGeom prst="rect">
            <a:avLst/>
          </a:prstGeom>
        </p:spPr>
      </p:pic>
      <p:pic>
        <p:nvPicPr>
          <p:cNvPr id="29" name="Picture 28" descr="A picture containing human face, person, necklace, fashion accessory&#10;&#10;Description automatically generated">
            <a:extLst>
              <a:ext uri="{FF2B5EF4-FFF2-40B4-BE49-F238E27FC236}">
                <a16:creationId xmlns:a16="http://schemas.microsoft.com/office/drawing/2014/main" id="{95D0E9F5-118F-D895-8B6E-8825EC883DE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23" y="3451475"/>
            <a:ext cx="1558858" cy="23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66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1D22C7-8F46-5E38-A52F-82BDC1D2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ZA" sz="3200" b="1">
                <a:solidFill>
                  <a:schemeClr val="bg1"/>
                </a:solidFill>
              </a:rPr>
              <a:t>Registered persons / institutions: 2006-2022 (Dec)</a:t>
            </a:r>
          </a:p>
        </p:txBody>
      </p:sp>
      <p:graphicFrame>
        <p:nvGraphicFramePr>
          <p:cNvPr id="6" name="Chart 5" title="Annual movement of the number of registered persons in the three registration categories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39691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83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651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THE DAIRY MARKET</vt:lpstr>
      <vt:lpstr>THE ONLY WAY OUT OF THE ECONOMIC DEBACLE</vt:lpstr>
      <vt:lpstr>FURTHERMORE, CLOSER TO THE DAIRY INDUSTRY …</vt:lpstr>
      <vt:lpstr>PROJECTS</vt:lpstr>
      <vt:lpstr>PowerPoint Presentation</vt:lpstr>
      <vt:lpstr>RISK MANAGEMENT</vt:lpstr>
      <vt:lpstr>MILK SA ADMINISTRATION</vt:lpstr>
      <vt:lpstr>Registered persons / institutions: 2006-2022 (Dec)</vt:lpstr>
      <vt:lpstr>REGISTERED ROLE-PLAYERS PER CATEGORY AND CONTRIBUTION TO LEVY INCOME</vt:lpstr>
      <vt:lpstr>DETAILED EXPENDITURE (%) OF NET LEVY INCOME AND SURPLUS: 2022 – R63,6 million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 Fouche</dc:creator>
  <cp:lastModifiedBy>Nico Fouche</cp:lastModifiedBy>
  <cp:revision>27</cp:revision>
  <dcterms:created xsi:type="dcterms:W3CDTF">2023-06-06T15:22:52Z</dcterms:created>
  <dcterms:modified xsi:type="dcterms:W3CDTF">2023-06-12T12:14:18Z</dcterms:modified>
</cp:coreProperties>
</file>