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7"/>
  </p:notesMasterIdLst>
  <p:handoutMasterIdLst>
    <p:handoutMasterId r:id="rId38"/>
  </p:handoutMasterIdLst>
  <p:sldIdLst>
    <p:sldId id="557" r:id="rId2"/>
    <p:sldId id="601" r:id="rId3"/>
    <p:sldId id="619" r:id="rId4"/>
    <p:sldId id="622" r:id="rId5"/>
    <p:sldId id="630" r:id="rId6"/>
    <p:sldId id="631" r:id="rId7"/>
    <p:sldId id="561" r:id="rId8"/>
    <p:sldId id="603" r:id="rId9"/>
    <p:sldId id="637" r:id="rId10"/>
    <p:sldId id="636" r:id="rId11"/>
    <p:sldId id="638" r:id="rId12"/>
    <p:sldId id="565" r:id="rId13"/>
    <p:sldId id="649" r:id="rId14"/>
    <p:sldId id="563" r:id="rId15"/>
    <p:sldId id="570" r:id="rId16"/>
    <p:sldId id="604" r:id="rId17"/>
    <p:sldId id="579" r:id="rId18"/>
    <p:sldId id="640" r:id="rId19"/>
    <p:sldId id="574" r:id="rId20"/>
    <p:sldId id="616" r:id="rId21"/>
    <p:sldId id="617" r:id="rId22"/>
    <p:sldId id="641" r:id="rId23"/>
    <p:sldId id="605" r:id="rId24"/>
    <p:sldId id="587" r:id="rId25"/>
    <p:sldId id="590" r:id="rId26"/>
    <p:sldId id="643" r:id="rId27"/>
    <p:sldId id="618" r:id="rId28"/>
    <p:sldId id="646" r:id="rId29"/>
    <p:sldId id="647" r:id="rId30"/>
    <p:sldId id="648" r:id="rId31"/>
    <p:sldId id="589" r:id="rId32"/>
    <p:sldId id="645" r:id="rId33"/>
    <p:sldId id="644" r:id="rId34"/>
    <p:sldId id="635" r:id="rId35"/>
    <p:sldId id="596" r:id="rId36"/>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us van Heerden" initials="BvH" lastIdx="0" clrIdx="0">
    <p:extLst>
      <p:ext uri="{19B8F6BF-5375-455C-9EA6-DF929625EA0E}">
        <p15:presenceInfo xmlns:p15="http://schemas.microsoft.com/office/powerpoint/2012/main" userId="S-1-5-21-642463569-756165387-5522801-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E"/>
    <a:srgbClr val="0261AC"/>
    <a:srgbClr val="8FBFF9"/>
    <a:srgbClr val="0062AC"/>
    <a:srgbClr val="037BDF"/>
    <a:srgbClr val="0062B0"/>
    <a:srgbClr val="0079CC"/>
    <a:srgbClr val="D5E3FB"/>
    <a:srgbClr val="00904B"/>
    <a:srgbClr val="025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60"/>
  </p:normalViewPr>
  <p:slideViewPr>
    <p:cSldViewPr snapToGrid="0">
      <p:cViewPr varScale="1">
        <p:scale>
          <a:sx n="108" d="100"/>
          <a:sy n="108" d="100"/>
        </p:scale>
        <p:origin x="792" y="102"/>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0" d="100"/>
          <a:sy n="80"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pofilprd01\Data\Home\bertusv\Stats\Milk%20SA%20Stats\Dairy%20digits%20fig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7510035923378"/>
          <c:y val="0.10738010823375373"/>
          <c:w val="0.85858526033526694"/>
          <c:h val="0.6594041794890404"/>
        </c:manualLayout>
      </c:layout>
      <c:barChart>
        <c:barDir val="col"/>
        <c:grouping val="clustered"/>
        <c:varyColors val="0"/>
        <c:ser>
          <c:idx val="1"/>
          <c:order val="0"/>
          <c:tx>
            <c:v>GDP @ MARKET VALUe</c:v>
          </c:tx>
          <c:invertIfNegative val="0"/>
          <c:cat>
            <c:numRef>
              <c:f>'Ktl en jaarlikse data'!$R$22:$R$28</c:f>
              <c:numCache>
                <c:formatCode>General</c:formatCode>
                <c:ptCount val="7"/>
                <c:pt idx="0">
                  <c:v>2016</c:v>
                </c:pt>
                <c:pt idx="1">
                  <c:v>2017</c:v>
                </c:pt>
                <c:pt idx="2">
                  <c:v>2018</c:v>
                </c:pt>
                <c:pt idx="3">
                  <c:v>2019</c:v>
                </c:pt>
                <c:pt idx="4">
                  <c:v>2020</c:v>
                </c:pt>
                <c:pt idx="5">
                  <c:v>2021</c:v>
                </c:pt>
                <c:pt idx="6">
                  <c:v>2022</c:v>
                </c:pt>
              </c:numCache>
            </c:numRef>
          </c:cat>
          <c:val>
            <c:numRef>
              <c:f>'Ktl en jaarlikse data'!$Q$22:$Q$28</c:f>
              <c:numCache>
                <c:formatCode>#,##0</c:formatCode>
                <c:ptCount val="7"/>
                <c:pt idx="0">
                  <c:v>4450</c:v>
                </c:pt>
                <c:pt idx="1">
                  <c:v>4502</c:v>
                </c:pt>
                <c:pt idx="2">
                  <c:v>4570</c:v>
                </c:pt>
                <c:pt idx="3">
                  <c:v>4584</c:v>
                </c:pt>
                <c:pt idx="4">
                  <c:v>4293</c:v>
                </c:pt>
                <c:pt idx="5">
                  <c:v>4504</c:v>
                </c:pt>
                <c:pt idx="6">
                  <c:v>4596</c:v>
                </c:pt>
              </c:numCache>
            </c:numRef>
          </c:val>
          <c:extLst>
            <c:ext xmlns:c16="http://schemas.microsoft.com/office/drawing/2014/chart" uri="{C3380CC4-5D6E-409C-BE32-E72D297353CC}">
              <c16:uniqueId val="{00000000-5460-4DB6-98CA-119C7F13C005}"/>
            </c:ext>
          </c:extLst>
        </c:ser>
        <c:dLbls>
          <c:showLegendKey val="0"/>
          <c:showVal val="0"/>
          <c:showCatName val="0"/>
          <c:showSerName val="0"/>
          <c:showPercent val="0"/>
          <c:showBubbleSize val="0"/>
        </c:dLbls>
        <c:gapWidth val="150"/>
        <c:axId val="130492288"/>
        <c:axId val="130493824"/>
      </c:barChart>
      <c:catAx>
        <c:axId val="130492288"/>
        <c:scaling>
          <c:orientation val="minMax"/>
        </c:scaling>
        <c:delete val="0"/>
        <c:axPos val="b"/>
        <c:numFmt formatCode="General" sourceLinked="1"/>
        <c:majorTickMark val="out"/>
        <c:minorTickMark val="none"/>
        <c:tickLblPos val="nextTo"/>
        <c:crossAx val="130493824"/>
        <c:crosses val="autoZero"/>
        <c:auto val="1"/>
        <c:lblAlgn val="ctr"/>
        <c:lblOffset val="100"/>
        <c:noMultiLvlLbl val="0"/>
      </c:catAx>
      <c:valAx>
        <c:axId val="130493824"/>
        <c:scaling>
          <c:orientation val="minMax"/>
          <c:min val="3000"/>
        </c:scaling>
        <c:delete val="0"/>
        <c:axPos val="l"/>
        <c:majorGridlines/>
        <c:numFmt formatCode="###,###" sourceLinked="0"/>
        <c:majorTickMark val="out"/>
        <c:minorTickMark val="none"/>
        <c:tickLblPos val="nextTo"/>
        <c:txPr>
          <a:bodyPr/>
          <a:lstStyle/>
          <a:p>
            <a:pPr>
              <a:defRPr sz="1270" baseline="0"/>
            </a:pPr>
            <a:endParaRPr lang="en-US"/>
          </a:p>
        </c:txPr>
        <c:crossAx val="130492288"/>
        <c:crosses val="autoZero"/>
        <c:crossBetween val="between"/>
        <c:majorUnit val="250"/>
      </c:valAx>
      <c:dTable>
        <c:showHorzBorder val="1"/>
        <c:showVertBorder val="1"/>
        <c:showOutline val="1"/>
        <c:showKeys val="0"/>
        <c:spPr>
          <a:ln w="12700"/>
        </c:spPr>
        <c:txPr>
          <a:bodyPr/>
          <a:lstStyle/>
          <a:p>
            <a:pPr rtl="0">
              <a:defRPr sz="1410" baseline="0"/>
            </a:pPr>
            <a:endParaRPr lang="en-US"/>
          </a:p>
        </c:txPr>
      </c:dTable>
      <c:spPr>
        <a:ln>
          <a:solidFill>
            <a:schemeClr val="bg1">
              <a:lumMod val="65000"/>
            </a:schemeClr>
          </a:solidFill>
        </a:ln>
      </c:spPr>
    </c:plotArea>
    <c:legend>
      <c:legendPos val="b"/>
      <c:layout>
        <c:manualLayout>
          <c:xMode val="edge"/>
          <c:yMode val="edge"/>
          <c:x val="0.43015552703795662"/>
          <c:y val="0.96044268385716547"/>
          <c:w val="0.27453269108881923"/>
          <c:h val="3.9557410219500481E-2"/>
        </c:manualLayout>
      </c:layout>
      <c:overlay val="0"/>
      <c:spPr>
        <a:noFill/>
        <a:ln>
          <a:noFill/>
        </a:ln>
      </c:spPr>
      <c:txPr>
        <a:bodyPr/>
        <a:lstStyle/>
        <a:p>
          <a:pPr>
            <a:defRPr sz="1460" baseline="0"/>
          </a:pPr>
          <a:endParaRPr lang="en-US"/>
        </a:p>
      </c:txPr>
    </c:legend>
    <c:plotVisOnly val="1"/>
    <c:dispBlanksAs val="gap"/>
    <c:showDLblsOverMax val="0"/>
  </c:chart>
  <c:spPr>
    <a:ln>
      <a:noFill/>
    </a:ln>
  </c:spPr>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61577530081465E-2"/>
          <c:y val="2.178649237472767E-2"/>
          <c:w val="0.74825589983070284"/>
          <c:h val="0.87582328352746752"/>
        </c:manualLayout>
      </c:layout>
      <c:barChart>
        <c:barDir val="col"/>
        <c:grouping val="clustered"/>
        <c:varyColors val="0"/>
        <c:ser>
          <c:idx val="2"/>
          <c:order val="2"/>
          <c:tx>
            <c:strRef>
              <c:f>'Sheet 1'!$F$211</c:f>
              <c:strCache>
                <c:ptCount val="1"/>
                <c:pt idx="0">
                  <c:v>Net imports (right axis)</c:v>
                </c:pt>
              </c:strCache>
            </c:strRef>
          </c:tx>
          <c:spPr>
            <a:solidFill>
              <a:srgbClr val="00B050"/>
            </a:solidFill>
            <a:ln>
              <a:noFill/>
            </a:ln>
            <a:effectLst/>
          </c:spPr>
          <c:invertIfNegative val="0"/>
          <c:val>
            <c:numRef>
              <c:f>'Sheet 1'!$K$224:$T$224</c:f>
              <c:numCache>
                <c:formatCode>0.00</c:formatCode>
                <c:ptCount val="10"/>
                <c:pt idx="0">
                  <c:v>-56</c:v>
                </c:pt>
                <c:pt idx="1">
                  <c:v>42.604999999999997</c:v>
                </c:pt>
                <c:pt idx="2">
                  <c:v>120.289</c:v>
                </c:pt>
                <c:pt idx="3">
                  <c:v>141.16399999999999</c:v>
                </c:pt>
                <c:pt idx="4">
                  <c:v>147.5</c:v>
                </c:pt>
                <c:pt idx="5">
                  <c:v>126.18999999999998</c:v>
                </c:pt>
                <c:pt idx="6">
                  <c:v>170.97</c:v>
                </c:pt>
                <c:pt idx="7">
                  <c:v>135.95000000000002</c:v>
                </c:pt>
                <c:pt idx="8">
                  <c:v>151.35000000000002</c:v>
                </c:pt>
                <c:pt idx="9" formatCode="General">
                  <c:v>50.8</c:v>
                </c:pt>
              </c:numCache>
            </c:numRef>
          </c:val>
          <c:extLst>
            <c:ext xmlns:c16="http://schemas.microsoft.com/office/drawing/2014/chart" uri="{C3380CC4-5D6E-409C-BE32-E72D297353CC}">
              <c16:uniqueId val="{00000000-4391-4560-BF24-0F6B7CDA4CE7}"/>
            </c:ext>
          </c:extLst>
        </c:ser>
        <c:dLbls>
          <c:showLegendKey val="0"/>
          <c:showVal val="0"/>
          <c:showCatName val="0"/>
          <c:showSerName val="0"/>
          <c:showPercent val="0"/>
          <c:showBubbleSize val="0"/>
        </c:dLbls>
        <c:gapWidth val="150"/>
        <c:axId val="520837880"/>
        <c:axId val="520835912"/>
      </c:barChart>
      <c:lineChart>
        <c:grouping val="standard"/>
        <c:varyColors val="0"/>
        <c:ser>
          <c:idx val="0"/>
          <c:order val="0"/>
          <c:tx>
            <c:v>Unprocessed milk purchases (left axis)</c:v>
          </c:tx>
          <c:spPr>
            <a:ln w="28575" cap="rnd">
              <a:solidFill>
                <a:schemeClr val="accent1"/>
              </a:solidFill>
              <a:round/>
            </a:ln>
            <a:effectLst/>
          </c:spPr>
          <c:marker>
            <c:symbol val="none"/>
          </c:marker>
          <c:cat>
            <c:numRef>
              <c:f>'Sheet 1'!$B$217:$B$226</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 1'!$K$225:$T$225</c:f>
              <c:numCache>
                <c:formatCode>#,##0</c:formatCode>
                <c:ptCount val="10"/>
                <c:pt idx="0">
                  <c:v>2816.9416620905477</c:v>
                </c:pt>
                <c:pt idx="1">
                  <c:v>2891.3673870421394</c:v>
                </c:pt>
                <c:pt idx="2">
                  <c:v>3075.4708898797981</c:v>
                </c:pt>
                <c:pt idx="3">
                  <c:v>3061.6967724068436</c:v>
                </c:pt>
                <c:pt idx="4">
                  <c:v>3154.0152006591697</c:v>
                </c:pt>
                <c:pt idx="5">
                  <c:v>3306.0663047692901</c:v>
                </c:pt>
                <c:pt idx="6">
                  <c:v>3327.6502520356721</c:v>
                </c:pt>
                <c:pt idx="7">
                  <c:v>3322.3478092283831</c:v>
                </c:pt>
                <c:pt idx="8">
                  <c:v>3298.8561457929432</c:v>
                </c:pt>
                <c:pt idx="9">
                  <c:v>3247.2479643272586</c:v>
                </c:pt>
              </c:numCache>
            </c:numRef>
          </c:val>
          <c:smooth val="0"/>
          <c:extLst>
            <c:ext xmlns:c16="http://schemas.microsoft.com/office/drawing/2014/chart" uri="{C3380CC4-5D6E-409C-BE32-E72D297353CC}">
              <c16:uniqueId val="{00000001-4391-4560-BF24-0F6B7CDA4CE7}"/>
            </c:ext>
          </c:extLst>
        </c:ser>
        <c:ser>
          <c:idx val="1"/>
          <c:order val="1"/>
          <c:tx>
            <c:strRef>
              <c:f>'Sheet 1'!$F$226</c:f>
              <c:strCache>
                <c:ptCount val="1"/>
                <c:pt idx="0">
                  <c:v>Tot supply</c:v>
                </c:pt>
              </c:strCache>
            </c:strRef>
          </c:tx>
          <c:spPr>
            <a:ln w="57150" cap="rnd">
              <a:solidFill>
                <a:schemeClr val="accent2"/>
              </a:solidFill>
              <a:round/>
            </a:ln>
            <a:effectLst/>
          </c:spPr>
          <c:marker>
            <c:symbol val="none"/>
          </c:marker>
          <c:cat>
            <c:numRef>
              <c:f>'Sheet 1'!$B$217:$B$226</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 1'!$K$226:$T$226</c:f>
              <c:numCache>
                <c:formatCode>#,##0</c:formatCode>
                <c:ptCount val="10"/>
                <c:pt idx="0">
                  <c:v>2760.9416620905477</c:v>
                </c:pt>
                <c:pt idx="1">
                  <c:v>2933.9723870421394</c:v>
                </c:pt>
                <c:pt idx="2">
                  <c:v>3195.7598898797983</c:v>
                </c:pt>
                <c:pt idx="3">
                  <c:v>3202.8607724068434</c:v>
                </c:pt>
                <c:pt idx="4">
                  <c:v>3301.5152006591697</c:v>
                </c:pt>
                <c:pt idx="5">
                  <c:v>3432.2563047692902</c:v>
                </c:pt>
                <c:pt idx="6">
                  <c:v>3498.6202520356719</c:v>
                </c:pt>
                <c:pt idx="7">
                  <c:v>3458.2978092283829</c:v>
                </c:pt>
                <c:pt idx="8">
                  <c:v>3450.2061457929431</c:v>
                </c:pt>
                <c:pt idx="9">
                  <c:v>3298.0479643272588</c:v>
                </c:pt>
              </c:numCache>
            </c:numRef>
          </c:val>
          <c:smooth val="0"/>
          <c:extLst>
            <c:ext xmlns:c16="http://schemas.microsoft.com/office/drawing/2014/chart" uri="{C3380CC4-5D6E-409C-BE32-E72D297353CC}">
              <c16:uniqueId val="{00000002-4391-4560-BF24-0F6B7CDA4CE7}"/>
            </c:ext>
          </c:extLst>
        </c:ser>
        <c:dLbls>
          <c:showLegendKey val="0"/>
          <c:showVal val="0"/>
          <c:showCatName val="0"/>
          <c:showSerName val="0"/>
          <c:showPercent val="0"/>
          <c:showBubbleSize val="0"/>
        </c:dLbls>
        <c:marker val="1"/>
        <c:smooth val="0"/>
        <c:axId val="1458192191"/>
        <c:axId val="1458193023"/>
      </c:lineChart>
      <c:catAx>
        <c:axId val="145819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20" b="1" i="0" u="none" strike="noStrike" kern="1200" baseline="0">
                <a:solidFill>
                  <a:schemeClr val="tx1">
                    <a:lumMod val="65000"/>
                    <a:lumOff val="35000"/>
                  </a:schemeClr>
                </a:solidFill>
                <a:latin typeface="+mn-lt"/>
                <a:ea typeface="+mn-ea"/>
                <a:cs typeface="+mn-cs"/>
              </a:defRPr>
            </a:pPr>
            <a:endParaRPr lang="en-US"/>
          </a:p>
        </c:txPr>
        <c:crossAx val="1458193023"/>
        <c:crosses val="autoZero"/>
        <c:auto val="1"/>
        <c:lblAlgn val="ctr"/>
        <c:lblOffset val="100"/>
        <c:noMultiLvlLbl val="0"/>
      </c:catAx>
      <c:valAx>
        <c:axId val="1458193023"/>
        <c:scaling>
          <c:orientation val="minMax"/>
          <c:min val="2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ZA" sz="1330" b="1" baseline="0"/>
                  <a:t>1000 t milk equivalent</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50" b="1" i="0" u="none" strike="noStrike" kern="1200" baseline="0">
                <a:solidFill>
                  <a:schemeClr val="tx1">
                    <a:lumMod val="65000"/>
                    <a:lumOff val="35000"/>
                  </a:schemeClr>
                </a:solidFill>
                <a:latin typeface="+mn-lt"/>
                <a:ea typeface="+mn-ea"/>
                <a:cs typeface="+mn-cs"/>
              </a:defRPr>
            </a:pPr>
            <a:endParaRPr lang="en-US"/>
          </a:p>
        </c:txPr>
        <c:crossAx val="1458192191"/>
        <c:crosses val="autoZero"/>
        <c:crossBetween val="between"/>
      </c:valAx>
      <c:valAx>
        <c:axId val="520835912"/>
        <c:scaling>
          <c:orientation val="minMax"/>
        </c:scaling>
        <c:delete val="0"/>
        <c:axPos val="r"/>
        <c:title>
          <c:tx>
            <c:rich>
              <a:bodyPr rot="-5400000" spcFirstLastPara="1" vertOverflow="ellipsis" vert="horz" wrap="square" anchor="ctr" anchorCtr="1"/>
              <a:lstStyle/>
              <a:p>
                <a:pPr>
                  <a:defRPr sz="1350" b="1" i="0" u="none" strike="noStrike" kern="1200" baseline="0">
                    <a:solidFill>
                      <a:schemeClr val="tx1">
                        <a:lumMod val="65000"/>
                        <a:lumOff val="35000"/>
                      </a:schemeClr>
                    </a:solidFill>
                    <a:latin typeface="+mn-lt"/>
                    <a:ea typeface="+mn-ea"/>
                    <a:cs typeface="+mn-cs"/>
                  </a:defRPr>
                </a:pPr>
                <a:r>
                  <a:rPr lang="en-US" sz="1350" b="1" baseline="0"/>
                  <a:t>1000 t milk equivalent</a:t>
                </a:r>
              </a:p>
            </c:rich>
          </c:tx>
          <c:overlay val="0"/>
          <c:spPr>
            <a:noFill/>
            <a:ln>
              <a:noFill/>
            </a:ln>
            <a:effectLst/>
          </c:spPr>
          <c:txPr>
            <a:bodyPr rot="-5400000" spcFirstLastPara="1" vertOverflow="ellipsis" vert="horz" wrap="square" anchor="ctr" anchorCtr="1"/>
            <a:lstStyle/>
            <a:p>
              <a:pPr>
                <a:defRPr sz="135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340" b="1" i="0" u="none" strike="noStrike" kern="1200" baseline="0">
                <a:solidFill>
                  <a:schemeClr val="tx1">
                    <a:lumMod val="65000"/>
                    <a:lumOff val="35000"/>
                  </a:schemeClr>
                </a:solidFill>
                <a:latin typeface="+mn-lt"/>
                <a:ea typeface="+mn-ea"/>
                <a:cs typeface="+mn-cs"/>
              </a:defRPr>
            </a:pPr>
            <a:endParaRPr lang="en-US"/>
          </a:p>
        </c:txPr>
        <c:crossAx val="520837880"/>
        <c:crosses val="max"/>
        <c:crossBetween val="between"/>
        <c:majorUnit val="50"/>
      </c:valAx>
      <c:catAx>
        <c:axId val="520837880"/>
        <c:scaling>
          <c:orientation val="minMax"/>
        </c:scaling>
        <c:delete val="1"/>
        <c:axPos val="b"/>
        <c:majorTickMark val="out"/>
        <c:minorTickMark val="none"/>
        <c:tickLblPos val="nextTo"/>
        <c:crossAx val="520835912"/>
        <c:crosses val="autoZero"/>
        <c:auto val="1"/>
        <c:lblAlgn val="ctr"/>
        <c:lblOffset val="100"/>
        <c:noMultiLvlLbl val="0"/>
      </c:catAx>
      <c:spPr>
        <a:noFill/>
        <a:ln>
          <a:noFill/>
        </a:ln>
        <a:effectLst/>
      </c:spPr>
    </c:plotArea>
    <c:legend>
      <c:legendPos val="b"/>
      <c:layout>
        <c:manualLayout>
          <c:xMode val="edge"/>
          <c:yMode val="edge"/>
          <c:x val="0.13242556960430477"/>
          <c:y val="0.94250157791237843"/>
          <c:w val="0.73514875649309064"/>
          <c:h val="5.7498422087621619E-2"/>
        </c:manualLayout>
      </c:layout>
      <c:overlay val="0"/>
      <c:spPr>
        <a:noFill/>
        <a:ln>
          <a:noFill/>
        </a:ln>
        <a:effectLst/>
      </c:spPr>
      <c:txPr>
        <a:bodyPr rot="0" spcFirstLastPara="1" vertOverflow="ellipsis" vert="horz" wrap="square" anchor="ctr" anchorCtr="1"/>
        <a:lstStyle/>
        <a:p>
          <a:pPr>
            <a:defRPr sz="131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a:solidFill>
          <a:srgbClr val="FF0000"/>
        </a:solidFill>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a:solidFill>
          <a:srgbClr val="FF0000"/>
        </a:solidFill>
      </dgm:spPr>
      <dgm:t>
        <a:bodyPr/>
        <a:lstStyle/>
        <a:p>
          <a:r>
            <a:rPr lang="en-ZA" sz="2800" dirty="0">
              <a:latin typeface="Arial Rounded MT Bold" pitchFamily="34" charset="0"/>
            </a:rPr>
            <a:t>International dairy situation </a:t>
          </a:r>
          <a:endParaRPr lang="en-ZA" sz="1600" dirty="0">
            <a:latin typeface="Arial Rounded MT Bold" pitchFamily="34" charset="0"/>
          </a:endParaRP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a:solidFill>
          <a:srgbClr val="FF0000"/>
        </a:solidFill>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a:solidFill>
          <a:srgbClr val="FF0000"/>
        </a:solidFill>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pt>
    <dgm:pt modelId="{416855BF-475E-4407-820D-DA52BBE30B35}" type="pres">
      <dgm:prSet presAssocID="{895C277A-3C1C-414C-ACED-3BCCD13E13F5}" presName="parentText" presStyleLbl="node1" presStyleIdx="0" presStyleCnt="4">
        <dgm:presLayoutVars>
          <dgm:chMax val="0"/>
          <dgm:bulletEnabled val="1"/>
        </dgm:presLayoutVars>
      </dgm:prSet>
      <dgm:spPr/>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pt>
    <dgm:pt modelId="{96B998C1-611C-4A30-B199-E3441E258686}" type="pres">
      <dgm:prSet presAssocID="{AAEC80B8-A29D-4583-BBDD-AC464787780B}" presName="parentText" presStyleLbl="node1" presStyleIdx="1" presStyleCnt="4">
        <dgm:presLayoutVars>
          <dgm:chMax val="0"/>
          <dgm:bulletEnabled val="1"/>
        </dgm:presLayoutVars>
      </dgm:prSet>
      <dgm:spPr/>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pt>
    <dgm:pt modelId="{1192F00B-A66B-433C-9490-8A20B5C80DF1}" type="pres">
      <dgm:prSet presAssocID="{55CBB6C0-9926-4122-90CB-3FA03BDB9F9B}" presName="parentText" presStyleLbl="node1" presStyleIdx="2" presStyleCnt="4">
        <dgm:presLayoutVars>
          <dgm:chMax val="0"/>
          <dgm:bulletEnabled val="1"/>
        </dgm:presLayoutVars>
      </dgm:prSet>
      <dgm:spPr/>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pt>
    <dgm:pt modelId="{4BE1D2F8-E472-4DAD-B907-21D46ACCB378}" type="pres">
      <dgm:prSet presAssocID="{98F14676-EF7C-4C24-B713-4FC6C8F01C09}" presName="parentText" presStyleLbl="node1" presStyleIdx="3" presStyleCnt="4">
        <dgm:presLayoutVars>
          <dgm:chMax val="0"/>
          <dgm:bulletEnabled val="1"/>
        </dgm:presLayoutVars>
      </dgm:prSet>
      <dgm:spPr/>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C071D324-AA49-4A3E-B2E1-1F28A15F70B1}" type="presOf" srcId="{55CBB6C0-9926-4122-90CB-3FA03BDB9F9B}" destId="{1192F00B-A66B-433C-9490-8A20B5C80DF1}" srcOrd="1" destOrd="0" presId="urn:microsoft.com/office/officeart/2005/8/layout/list1"/>
    <dgm:cxn modelId="{6CB57E61-7AF4-40BB-B259-A49F0EF0C00F}" type="presOf" srcId="{AAEC80B8-A29D-4583-BBDD-AC464787780B}" destId="{96B998C1-611C-4A30-B199-E3441E258686}" srcOrd="1" destOrd="0" presId="urn:microsoft.com/office/officeart/2005/8/layout/list1"/>
    <dgm:cxn modelId="{D2FDD441-2AD7-4B74-B534-7DA9DA5B93C2}" srcId="{E5365D34-37AF-4D8C-9D44-A0E2668F0438}" destId="{895C277A-3C1C-414C-ACED-3BCCD13E13F5}" srcOrd="0" destOrd="0" parTransId="{A2F5C76F-201D-41F9-BEDD-059E3D050478}" sibTransId="{B849A35D-15DD-413F-87CD-97F81E24FD50}"/>
    <dgm:cxn modelId="{9495FD79-C756-4269-BC08-DB63BD1B2A65}" type="presOf" srcId="{AAEC80B8-A29D-4583-BBDD-AC464787780B}" destId="{9F9B5E7B-1083-4395-B4A7-EC878D36B92E}"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D30D6FC4-D589-46DA-A093-0DDDDDE87359}" type="presOf" srcId="{895C277A-3C1C-414C-ACED-3BCCD13E13F5}" destId="{416855BF-475E-4407-820D-DA52BBE30B35}" srcOrd="1"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161E19DE-6E1B-40D6-8546-BC3F0F60C706}" type="presOf" srcId="{98F14676-EF7C-4C24-B713-4FC6C8F01C09}" destId="{83D7A4BA-079C-4719-87A4-23E2315023BB}" srcOrd="0"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540547FD-214A-44C3-A599-8E45CF12450C}" type="presOf" srcId="{55CBB6C0-9926-4122-90CB-3FA03BDB9F9B}" destId="{58434F5B-11DA-424D-95EE-8ECFC3995C95}"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 </a:t>
          </a:r>
          <a:endParaRPr lang="en-ZA" sz="1600" kern="1200" dirty="0">
            <a:latin typeface="Arial Rounded MT Bold" pitchFamily="34" charset="0"/>
          </a:endParaRP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F095F-D29F-43DE-AD03-E564F42CF4D3}">
      <dsp:nvSpPr>
        <dsp:cNvPr id="0" name=""/>
        <dsp:cNvSpPr/>
      </dsp:nvSpPr>
      <dsp:spPr>
        <a:xfrm>
          <a:off x="0" y="363169"/>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855BF-475E-4407-820D-DA52BBE30B35}">
      <dsp:nvSpPr>
        <dsp:cNvPr id="0" name=""/>
        <dsp:cNvSpPr/>
      </dsp:nvSpPr>
      <dsp:spPr>
        <a:xfrm>
          <a:off x="519812" y="67969"/>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economy</a:t>
          </a:r>
        </a:p>
      </dsp:txBody>
      <dsp:txXfrm>
        <a:off x="548633" y="96790"/>
        <a:ext cx="7219726" cy="532758"/>
      </dsp:txXfrm>
    </dsp:sp>
    <dsp:sp modelId="{8651A3B0-3030-4615-A840-762313A9CC3E}">
      <dsp:nvSpPr>
        <dsp:cNvPr id="0" name=""/>
        <dsp:cNvSpPr/>
      </dsp:nvSpPr>
      <dsp:spPr>
        <a:xfrm>
          <a:off x="0" y="12703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998C1-611C-4A30-B199-E3441E258686}">
      <dsp:nvSpPr>
        <dsp:cNvPr id="0" name=""/>
        <dsp:cNvSpPr/>
      </dsp:nvSpPr>
      <dsp:spPr>
        <a:xfrm>
          <a:off x="519812" y="9751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International dairy situation</a:t>
          </a:r>
        </a:p>
      </dsp:txBody>
      <dsp:txXfrm>
        <a:off x="548633" y="1003991"/>
        <a:ext cx="7219726" cy="532758"/>
      </dsp:txXfrm>
    </dsp:sp>
    <dsp:sp modelId="{FE8EF258-1C83-4C3A-B9B9-FDF297FD4010}">
      <dsp:nvSpPr>
        <dsp:cNvPr id="0" name=""/>
        <dsp:cNvSpPr/>
      </dsp:nvSpPr>
      <dsp:spPr>
        <a:xfrm>
          <a:off x="0" y="21775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2F00B-A66B-433C-9490-8A20B5C80DF1}">
      <dsp:nvSpPr>
        <dsp:cNvPr id="0" name=""/>
        <dsp:cNvSpPr/>
      </dsp:nvSpPr>
      <dsp:spPr>
        <a:xfrm>
          <a:off x="519812" y="1882370"/>
          <a:ext cx="727736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economic situation</a:t>
          </a:r>
        </a:p>
      </dsp:txBody>
      <dsp:txXfrm>
        <a:off x="548633" y="1911191"/>
        <a:ext cx="7219726" cy="532758"/>
      </dsp:txXfrm>
    </dsp:sp>
    <dsp:sp modelId="{9AB5996A-E6D4-448B-A710-7B36EB067933}">
      <dsp:nvSpPr>
        <dsp:cNvPr id="0" name=""/>
        <dsp:cNvSpPr/>
      </dsp:nvSpPr>
      <dsp:spPr>
        <a:xfrm>
          <a:off x="0" y="3084770"/>
          <a:ext cx="1039624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E1D2F8-E472-4DAD-B907-21D46ACCB378}">
      <dsp:nvSpPr>
        <dsp:cNvPr id="0" name=""/>
        <dsp:cNvSpPr/>
      </dsp:nvSpPr>
      <dsp:spPr>
        <a:xfrm>
          <a:off x="519812" y="2789570"/>
          <a:ext cx="7277368" cy="590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067" tIns="0" rIns="275067" bIns="0" numCol="1" spcCol="1270" anchor="ctr" anchorCtr="0">
          <a:noAutofit/>
        </a:bodyPr>
        <a:lstStyle/>
        <a:p>
          <a:pPr marL="0" lvl="0" indent="0" algn="l" defTabSz="1244600">
            <a:lnSpc>
              <a:spcPct val="90000"/>
            </a:lnSpc>
            <a:spcBef>
              <a:spcPct val="0"/>
            </a:spcBef>
            <a:spcAft>
              <a:spcPct val="35000"/>
            </a:spcAft>
            <a:buNone/>
          </a:pPr>
          <a:r>
            <a:rPr lang="en-ZA" sz="2800" kern="1200" dirty="0">
              <a:latin typeface="Arial Rounded MT Bold" pitchFamily="34" charset="0"/>
            </a:rPr>
            <a:t>SA dairy situation</a:t>
          </a:r>
        </a:p>
      </dsp:txBody>
      <dsp:txXfrm>
        <a:off x="548633" y="2818391"/>
        <a:ext cx="7219726"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21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4" y="1"/>
            <a:ext cx="2945659" cy="498215"/>
          </a:xfrm>
          <a:prstGeom prst="rect">
            <a:avLst/>
          </a:prstGeom>
        </p:spPr>
        <p:txBody>
          <a:bodyPr vert="horz" lIns="91440" tIns="45720" rIns="91440" bIns="45720" rtlCol="0"/>
          <a:lstStyle>
            <a:lvl1pPr algn="r">
              <a:defRPr sz="1200"/>
            </a:lvl1pPr>
          </a:lstStyle>
          <a:p>
            <a:fld id="{095A5E7E-E081-4D1D-8FDC-E1F86616FFCD}" type="datetimeFigureOut">
              <a:rPr lang="en-ZA" smtClean="0"/>
              <a:t>2023/06/12</a:t>
            </a:fld>
            <a:endParaRPr lang="en-ZA" dirty="0"/>
          </a:p>
        </p:txBody>
      </p:sp>
      <p:sp>
        <p:nvSpPr>
          <p:cNvPr id="4" name="Footer Placeholder 3"/>
          <p:cNvSpPr>
            <a:spLocks noGrp="1"/>
          </p:cNvSpPr>
          <p:nvPr>
            <p:ph type="ftr" sz="quarter" idx="2"/>
          </p:nvPr>
        </p:nvSpPr>
        <p:spPr>
          <a:xfrm>
            <a:off x="1" y="9431601"/>
            <a:ext cx="2945659" cy="498214"/>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4" y="9431601"/>
            <a:ext cx="2945659" cy="498214"/>
          </a:xfrm>
          <a:prstGeom prst="rect">
            <a:avLst/>
          </a:prstGeom>
        </p:spPr>
        <p:txBody>
          <a:bodyPr vert="horz" lIns="91440" tIns="45720" rIns="91440" bIns="45720" rtlCol="0" anchor="b"/>
          <a:lstStyle>
            <a:lvl1pPr algn="r">
              <a:defRPr sz="1200"/>
            </a:lvl1pPr>
          </a:lstStyle>
          <a:p>
            <a:fld id="{7727E10B-525A-4090-BBE1-4DAF315C6E48}" type="slidenum">
              <a:rPr lang="en-ZA" smtClean="0"/>
              <a:t>‹#›</a:t>
            </a:fld>
            <a:endParaRPr lang="en-ZA" dirty="0"/>
          </a:p>
        </p:txBody>
      </p:sp>
    </p:spTree>
    <p:extLst>
      <p:ext uri="{BB962C8B-B14F-4D97-AF65-F5344CB8AC3E}">
        <p14:creationId xmlns:p14="http://schemas.microsoft.com/office/powerpoint/2010/main" val="101823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21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1"/>
            <a:ext cx="2945659" cy="498215"/>
          </a:xfrm>
          <a:prstGeom prst="rect">
            <a:avLst/>
          </a:prstGeom>
        </p:spPr>
        <p:txBody>
          <a:bodyPr vert="horz" lIns="91440" tIns="45720" rIns="91440" bIns="45720" rtlCol="0"/>
          <a:lstStyle>
            <a:lvl1pPr algn="r">
              <a:defRPr sz="1200"/>
            </a:lvl1pPr>
          </a:lstStyle>
          <a:p>
            <a:fld id="{7C4C00C7-6273-47FD-BDA5-6541AA045D71}" type="datetimeFigureOut">
              <a:rPr lang="en-ZA" smtClean="0"/>
              <a:t>2023/06/12</a:t>
            </a:fld>
            <a:endParaRPr lang="en-ZA"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31601"/>
            <a:ext cx="2945659" cy="49821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31601"/>
            <a:ext cx="2945659" cy="498214"/>
          </a:xfrm>
          <a:prstGeom prst="rect">
            <a:avLst/>
          </a:prstGeom>
        </p:spPr>
        <p:txBody>
          <a:bodyPr vert="horz" lIns="91440" tIns="45720" rIns="91440" bIns="45720" rtlCol="0" anchor="b"/>
          <a:lstStyle>
            <a:lvl1pPr algn="r">
              <a:defRPr sz="1200"/>
            </a:lvl1pPr>
          </a:lstStyle>
          <a:p>
            <a:fld id="{E2C93C19-0856-4BF4-842C-FEA090B5320D}" type="slidenum">
              <a:rPr lang="en-ZA" smtClean="0"/>
              <a:t>‹#›</a:t>
            </a:fld>
            <a:endParaRPr lang="en-ZA" dirty="0"/>
          </a:p>
        </p:txBody>
      </p:sp>
    </p:spTree>
    <p:extLst>
      <p:ext uri="{BB962C8B-B14F-4D97-AF65-F5344CB8AC3E}">
        <p14:creationId xmlns:p14="http://schemas.microsoft.com/office/powerpoint/2010/main" val="426162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a:t>
            </a:fld>
            <a:endParaRPr lang="en-ZA" dirty="0"/>
          </a:p>
        </p:txBody>
      </p:sp>
    </p:spTree>
    <p:extLst>
      <p:ext uri="{BB962C8B-B14F-4D97-AF65-F5344CB8AC3E}">
        <p14:creationId xmlns:p14="http://schemas.microsoft.com/office/powerpoint/2010/main" val="277201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10</a:t>
            </a:fld>
            <a:endParaRPr lang="en-ZA" dirty="0"/>
          </a:p>
        </p:txBody>
      </p:sp>
    </p:spTree>
    <p:extLst>
      <p:ext uri="{BB962C8B-B14F-4D97-AF65-F5344CB8AC3E}">
        <p14:creationId xmlns:p14="http://schemas.microsoft.com/office/powerpoint/2010/main" val="46024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11</a:t>
            </a:fld>
            <a:endParaRPr lang="en-ZA" dirty="0"/>
          </a:p>
        </p:txBody>
      </p:sp>
    </p:spTree>
    <p:extLst>
      <p:ext uri="{BB962C8B-B14F-4D97-AF65-F5344CB8AC3E}">
        <p14:creationId xmlns:p14="http://schemas.microsoft.com/office/powerpoint/2010/main" val="202807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GDT Ltd, a subsidiary of Fonterra ...</a:t>
            </a:r>
          </a:p>
          <a:p>
            <a:pPr marL="171450" indent="-171450">
              <a:buFont typeface="Arial" panose="020B0604020202020204" pitchFamily="34" charset="0"/>
              <a:buChar char="•"/>
            </a:pPr>
            <a:r>
              <a:rPr lang="en-ZA" dirty="0"/>
              <a:t>Auctions every two weeks</a:t>
            </a:r>
          </a:p>
          <a:p>
            <a:pPr marL="171450" indent="-171450">
              <a:buFont typeface="Arial" panose="020B0604020202020204" pitchFamily="34" charset="0"/>
              <a:buChar char="•"/>
            </a:pPr>
            <a:r>
              <a:rPr lang="en-ZA" dirty="0"/>
              <a:t>Index is based on winning prices</a:t>
            </a:r>
          </a:p>
          <a:p>
            <a:pPr marL="171450" indent="-171450">
              <a:buFont typeface="Arial" panose="020B0604020202020204" pitchFamily="34" charset="0"/>
              <a:buChar char="•"/>
            </a:pPr>
            <a:r>
              <a:rPr lang="en-ZA" dirty="0"/>
              <a:t>20 Dec 2022 to 6 June 2023 is on the next slide</a:t>
            </a:r>
          </a:p>
        </p:txBody>
      </p:sp>
      <p:sp>
        <p:nvSpPr>
          <p:cNvPr id="4" name="Slide Number Placeholder 3"/>
          <p:cNvSpPr>
            <a:spLocks noGrp="1"/>
          </p:cNvSpPr>
          <p:nvPr>
            <p:ph type="sldNum" sz="quarter" idx="10"/>
          </p:nvPr>
        </p:nvSpPr>
        <p:spPr/>
        <p:txBody>
          <a:bodyPr/>
          <a:lstStyle/>
          <a:p>
            <a:fld id="{E2C93C19-0856-4BF4-842C-FEA090B5320D}" type="slidenum">
              <a:rPr lang="en-ZA" smtClean="0"/>
              <a:t>12</a:t>
            </a:fld>
            <a:endParaRPr lang="en-ZA" dirty="0"/>
          </a:p>
        </p:txBody>
      </p:sp>
    </p:spTree>
    <p:extLst>
      <p:ext uri="{BB962C8B-B14F-4D97-AF65-F5344CB8AC3E}">
        <p14:creationId xmlns:p14="http://schemas.microsoft.com/office/powerpoint/2010/main" val="88144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last 4 auctions show that prices were doing better than the prior 8 auctions.</a:t>
            </a:r>
          </a:p>
        </p:txBody>
      </p:sp>
      <p:sp>
        <p:nvSpPr>
          <p:cNvPr id="4" name="Slide Number Placeholder 3"/>
          <p:cNvSpPr>
            <a:spLocks noGrp="1"/>
          </p:cNvSpPr>
          <p:nvPr>
            <p:ph type="sldNum" sz="quarter" idx="5"/>
          </p:nvPr>
        </p:nvSpPr>
        <p:spPr/>
        <p:txBody>
          <a:bodyPr/>
          <a:lstStyle/>
          <a:p>
            <a:fld id="{E2C93C19-0856-4BF4-842C-FEA090B5320D}" type="slidenum">
              <a:rPr lang="en-ZA" smtClean="0"/>
              <a:t>13</a:t>
            </a:fld>
            <a:endParaRPr lang="en-ZA" dirty="0"/>
          </a:p>
        </p:txBody>
      </p:sp>
    </p:spTree>
    <p:extLst>
      <p:ext uri="{BB962C8B-B14F-4D97-AF65-F5344CB8AC3E}">
        <p14:creationId xmlns:p14="http://schemas.microsoft.com/office/powerpoint/2010/main" val="1191787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Prices of all products down since mid 2022.</a:t>
            </a:r>
          </a:p>
          <a:p>
            <a:pPr marL="171450" indent="-171450">
              <a:buFont typeface="Arial" panose="020B0604020202020204" pitchFamily="34" charset="0"/>
              <a:buChar char="•"/>
            </a:pPr>
            <a:r>
              <a:rPr lang="en-ZA" dirty="0"/>
              <a:t>Uptick in prices recently</a:t>
            </a:r>
          </a:p>
          <a:p>
            <a:pPr marL="171450" indent="-171450">
              <a:buFont typeface="Arial" panose="020B0604020202020204" pitchFamily="34" charset="0"/>
              <a:buChar char="•"/>
            </a:pPr>
            <a:r>
              <a:rPr lang="en-ZA" dirty="0"/>
              <a:t>Second graph accentuate the international prices, as it is expressed in Rand terms which weakens all the time.</a:t>
            </a:r>
          </a:p>
        </p:txBody>
      </p:sp>
      <p:sp>
        <p:nvSpPr>
          <p:cNvPr id="4" name="Slide Number Placeholder 3"/>
          <p:cNvSpPr>
            <a:spLocks noGrp="1"/>
          </p:cNvSpPr>
          <p:nvPr>
            <p:ph type="sldNum" sz="quarter" idx="10"/>
          </p:nvPr>
        </p:nvSpPr>
        <p:spPr/>
        <p:txBody>
          <a:bodyPr/>
          <a:lstStyle/>
          <a:p>
            <a:fld id="{E2C93C19-0856-4BF4-842C-FEA090B5320D}" type="slidenum">
              <a:rPr lang="en-ZA" smtClean="0"/>
              <a:t>14</a:t>
            </a:fld>
            <a:endParaRPr lang="en-ZA" dirty="0"/>
          </a:p>
        </p:txBody>
      </p:sp>
    </p:spTree>
    <p:extLst>
      <p:ext uri="{BB962C8B-B14F-4D97-AF65-F5344CB8AC3E}">
        <p14:creationId xmlns:p14="http://schemas.microsoft.com/office/powerpoint/2010/main" val="1396232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Producer prices were mainly driven by energy and fertilizer prices.</a:t>
            </a:r>
          </a:p>
          <a:p>
            <a:pPr marL="171450" indent="-171450">
              <a:buFont typeface="Arial" panose="020B0604020202020204" pitchFamily="34" charset="0"/>
              <a:buChar char="•"/>
            </a:pPr>
            <a:r>
              <a:rPr lang="en-ZA" dirty="0"/>
              <a:t>Drop in prices lately: </a:t>
            </a:r>
            <a:r>
              <a:rPr lang="en-ZA" dirty="0" err="1"/>
              <a:t>Rabo</a:t>
            </a:r>
            <a:r>
              <a:rPr lang="en-ZA" dirty="0"/>
              <a:t> Bank ... “A little bit less demand and a little more supply”.</a:t>
            </a:r>
          </a:p>
          <a:p>
            <a:pPr marL="171450" indent="-171450">
              <a:buFont typeface="Arial" panose="020B0604020202020204" pitchFamily="34" charset="0"/>
              <a:buChar char="•"/>
            </a:pPr>
            <a:r>
              <a:rPr lang="en-ZA" dirty="0"/>
              <a:t>In Rand terms, producer prices increased by ±17,7% (Mar 22 – Mar 23) but the Rand devaluated with also ±17,7% during that period. Hence the flat line since Mar 22</a:t>
            </a:r>
          </a:p>
        </p:txBody>
      </p:sp>
      <p:sp>
        <p:nvSpPr>
          <p:cNvPr id="4" name="Slide Number Placeholder 3"/>
          <p:cNvSpPr>
            <a:spLocks noGrp="1"/>
          </p:cNvSpPr>
          <p:nvPr>
            <p:ph type="sldNum" sz="quarter" idx="10"/>
          </p:nvPr>
        </p:nvSpPr>
        <p:spPr/>
        <p:txBody>
          <a:bodyPr/>
          <a:lstStyle/>
          <a:p>
            <a:fld id="{E2C93C19-0856-4BF4-842C-FEA090B5320D}" type="slidenum">
              <a:rPr lang="en-ZA" smtClean="0"/>
              <a:t>15</a:t>
            </a:fld>
            <a:endParaRPr lang="en-ZA" dirty="0"/>
          </a:p>
        </p:txBody>
      </p:sp>
    </p:spTree>
    <p:extLst>
      <p:ext uri="{BB962C8B-B14F-4D97-AF65-F5344CB8AC3E}">
        <p14:creationId xmlns:p14="http://schemas.microsoft.com/office/powerpoint/2010/main" val="1950564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16</a:t>
            </a:fld>
            <a:endParaRPr lang="en-ZA" dirty="0"/>
          </a:p>
        </p:txBody>
      </p:sp>
    </p:spTree>
    <p:extLst>
      <p:ext uri="{BB962C8B-B14F-4D97-AF65-F5344CB8AC3E}">
        <p14:creationId xmlns:p14="http://schemas.microsoft.com/office/powerpoint/2010/main" val="409640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Quarter on Quarter percentage changes.</a:t>
            </a:r>
          </a:p>
          <a:p>
            <a:pPr marL="171450" indent="-171450">
              <a:buFont typeface="Arial" panose="020B0604020202020204" pitchFamily="34" charset="0"/>
              <a:buChar char="•"/>
            </a:pPr>
            <a:r>
              <a:rPr lang="en-ZA" dirty="0"/>
              <a:t>First quarter of 2023 saw a 0,4% increase despite electricity crisis.</a:t>
            </a:r>
          </a:p>
          <a:p>
            <a:pPr marL="171450" indent="-171450">
              <a:buFont typeface="Arial" panose="020B0604020202020204" pitchFamily="34" charset="0"/>
              <a:buChar char="•"/>
            </a:pPr>
            <a:r>
              <a:rPr lang="en-ZA" dirty="0"/>
              <a:t>Main contributors to the 0,4% was the financial and manufacturing sectors.</a:t>
            </a:r>
          </a:p>
          <a:p>
            <a:pPr marL="171450" indent="-171450">
              <a:buFont typeface="Arial" panose="020B0604020202020204" pitchFamily="34" charset="0"/>
              <a:buChar char="•"/>
            </a:pPr>
            <a:r>
              <a:rPr lang="en-ZA" dirty="0"/>
              <a:t>Within the manufacturing sector, food and beverages was the main driver.</a:t>
            </a:r>
          </a:p>
          <a:p>
            <a:pPr marL="171450" indent="-171450">
              <a:buFont typeface="Arial" panose="020B0604020202020204" pitchFamily="34" charset="0"/>
              <a:buChar char="•"/>
            </a:pPr>
            <a:r>
              <a:rPr lang="en-ZA" dirty="0"/>
              <a:t>In the household consumption category, spending on restaurants and hotels were the biggest contributors.</a:t>
            </a:r>
          </a:p>
        </p:txBody>
      </p:sp>
      <p:sp>
        <p:nvSpPr>
          <p:cNvPr id="4" name="Slide Number Placeholder 3"/>
          <p:cNvSpPr>
            <a:spLocks noGrp="1"/>
          </p:cNvSpPr>
          <p:nvPr>
            <p:ph type="sldNum" sz="quarter" idx="10"/>
          </p:nvPr>
        </p:nvSpPr>
        <p:spPr/>
        <p:txBody>
          <a:bodyPr/>
          <a:lstStyle/>
          <a:p>
            <a:fld id="{E2C93C19-0856-4BF4-842C-FEA090B5320D}" type="slidenum">
              <a:rPr lang="en-ZA" smtClean="0"/>
              <a:t>17</a:t>
            </a:fld>
            <a:endParaRPr lang="en-ZA" dirty="0"/>
          </a:p>
        </p:txBody>
      </p:sp>
    </p:spTree>
    <p:extLst>
      <p:ext uri="{BB962C8B-B14F-4D97-AF65-F5344CB8AC3E}">
        <p14:creationId xmlns:p14="http://schemas.microsoft.com/office/powerpoint/2010/main" val="429083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GDP in 2022 was 2% higher than in 2021 and only 0,26% higher than in 2019.</a:t>
            </a:r>
          </a:p>
          <a:p>
            <a:pPr marL="171450" indent="-171450">
              <a:buFont typeface="Arial" panose="020B0604020202020204" pitchFamily="34" charset="0"/>
              <a:buChar char="•"/>
            </a:pPr>
            <a:r>
              <a:rPr lang="en-ZA" dirty="0"/>
              <a:t>2022 GDP value is R4,6 trillion.</a:t>
            </a:r>
          </a:p>
        </p:txBody>
      </p:sp>
      <p:sp>
        <p:nvSpPr>
          <p:cNvPr id="4" name="Slide Number Placeholder 3"/>
          <p:cNvSpPr>
            <a:spLocks noGrp="1"/>
          </p:cNvSpPr>
          <p:nvPr>
            <p:ph type="sldNum" sz="quarter" idx="10"/>
          </p:nvPr>
        </p:nvSpPr>
        <p:spPr/>
        <p:txBody>
          <a:bodyPr/>
          <a:lstStyle/>
          <a:p>
            <a:fld id="{E2C93C19-0856-4BF4-842C-FEA090B5320D}" type="slidenum">
              <a:rPr lang="en-ZA" smtClean="0"/>
              <a:t>18</a:t>
            </a:fld>
            <a:endParaRPr lang="en-ZA" dirty="0"/>
          </a:p>
        </p:txBody>
      </p:sp>
    </p:spTree>
    <p:extLst>
      <p:ext uri="{BB962C8B-B14F-4D97-AF65-F5344CB8AC3E}">
        <p14:creationId xmlns:p14="http://schemas.microsoft.com/office/powerpoint/2010/main" val="3935861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Steep increase in CPI since Covid</a:t>
            </a:r>
          </a:p>
          <a:p>
            <a:pPr marL="171450" indent="-171450">
              <a:buFont typeface="Arial" panose="020B0604020202020204" pitchFamily="34" charset="0"/>
              <a:buChar char="•"/>
            </a:pPr>
            <a:r>
              <a:rPr lang="en-ZA" dirty="0"/>
              <a:t>CPI eased to a 11 month low in April 2023.</a:t>
            </a:r>
          </a:p>
          <a:p>
            <a:pPr marL="171450" indent="-171450">
              <a:buFont typeface="Arial" panose="020B0604020202020204" pitchFamily="34" charset="0"/>
              <a:buChar char="•"/>
            </a:pPr>
            <a:r>
              <a:rPr lang="en-ZA" dirty="0"/>
              <a:t>CPI in March was 7,1% and 6,8% in April.</a:t>
            </a:r>
          </a:p>
        </p:txBody>
      </p:sp>
      <p:sp>
        <p:nvSpPr>
          <p:cNvPr id="4" name="Slide Number Placeholder 3"/>
          <p:cNvSpPr>
            <a:spLocks noGrp="1"/>
          </p:cNvSpPr>
          <p:nvPr>
            <p:ph type="sldNum" sz="quarter" idx="10"/>
          </p:nvPr>
        </p:nvSpPr>
        <p:spPr/>
        <p:txBody>
          <a:bodyPr/>
          <a:lstStyle/>
          <a:p>
            <a:fld id="{E2C93C19-0856-4BF4-842C-FEA090B5320D}" type="slidenum">
              <a:rPr lang="en-ZA" smtClean="0"/>
              <a:t>19</a:t>
            </a:fld>
            <a:endParaRPr lang="en-ZA" dirty="0"/>
          </a:p>
        </p:txBody>
      </p:sp>
    </p:spTree>
    <p:extLst>
      <p:ext uri="{BB962C8B-B14F-4D97-AF65-F5344CB8AC3E}">
        <p14:creationId xmlns:p14="http://schemas.microsoft.com/office/powerpoint/2010/main" val="296734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a:t>
            </a:fld>
            <a:endParaRPr lang="en-ZA" dirty="0"/>
          </a:p>
        </p:txBody>
      </p:sp>
    </p:spTree>
    <p:extLst>
      <p:ext uri="{BB962C8B-B14F-4D97-AF65-F5344CB8AC3E}">
        <p14:creationId xmlns:p14="http://schemas.microsoft.com/office/powerpoint/2010/main" val="305939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Prime lending rate was accommodating in the Covid period to stimulate the economy.</a:t>
            </a:r>
          </a:p>
          <a:p>
            <a:pPr marL="171450" indent="-171450">
              <a:buFont typeface="Arial" panose="020B0604020202020204" pitchFamily="34" charset="0"/>
              <a:buChar char="•"/>
            </a:pPr>
            <a:r>
              <a:rPr lang="en-ZA" dirty="0"/>
              <a:t>Trend is towards a real positive interest rate, where interest moves closer to inflation.</a:t>
            </a:r>
          </a:p>
        </p:txBody>
      </p:sp>
      <p:sp>
        <p:nvSpPr>
          <p:cNvPr id="4" name="Slide Number Placeholder 3"/>
          <p:cNvSpPr>
            <a:spLocks noGrp="1"/>
          </p:cNvSpPr>
          <p:nvPr>
            <p:ph type="sldNum" sz="quarter" idx="10"/>
          </p:nvPr>
        </p:nvSpPr>
        <p:spPr/>
        <p:txBody>
          <a:bodyPr/>
          <a:lstStyle/>
          <a:p>
            <a:fld id="{E2C93C19-0856-4BF4-842C-FEA090B5320D}" type="slidenum">
              <a:rPr lang="en-ZA" smtClean="0"/>
              <a:t>20</a:t>
            </a:fld>
            <a:endParaRPr lang="en-ZA" dirty="0"/>
          </a:p>
        </p:txBody>
      </p:sp>
    </p:spTree>
    <p:extLst>
      <p:ext uri="{BB962C8B-B14F-4D97-AF65-F5344CB8AC3E}">
        <p14:creationId xmlns:p14="http://schemas.microsoft.com/office/powerpoint/2010/main" val="99297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21</a:t>
            </a:fld>
            <a:endParaRPr lang="en-ZA" dirty="0"/>
          </a:p>
        </p:txBody>
      </p:sp>
    </p:spTree>
    <p:extLst>
      <p:ext uri="{BB962C8B-B14F-4D97-AF65-F5344CB8AC3E}">
        <p14:creationId xmlns:p14="http://schemas.microsoft.com/office/powerpoint/2010/main" val="3929974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22</a:t>
            </a:fld>
            <a:endParaRPr lang="en-ZA" dirty="0"/>
          </a:p>
        </p:txBody>
      </p:sp>
    </p:spTree>
    <p:extLst>
      <p:ext uri="{BB962C8B-B14F-4D97-AF65-F5344CB8AC3E}">
        <p14:creationId xmlns:p14="http://schemas.microsoft.com/office/powerpoint/2010/main" val="2833035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23</a:t>
            </a:fld>
            <a:endParaRPr lang="en-ZA" dirty="0"/>
          </a:p>
        </p:txBody>
      </p:sp>
    </p:spTree>
    <p:extLst>
      <p:ext uri="{BB962C8B-B14F-4D97-AF65-F5344CB8AC3E}">
        <p14:creationId xmlns:p14="http://schemas.microsoft.com/office/powerpoint/2010/main" val="4164753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24</a:t>
            </a:fld>
            <a:endParaRPr lang="en-ZA" dirty="0"/>
          </a:p>
        </p:txBody>
      </p:sp>
    </p:spTree>
    <p:extLst>
      <p:ext uri="{BB962C8B-B14F-4D97-AF65-F5344CB8AC3E}">
        <p14:creationId xmlns:p14="http://schemas.microsoft.com/office/powerpoint/2010/main" val="3899437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25</a:t>
            </a:fld>
            <a:endParaRPr lang="en-ZA" dirty="0"/>
          </a:p>
        </p:txBody>
      </p:sp>
    </p:spTree>
    <p:extLst>
      <p:ext uri="{BB962C8B-B14F-4D97-AF65-F5344CB8AC3E}">
        <p14:creationId xmlns:p14="http://schemas.microsoft.com/office/powerpoint/2010/main" val="3965196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26</a:t>
            </a:fld>
            <a:endParaRPr lang="en-ZA" dirty="0"/>
          </a:p>
        </p:txBody>
      </p:sp>
    </p:spTree>
    <p:extLst>
      <p:ext uri="{BB962C8B-B14F-4D97-AF65-F5344CB8AC3E}">
        <p14:creationId xmlns:p14="http://schemas.microsoft.com/office/powerpoint/2010/main" val="4216509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27</a:t>
            </a:fld>
            <a:endParaRPr lang="en-ZA" dirty="0"/>
          </a:p>
        </p:txBody>
      </p:sp>
    </p:spTree>
    <p:extLst>
      <p:ext uri="{BB962C8B-B14F-4D97-AF65-F5344CB8AC3E}">
        <p14:creationId xmlns:p14="http://schemas.microsoft.com/office/powerpoint/2010/main" val="524979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Since 2014, butter became popular again after scientific evidence convinced consumers that saturated fats are essential to good health.</a:t>
            </a:r>
          </a:p>
          <a:p>
            <a:pPr marL="171450" indent="-171450">
              <a:buFont typeface="Arial" panose="020B0604020202020204" pitchFamily="34" charset="0"/>
              <a:buChar char="•"/>
            </a:pPr>
            <a:r>
              <a:rPr lang="en-ZA" dirty="0"/>
              <a:t>TIME magazine of June 2014: “Eat butter”.</a:t>
            </a:r>
          </a:p>
          <a:p>
            <a:pPr marL="171450" indent="-171450">
              <a:buFont typeface="Arial" panose="020B0604020202020204" pitchFamily="34" charset="0"/>
              <a:buChar char="•"/>
            </a:pPr>
            <a:r>
              <a:rPr lang="en-ZA" dirty="0"/>
              <a:t>All retail prices took off quite substantially since the start of Covid in March 2020.</a:t>
            </a:r>
          </a:p>
        </p:txBody>
      </p:sp>
      <p:sp>
        <p:nvSpPr>
          <p:cNvPr id="4" name="Slide Number Placeholder 3"/>
          <p:cNvSpPr>
            <a:spLocks noGrp="1"/>
          </p:cNvSpPr>
          <p:nvPr>
            <p:ph type="sldNum" sz="quarter" idx="10"/>
          </p:nvPr>
        </p:nvSpPr>
        <p:spPr/>
        <p:txBody>
          <a:bodyPr/>
          <a:lstStyle/>
          <a:p>
            <a:fld id="{E2C93C19-0856-4BF4-842C-FEA090B5320D}" type="slidenum">
              <a:rPr lang="en-ZA" smtClean="0"/>
              <a:t>28</a:t>
            </a:fld>
            <a:endParaRPr lang="en-ZA" dirty="0"/>
          </a:p>
        </p:txBody>
      </p:sp>
    </p:spTree>
    <p:extLst>
      <p:ext uri="{BB962C8B-B14F-4D97-AF65-F5344CB8AC3E}">
        <p14:creationId xmlns:p14="http://schemas.microsoft.com/office/powerpoint/2010/main" val="3796908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Fresh milk had a smoother index than UHT milk and Unprocessed milk.</a:t>
            </a:r>
          </a:p>
          <a:p>
            <a:pPr marL="171450" indent="-171450">
              <a:buFont typeface="Arial" panose="020B0604020202020204" pitchFamily="34" charset="0"/>
              <a:buChar char="•"/>
            </a:pPr>
            <a:r>
              <a:rPr lang="en-ZA" dirty="0"/>
              <a:t>After a long period of sideways movement for UHT milk’s index, it picked up in March 2020.</a:t>
            </a:r>
          </a:p>
          <a:p>
            <a:pPr marL="171450" indent="-171450">
              <a:buFont typeface="Arial" panose="020B0604020202020204" pitchFamily="34" charset="0"/>
              <a:buChar char="•"/>
            </a:pPr>
            <a:r>
              <a:rPr lang="en-ZA" dirty="0"/>
              <a:t>Unprocessed milk shows a steeper index since Oct 2020.</a:t>
            </a:r>
          </a:p>
        </p:txBody>
      </p:sp>
      <p:sp>
        <p:nvSpPr>
          <p:cNvPr id="4" name="Slide Number Placeholder 3"/>
          <p:cNvSpPr>
            <a:spLocks noGrp="1"/>
          </p:cNvSpPr>
          <p:nvPr>
            <p:ph type="sldNum" sz="quarter" idx="10"/>
          </p:nvPr>
        </p:nvSpPr>
        <p:spPr/>
        <p:txBody>
          <a:bodyPr/>
          <a:lstStyle/>
          <a:p>
            <a:fld id="{E2C93C19-0856-4BF4-842C-FEA090B5320D}" type="slidenum">
              <a:rPr lang="en-ZA" smtClean="0"/>
              <a:t>29</a:t>
            </a:fld>
            <a:endParaRPr lang="en-ZA" dirty="0"/>
          </a:p>
        </p:txBody>
      </p:sp>
    </p:spTree>
    <p:extLst>
      <p:ext uri="{BB962C8B-B14F-4D97-AF65-F5344CB8AC3E}">
        <p14:creationId xmlns:p14="http://schemas.microsoft.com/office/powerpoint/2010/main" val="143362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Red line around 2% till 2017. Since 2018: High energy prices + inflation, industrial action, disruption in car production, China imported less. </a:t>
            </a:r>
          </a:p>
          <a:p>
            <a:r>
              <a:rPr lang="en-US" sz="1200" dirty="0"/>
              <a:t>Stimuli by countries after Covid eroded by Russia.</a:t>
            </a:r>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dirty="0"/>
          </a:p>
        </p:txBody>
      </p:sp>
    </p:spTree>
    <p:extLst>
      <p:ext uri="{BB962C8B-B14F-4D97-AF65-F5344CB8AC3E}">
        <p14:creationId xmlns:p14="http://schemas.microsoft.com/office/powerpoint/2010/main" val="1911694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Once again, a marked movement in the indices since March 2020.</a:t>
            </a:r>
          </a:p>
        </p:txBody>
      </p:sp>
      <p:sp>
        <p:nvSpPr>
          <p:cNvPr id="4" name="Slide Number Placeholder 3"/>
          <p:cNvSpPr>
            <a:spLocks noGrp="1"/>
          </p:cNvSpPr>
          <p:nvPr>
            <p:ph type="sldNum" sz="quarter" idx="10"/>
          </p:nvPr>
        </p:nvSpPr>
        <p:spPr/>
        <p:txBody>
          <a:bodyPr/>
          <a:lstStyle/>
          <a:p>
            <a:fld id="{E2C93C19-0856-4BF4-842C-FEA090B5320D}" type="slidenum">
              <a:rPr lang="en-ZA" smtClean="0"/>
              <a:t>30</a:t>
            </a:fld>
            <a:endParaRPr lang="en-ZA" dirty="0"/>
          </a:p>
        </p:txBody>
      </p:sp>
    </p:spTree>
    <p:extLst>
      <p:ext uri="{BB962C8B-B14F-4D97-AF65-F5344CB8AC3E}">
        <p14:creationId xmlns:p14="http://schemas.microsoft.com/office/powerpoint/2010/main" val="2864726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Important to note that it is NET imports and also MILK EQUIVALENT.</a:t>
            </a:r>
          </a:p>
          <a:p>
            <a:pPr marL="171450" indent="-171450">
              <a:buFont typeface="Arial" panose="020B0604020202020204" pitchFamily="34" charset="0"/>
              <a:buChar char="•"/>
            </a:pPr>
            <a:r>
              <a:rPr lang="en-ZA" dirty="0"/>
              <a:t>The first quarter saw higher figures than 2019, 2021 and 2022.</a:t>
            </a:r>
          </a:p>
        </p:txBody>
      </p:sp>
      <p:sp>
        <p:nvSpPr>
          <p:cNvPr id="4" name="Slide Number Placeholder 3"/>
          <p:cNvSpPr>
            <a:spLocks noGrp="1"/>
          </p:cNvSpPr>
          <p:nvPr>
            <p:ph type="sldNum" sz="quarter" idx="10"/>
          </p:nvPr>
        </p:nvSpPr>
        <p:spPr/>
        <p:txBody>
          <a:bodyPr/>
          <a:lstStyle/>
          <a:p>
            <a:fld id="{E2C93C19-0856-4BF4-842C-FEA090B5320D}" type="slidenum">
              <a:rPr lang="en-ZA" smtClean="0"/>
              <a:t>31</a:t>
            </a:fld>
            <a:endParaRPr lang="en-ZA" dirty="0"/>
          </a:p>
        </p:txBody>
      </p:sp>
    </p:spTree>
    <p:extLst>
      <p:ext uri="{BB962C8B-B14F-4D97-AF65-F5344CB8AC3E}">
        <p14:creationId xmlns:p14="http://schemas.microsoft.com/office/powerpoint/2010/main" val="236615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Gap between blue and red lines is NET imports.</a:t>
            </a:r>
          </a:p>
        </p:txBody>
      </p:sp>
      <p:sp>
        <p:nvSpPr>
          <p:cNvPr id="4" name="Slide Number Placeholder 3"/>
          <p:cNvSpPr>
            <a:spLocks noGrp="1"/>
          </p:cNvSpPr>
          <p:nvPr>
            <p:ph type="sldNum" sz="quarter" idx="10"/>
          </p:nvPr>
        </p:nvSpPr>
        <p:spPr/>
        <p:txBody>
          <a:bodyPr/>
          <a:lstStyle/>
          <a:p>
            <a:fld id="{E2C93C19-0856-4BF4-842C-FEA090B5320D}" type="slidenum">
              <a:rPr lang="en-ZA" smtClean="0"/>
              <a:t>32</a:t>
            </a:fld>
            <a:endParaRPr lang="en-ZA" dirty="0"/>
          </a:p>
        </p:txBody>
      </p:sp>
    </p:spTree>
    <p:extLst>
      <p:ext uri="{BB962C8B-B14F-4D97-AF65-F5344CB8AC3E}">
        <p14:creationId xmlns:p14="http://schemas.microsoft.com/office/powerpoint/2010/main" val="3249350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1,5 ration = economically viable for producers, as also recognized by the IFCN.</a:t>
            </a:r>
          </a:p>
        </p:txBody>
      </p:sp>
      <p:sp>
        <p:nvSpPr>
          <p:cNvPr id="4" name="Slide Number Placeholder 3"/>
          <p:cNvSpPr>
            <a:spLocks noGrp="1"/>
          </p:cNvSpPr>
          <p:nvPr>
            <p:ph type="sldNum" sz="quarter" idx="10"/>
          </p:nvPr>
        </p:nvSpPr>
        <p:spPr/>
        <p:txBody>
          <a:bodyPr/>
          <a:lstStyle/>
          <a:p>
            <a:fld id="{E2C93C19-0856-4BF4-842C-FEA090B5320D}" type="slidenum">
              <a:rPr lang="en-ZA" smtClean="0"/>
              <a:t>33</a:t>
            </a:fld>
            <a:endParaRPr lang="en-ZA" dirty="0"/>
          </a:p>
        </p:txBody>
      </p:sp>
    </p:spTree>
    <p:extLst>
      <p:ext uri="{BB962C8B-B14F-4D97-AF65-F5344CB8AC3E}">
        <p14:creationId xmlns:p14="http://schemas.microsoft.com/office/powerpoint/2010/main" val="1811283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Lately, we saw that the index of dairy products slowed down a bit, with Unprocessed milk PPI soaring for the past few months.</a:t>
            </a:r>
          </a:p>
        </p:txBody>
      </p:sp>
      <p:sp>
        <p:nvSpPr>
          <p:cNvPr id="4" name="Slide Number Placeholder 3"/>
          <p:cNvSpPr>
            <a:spLocks noGrp="1"/>
          </p:cNvSpPr>
          <p:nvPr>
            <p:ph type="sldNum" sz="quarter" idx="10"/>
          </p:nvPr>
        </p:nvSpPr>
        <p:spPr/>
        <p:txBody>
          <a:bodyPr/>
          <a:lstStyle/>
          <a:p>
            <a:fld id="{E2C93C19-0856-4BF4-842C-FEA090B5320D}" type="slidenum">
              <a:rPr lang="en-ZA" smtClean="0"/>
              <a:t>34</a:t>
            </a:fld>
            <a:endParaRPr lang="en-ZA" dirty="0"/>
          </a:p>
        </p:txBody>
      </p:sp>
    </p:spTree>
    <p:extLst>
      <p:ext uri="{BB962C8B-B14F-4D97-AF65-F5344CB8AC3E}">
        <p14:creationId xmlns:p14="http://schemas.microsoft.com/office/powerpoint/2010/main" val="2817103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35</a:t>
            </a:fld>
            <a:endParaRPr lang="en-ZA" dirty="0"/>
          </a:p>
        </p:txBody>
      </p:sp>
    </p:spTree>
    <p:extLst>
      <p:ext uri="{BB962C8B-B14F-4D97-AF65-F5344CB8AC3E}">
        <p14:creationId xmlns:p14="http://schemas.microsoft.com/office/powerpoint/2010/main" val="387083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2008 Global fin crisis due to – </a:t>
            </a:r>
          </a:p>
          <a:p>
            <a:pPr marL="628650" lvl="1" indent="-171450">
              <a:buFont typeface="Arial" panose="020B0604020202020204" pitchFamily="34" charset="0"/>
              <a:buChar char="•"/>
            </a:pPr>
            <a:r>
              <a:rPr lang="en-US" sz="1200" dirty="0"/>
              <a:t>USA tariff introduction;</a:t>
            </a:r>
          </a:p>
          <a:p>
            <a:pPr marL="628650" lvl="1" indent="-171450">
              <a:buFont typeface="Arial" panose="020B0604020202020204" pitchFamily="34" charset="0"/>
              <a:buChar char="•"/>
            </a:pPr>
            <a:r>
              <a:rPr lang="en-US" sz="1200" dirty="0"/>
              <a:t>Trade war </a:t>
            </a:r>
            <a:r>
              <a:rPr lang="en-US" sz="1200" dirty="0" err="1"/>
              <a:t>USA+China</a:t>
            </a:r>
            <a:r>
              <a:rPr lang="en-US" sz="1200" dirty="0"/>
              <a:t>; </a:t>
            </a:r>
          </a:p>
          <a:p>
            <a:pPr marL="628650" lvl="1" indent="-171450">
              <a:buFont typeface="Arial" panose="020B0604020202020204" pitchFamily="34" charset="0"/>
              <a:buChar char="•"/>
            </a:pPr>
            <a:r>
              <a:rPr lang="en-US" sz="1200" dirty="0"/>
              <a:t>Scrutiny of Tech Companies; </a:t>
            </a:r>
          </a:p>
          <a:p>
            <a:pPr marL="628650" lvl="1" indent="-171450">
              <a:buFont typeface="Arial" panose="020B0604020202020204" pitchFamily="34" charset="0"/>
              <a:buChar char="•"/>
            </a:pPr>
            <a:r>
              <a:rPr lang="en-US" sz="1200" dirty="0"/>
              <a:t>USA tax cuts, saw companies moving investments back to USA.</a:t>
            </a:r>
          </a:p>
          <a:p>
            <a:pPr marL="171450" indent="-171450">
              <a:buFont typeface="Arial" panose="020B0604020202020204" pitchFamily="34" charset="0"/>
              <a:buChar char="•"/>
            </a:pPr>
            <a:r>
              <a:rPr lang="en-US" sz="1200" dirty="0"/>
              <a:t>Lower inflations expected for 2023/24, but still much higher than even before 2000.</a:t>
            </a:r>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dirty="0"/>
          </a:p>
        </p:txBody>
      </p:sp>
    </p:spTree>
    <p:extLst>
      <p:ext uri="{BB962C8B-B14F-4D97-AF65-F5344CB8AC3E}">
        <p14:creationId xmlns:p14="http://schemas.microsoft.com/office/powerpoint/2010/main" val="373944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FedRate</a:t>
            </a:r>
            <a:r>
              <a:rPr lang="en-US" dirty="0"/>
              <a:t> definition</a:t>
            </a:r>
          </a:p>
          <a:p>
            <a:pPr marL="171450" indent="-171450">
              <a:buFont typeface="Arial" panose="020B0604020202020204" pitchFamily="34" charset="0"/>
              <a:buChar char="•"/>
            </a:pPr>
            <a:r>
              <a:rPr lang="en-US" dirty="0"/>
              <a:t>Control available funds and inflation</a:t>
            </a:r>
          </a:p>
          <a:p>
            <a:pPr marL="171450" indent="-171450">
              <a:buFont typeface="Arial" panose="020B0604020202020204" pitchFamily="34" charset="0"/>
              <a:buChar char="•"/>
            </a:pPr>
            <a:r>
              <a:rPr lang="en-US" dirty="0"/>
              <a:t>Zero interest: stimulate activity</a:t>
            </a:r>
          </a:p>
          <a:p>
            <a:pPr marL="171450" indent="-171450">
              <a:buFont typeface="Arial" panose="020B0604020202020204" pitchFamily="34" charset="0"/>
              <a:buChar char="•"/>
            </a:pPr>
            <a:r>
              <a:rPr lang="en-US" dirty="0"/>
              <a:t>Impact of Fed rate increase : inflation down &amp; demand for USD</a:t>
            </a:r>
          </a:p>
          <a:p>
            <a:pPr marL="171450" indent="-171450">
              <a:buFont typeface="Arial" panose="020B0604020202020204" pitchFamily="34" charset="0"/>
              <a:buChar char="•"/>
            </a:pPr>
            <a:r>
              <a:rPr lang="en-US" dirty="0"/>
              <a:t>Weaker Rand</a:t>
            </a:r>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dirty="0"/>
          </a:p>
        </p:txBody>
      </p:sp>
    </p:spTree>
    <p:extLst>
      <p:ext uri="{BB962C8B-B14F-4D97-AF65-F5344CB8AC3E}">
        <p14:creationId xmlns:p14="http://schemas.microsoft.com/office/powerpoint/2010/main" val="156210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Oil producers (2 weeks ago) decided to extend production cuts throughout 2024.</a:t>
            </a:r>
          </a:p>
          <a:p>
            <a:r>
              <a:rPr lang="en-US" dirty="0"/>
              <a:t>Food: Still higher than before Covid but on a downward trajectory. / Factors which might overturn the trajectory = El Nino, Lack of fertilizers, If countries restrict exports.</a:t>
            </a:r>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dirty="0"/>
          </a:p>
        </p:txBody>
      </p:sp>
    </p:spTree>
    <p:extLst>
      <p:ext uri="{BB962C8B-B14F-4D97-AF65-F5344CB8AC3E}">
        <p14:creationId xmlns:p14="http://schemas.microsoft.com/office/powerpoint/2010/main" val="40696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Indices higher than 7 years ago.</a:t>
            </a:r>
          </a:p>
          <a:p>
            <a:pPr marL="171450" indent="-171450">
              <a:buFont typeface="Arial" panose="020B0604020202020204" pitchFamily="34" charset="0"/>
              <a:buChar char="•"/>
            </a:pPr>
            <a:r>
              <a:rPr lang="en-ZA" dirty="0"/>
              <a:t>Cereals: Prices down: higher production in Brazil and USA (major exporters) / Cancelled purchases by China.</a:t>
            </a:r>
          </a:p>
          <a:p>
            <a:pPr marL="171450" indent="-171450">
              <a:buFont typeface="Arial" panose="020B0604020202020204" pitchFamily="34" charset="0"/>
              <a:buChar char="•"/>
            </a:pPr>
            <a:r>
              <a:rPr lang="en-ZA" dirty="0"/>
              <a:t>Dairy: April to May = 3,9 points down. / May 2022 to May 2023 = Index is 17,7% lower.</a:t>
            </a:r>
          </a:p>
          <a:p>
            <a:pPr marL="171450" indent="-171450">
              <a:buFont typeface="Arial" panose="020B0604020202020204" pitchFamily="34" charset="0"/>
              <a:buChar char="•"/>
            </a:pPr>
            <a:r>
              <a:rPr lang="en-ZA" dirty="0"/>
              <a:t>Meat and Sugar: 4</a:t>
            </a:r>
            <a:r>
              <a:rPr lang="en-ZA" baseline="30000" dirty="0"/>
              <a:t>th</a:t>
            </a:r>
            <a:r>
              <a:rPr lang="en-ZA" dirty="0"/>
              <a:t> consecutive increase, </a:t>
            </a:r>
            <a:r>
              <a:rPr lang="en-ZA" dirty="0" err="1"/>
              <a:t>esp</a:t>
            </a:r>
            <a:r>
              <a:rPr lang="en-ZA" dirty="0"/>
              <a:t> due to demand in Asia.</a:t>
            </a:r>
          </a:p>
          <a:p>
            <a:endParaRPr lang="en-ZA" dirty="0"/>
          </a:p>
        </p:txBody>
      </p:sp>
      <p:sp>
        <p:nvSpPr>
          <p:cNvPr id="4" name="Slide Number Placeholder 3"/>
          <p:cNvSpPr>
            <a:spLocks noGrp="1"/>
          </p:cNvSpPr>
          <p:nvPr>
            <p:ph type="sldNum" sz="quarter" idx="10"/>
          </p:nvPr>
        </p:nvSpPr>
        <p:spPr/>
        <p:txBody>
          <a:bodyPr/>
          <a:lstStyle/>
          <a:p>
            <a:fld id="{E2C93C19-0856-4BF4-842C-FEA090B5320D}" type="slidenum">
              <a:rPr lang="en-ZA" smtClean="0"/>
              <a:t>7</a:t>
            </a:fld>
            <a:endParaRPr lang="en-ZA" dirty="0"/>
          </a:p>
        </p:txBody>
      </p:sp>
    </p:spTree>
    <p:extLst>
      <p:ext uri="{BB962C8B-B14F-4D97-AF65-F5344CB8AC3E}">
        <p14:creationId xmlns:p14="http://schemas.microsoft.com/office/powerpoint/2010/main" val="319013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8</a:t>
            </a:fld>
            <a:endParaRPr lang="en-ZA" dirty="0"/>
          </a:p>
        </p:txBody>
      </p:sp>
    </p:spTree>
    <p:extLst>
      <p:ext uri="{BB962C8B-B14F-4D97-AF65-F5344CB8AC3E}">
        <p14:creationId xmlns:p14="http://schemas.microsoft.com/office/powerpoint/2010/main" val="233860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COMPOUND Annual Growth Rate</a:t>
            </a:r>
          </a:p>
          <a:p>
            <a:pPr marL="171450" indent="-171450">
              <a:buFont typeface="Arial" panose="020B0604020202020204" pitchFamily="34" charset="0"/>
              <a:buChar char="•"/>
            </a:pPr>
            <a:r>
              <a:rPr lang="en-ZA" dirty="0"/>
              <a:t>80% of global unprocessed milk supplies is from cow’s milk and 16% from buffalo cows.</a:t>
            </a:r>
          </a:p>
        </p:txBody>
      </p:sp>
      <p:sp>
        <p:nvSpPr>
          <p:cNvPr id="4" name="Slide Number Placeholder 3"/>
          <p:cNvSpPr>
            <a:spLocks noGrp="1"/>
          </p:cNvSpPr>
          <p:nvPr>
            <p:ph type="sldNum" sz="quarter" idx="10"/>
          </p:nvPr>
        </p:nvSpPr>
        <p:spPr/>
        <p:txBody>
          <a:bodyPr/>
          <a:lstStyle/>
          <a:p>
            <a:fld id="{E2C93C19-0856-4BF4-842C-FEA090B5320D}" type="slidenum">
              <a:rPr lang="en-ZA" smtClean="0"/>
              <a:t>9</a:t>
            </a:fld>
            <a:endParaRPr lang="en-ZA" dirty="0"/>
          </a:p>
        </p:txBody>
      </p:sp>
    </p:spTree>
    <p:extLst>
      <p:ext uri="{BB962C8B-B14F-4D97-AF65-F5344CB8AC3E}">
        <p14:creationId xmlns:p14="http://schemas.microsoft.com/office/powerpoint/2010/main" val="4052427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5"/>
          <p:cNvSpPr>
            <a:spLocks noGrp="1"/>
          </p:cNvSpPr>
          <p:nvPr>
            <p:ph type="sldNum" sz="quarter" idx="4"/>
          </p:nvPr>
        </p:nvSpPr>
        <p:spPr>
          <a:xfrm>
            <a:off x="837824" y="6358286"/>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44F1B969-0A45-4459-BA76-C6199684FD01}" type="slidenum">
              <a:rPr lang="en-ZA"/>
              <a:pPr>
                <a:defRPr/>
              </a:pPr>
              <a:t>‹#›</a:t>
            </a:fld>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1_Images and Contents Layout">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A2A84B4A-CEB2-40FB-A02E-8EB2AF478368}"/>
              </a:ext>
            </a:extLst>
          </p:cNvPr>
          <p:cNvGrpSpPr/>
          <p:nvPr userDrawn="1"/>
        </p:nvGrpSpPr>
        <p:grpSpPr>
          <a:xfrm>
            <a:off x="6473211" y="529630"/>
            <a:ext cx="5760640" cy="2937987"/>
            <a:chOff x="-612576" y="1705002"/>
            <a:chExt cx="5688632" cy="2537858"/>
          </a:xfrm>
        </p:grpSpPr>
        <p:sp>
          <p:nvSpPr>
            <p:cNvPr id="13" name="Oval 5">
              <a:extLst>
                <a:ext uri="{FF2B5EF4-FFF2-40B4-BE49-F238E27FC236}">
                  <a16:creationId xmlns:a16="http://schemas.microsoft.com/office/drawing/2014/main" id="{F8CA4E56-5CF0-4C8C-A69B-FEC333052C4C}"/>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9" name="Picture 2" descr="E:\002-KIMS BUSINESS\000-B-KIMS-소스 분류-2014\00-kims-작업건별-재료모음\002-일러-모니터-모바일-타블렛\laptop-01.png">
              <a:extLst>
                <a:ext uri="{FF2B5EF4-FFF2-40B4-BE49-F238E27FC236}">
                  <a16:creationId xmlns:a16="http://schemas.microsoft.com/office/drawing/2014/main" id="{DBFF776C-2C37-432F-8D95-5002FD9DE6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Picture Placeholder 2">
            <a:extLst>
              <a:ext uri="{FF2B5EF4-FFF2-40B4-BE49-F238E27FC236}">
                <a16:creationId xmlns:a16="http://schemas.microsoft.com/office/drawing/2014/main" id="{07A15BD4-6D7E-4517-BDED-81FD478CEDAB}"/>
              </a:ext>
            </a:extLst>
          </p:cNvPr>
          <p:cNvSpPr>
            <a:spLocks noGrp="1"/>
          </p:cNvSpPr>
          <p:nvPr>
            <p:ph type="pic" idx="1" hasCustomPrompt="1"/>
          </p:nvPr>
        </p:nvSpPr>
        <p:spPr>
          <a:xfrm>
            <a:off x="8035116" y="898584"/>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1" name="Group 14">
            <a:extLst>
              <a:ext uri="{FF2B5EF4-FFF2-40B4-BE49-F238E27FC236}">
                <a16:creationId xmlns:a16="http://schemas.microsoft.com/office/drawing/2014/main" id="{FB0AFAFC-8EB9-4974-915A-249E7E1C57A2}"/>
              </a:ext>
            </a:extLst>
          </p:cNvPr>
          <p:cNvGrpSpPr/>
          <p:nvPr userDrawn="1"/>
        </p:nvGrpSpPr>
        <p:grpSpPr>
          <a:xfrm>
            <a:off x="6473211" y="3363597"/>
            <a:ext cx="5760640" cy="2937987"/>
            <a:chOff x="-612576" y="1705002"/>
            <a:chExt cx="5688632" cy="2537858"/>
          </a:xfrm>
        </p:grpSpPr>
        <p:sp>
          <p:nvSpPr>
            <p:cNvPr id="22" name="Oval 15">
              <a:extLst>
                <a:ext uri="{FF2B5EF4-FFF2-40B4-BE49-F238E27FC236}">
                  <a16:creationId xmlns:a16="http://schemas.microsoft.com/office/drawing/2014/main" id="{59FEB9C5-5FA6-4880-B618-058738C37AD1}"/>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3" name="Picture 2" descr="E:\002-KIMS BUSINESS\000-B-KIMS-소스 분류-2014\00-kims-작업건별-재료모음\002-일러-모니터-모바일-타블렛\laptop-01.png">
              <a:extLst>
                <a:ext uri="{FF2B5EF4-FFF2-40B4-BE49-F238E27FC236}">
                  <a16:creationId xmlns:a16="http://schemas.microsoft.com/office/drawing/2014/main" id="{3B06E91A-2C0E-4BB0-889E-F881F2C268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Picture Placeholder 2">
            <a:extLst>
              <a:ext uri="{FF2B5EF4-FFF2-40B4-BE49-F238E27FC236}">
                <a16:creationId xmlns:a16="http://schemas.microsoft.com/office/drawing/2014/main" id="{CDA76C3D-8C5A-4664-AF41-B36993816A44}"/>
              </a:ext>
            </a:extLst>
          </p:cNvPr>
          <p:cNvSpPr>
            <a:spLocks noGrp="1"/>
          </p:cNvSpPr>
          <p:nvPr>
            <p:ph type="pic" idx="10" hasCustomPrompt="1"/>
          </p:nvPr>
        </p:nvSpPr>
        <p:spPr>
          <a:xfrm>
            <a:off x="8035116" y="3732551"/>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ectangle 8">
            <a:extLst>
              <a:ext uri="{FF2B5EF4-FFF2-40B4-BE49-F238E27FC236}">
                <a16:creationId xmlns:a16="http://schemas.microsoft.com/office/drawing/2014/main" id="{EB011BE6-AEC5-4748-9F4F-9C4C17AEF0FA}"/>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8">
            <a:extLst>
              <a:ext uri="{FF2B5EF4-FFF2-40B4-BE49-F238E27FC236}">
                <a16:creationId xmlns:a16="http://schemas.microsoft.com/office/drawing/2014/main" id="{E3FD5E11-19FF-42C9-8A8B-E2092EA988AD}"/>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1868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41044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53704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a:buNone/>
              <a:defRPr sz="3733">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a:r>
              <a:rPr lang="en-US"/>
              <a:t>Click to edit Master text styles</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2" name="Title 1"/>
          <p:cNvSpPr>
            <a:spLocks noGrp="1"/>
          </p:cNvSpPr>
          <p:nvPr>
            <p:ph type="title" hasCustomPrompt="1"/>
          </p:nvPr>
        </p:nvSpPr>
        <p:spPr>
          <a:xfrm>
            <a:off x="1828800" y="1600200"/>
            <a:ext cx="10160000" cy="990600"/>
          </a:xfrm>
        </p:spPr>
        <p:txBody>
          <a:bodyPr/>
          <a:lstStyle>
            <a:lvl1pPr algn="l">
              <a:buNone/>
              <a:defRPr sz="5867"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6/12/2023</a:t>
            </a:fld>
            <a:endParaRPr lang="en-US"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3200">
                <a:solidFill>
                  <a:srgbClr val="FFFFFF"/>
                </a:solidFill>
              </a:defRPr>
            </a:lvl1pPr>
            <a:extLst/>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2707386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836712"/>
            <a:ext cx="10574965" cy="576064"/>
          </a:xfrm>
        </p:spPr>
        <p:txBody>
          <a:bodyPr>
            <a:noAutofit/>
            <a:scene3d>
              <a:camera prst="orthographicFront"/>
              <a:lightRig rig="threePt" dir="t"/>
            </a:scene3d>
            <a:sp3d extrusionH="57150">
              <a:bevelT w="38100" h="38100" prst="angle"/>
            </a:sp3d>
          </a:bodyPr>
          <a:lstStyle>
            <a:lvl1pPr>
              <a:defRPr sz="5600" b="1">
                <a:solidFill>
                  <a:srgbClr val="0070C0"/>
                </a:solidFill>
                <a:latin typeface="Arial Rounded MT Bold" pitchFamily="34" charset="0"/>
                <a:ea typeface="Arial Rounded MT Bold" pitchFamily="34" charset="0"/>
                <a:cs typeface="Arial Rounded MT Bold" pitchFamily="34" charset="0"/>
              </a:defRPr>
            </a:lvl1pPr>
          </a:lstStyle>
          <a:p>
            <a:r>
              <a:rPr kumimoji="0" lang="en-US"/>
              <a:t>Click to edit Master title style</a:t>
            </a:r>
            <a:endParaRPr kumimoji="0" lang="en-US" dirty="0"/>
          </a:p>
        </p:txBody>
      </p:sp>
      <p:sp>
        <p:nvSpPr>
          <p:cNvPr id="3" name="Content Placeholder 2"/>
          <p:cNvSpPr>
            <a:spLocks noGrp="1"/>
          </p:cNvSpPr>
          <p:nvPr userDrawn="1">
            <p:ph idx="1"/>
          </p:nvPr>
        </p:nvSpPr>
        <p:spPr>
          <a:xfrm>
            <a:off x="1007435" y="1733533"/>
            <a:ext cx="10574967" cy="4767808"/>
          </a:xfrm>
        </p:spPr>
        <p:txBody>
          <a:bodyPr>
            <a:normAutofit/>
          </a:bodyPr>
          <a:lstStyle>
            <a:lvl1pPr marL="365751" indent="-365751">
              <a:buClr>
                <a:srgbClr val="026AB6"/>
              </a:buClr>
              <a:buFont typeface="Wingdings 2" panose="05020102010507070707" pitchFamily="18" charset="2"/>
              <a:buChar char=""/>
              <a:defRPr sz="2933" b="1">
                <a:solidFill>
                  <a:schemeClr val="tx1"/>
                </a:solidFill>
                <a:latin typeface="Arial Rounded MT Bold" pitchFamily="34" charset="0"/>
                <a:ea typeface="Arial Rounded MT Bold" pitchFamily="34" charset="0"/>
                <a:cs typeface="Arial Rounded MT Bold" pitchFamily="34" charset="0"/>
              </a:defRPr>
            </a:lvl1pPr>
            <a:lvl2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2pPr>
            <a:lvl3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3pPr>
            <a:lvl4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4pPr>
            <a:lvl5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4462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6/12/2023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435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6/12/2023</a:t>
            </a:fld>
            <a:endParaRPr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867" b="1" smtClean="0">
                <a:solidFill>
                  <a:srgbClr val="FFFFFF"/>
                </a:solidFill>
              </a:rPr>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30026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Subtitle 8"/>
          <p:cNvSpPr>
            <a:spLocks noGrp="1"/>
          </p:cNvSpPr>
          <p:nvPr>
            <p:ph type="subTitle" idx="1"/>
          </p:nvPr>
        </p:nvSpPr>
        <p:spPr>
          <a:xfrm>
            <a:off x="3149600" y="6050037"/>
            <a:ext cx="8686800" cy="685800"/>
          </a:xfrm>
        </p:spPr>
        <p:txBody>
          <a:bodyPr anchor="ctr"/>
          <a:lstStyle>
            <a:lvl1pPr marL="0" indent="0" algn="l">
              <a:buNone/>
              <a:defRPr sz="3733">
                <a:solidFill>
                  <a:srgbClr val="FFFFFF"/>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667">
                <a:solidFill>
                  <a:srgbClr val="FFFFFF"/>
                </a:solidFill>
              </a:defRPr>
            </a:lvl1pPr>
            <a:extLst/>
          </a:lstStyle>
          <a:p>
            <a:pPr algn="ctr"/>
            <a:fld id="{047E157E-8DCB-4F70-A0AF-5EB586A91DD4}" type="datetime1">
              <a:rPr lang="en-US" smtClean="0">
                <a:solidFill>
                  <a:srgbClr val="FFFFFF"/>
                </a:solidFill>
              </a:rPr>
              <a:pPr algn="ctr"/>
              <a:t>6/12/2023</a:t>
            </a:fld>
            <a:endParaRPr lang="en-US" sz="2667"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3149600" y="3124200"/>
            <a:ext cx="8636000" cy="2717800"/>
          </a:xfrm>
        </p:spPr>
        <p:txBody>
          <a:bodyPr rtlCol="0" anchor="b"/>
          <a:lstStyle>
            <a:lvl1pPr>
              <a:defRPr cap="all" baseline="0"/>
            </a:lvl1pPr>
            <a:extLst/>
          </a:lstStyle>
          <a:p>
            <a:r>
              <a:rPr lang="en-US"/>
              <a:t>Click to edit Master title style</a:t>
            </a:r>
            <a:endParaRPr lang="en-US" dirty="0"/>
          </a:p>
        </p:txBody>
      </p:sp>
    </p:spTree>
    <p:extLst>
      <p:ext uri="{BB962C8B-B14F-4D97-AF65-F5344CB8AC3E}">
        <p14:creationId xmlns:p14="http://schemas.microsoft.com/office/powerpoint/2010/main" val="31575307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그림 개체 틀 2">
            <a:extLst>
              <a:ext uri="{FF2B5EF4-FFF2-40B4-BE49-F238E27FC236}">
                <a16:creationId xmlns:a16="http://schemas.microsoft.com/office/drawing/2014/main"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그림 개체 틀 2">
            <a:extLst>
              <a:ext uri="{FF2B5EF4-FFF2-40B4-BE49-F238E27FC236}">
                <a16:creationId xmlns:a16="http://schemas.microsoft.com/office/drawing/2014/main"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70463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3">
            <a:extLst>
              <a:ext uri="{FF2B5EF4-FFF2-40B4-BE49-F238E27FC236}">
                <a16:creationId xmlns:a16="http://schemas.microsoft.com/office/drawing/2014/main"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7" name="그림 개체 틀 2">
            <a:extLst>
              <a:ext uri="{FF2B5EF4-FFF2-40B4-BE49-F238E27FC236}">
                <a16:creationId xmlns:a16="http://schemas.microsoft.com/office/drawing/2014/main"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0" name="그림 개체 틀 2">
            <a:extLst>
              <a:ext uri="{FF2B5EF4-FFF2-40B4-BE49-F238E27FC236}">
                <a16:creationId xmlns:a16="http://schemas.microsoft.com/office/drawing/2014/main"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2" name="그림 개체 틀 2">
            <a:extLst>
              <a:ext uri="{FF2B5EF4-FFF2-40B4-BE49-F238E27FC236}">
                <a16:creationId xmlns:a16="http://schemas.microsoft.com/office/drawing/2014/main"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39881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Images and Contents Layout">
    <p:spTree>
      <p:nvGrpSpPr>
        <p:cNvPr id="1" name=""/>
        <p:cNvGrpSpPr/>
        <p:nvPr/>
      </p:nvGrpSpPr>
      <p:grpSpPr>
        <a:xfrm>
          <a:off x="0" y="0"/>
          <a:ext cx="0" cy="0"/>
          <a:chOff x="0" y="0"/>
          <a:chExt cx="0" cy="0"/>
        </a:xfrm>
      </p:grpSpPr>
      <p:sp>
        <p:nvSpPr>
          <p:cNvPr id="6" name="Picture Placeholder 2"/>
          <p:cNvSpPr>
            <a:spLocks noGrp="1"/>
          </p:cNvSpPr>
          <p:nvPr>
            <p:ph type="pic" idx="18" hasCustomPrompt="1"/>
          </p:nvPr>
        </p:nvSpPr>
        <p:spPr>
          <a:xfrm>
            <a:off x="3681556" y="4363"/>
            <a:ext cx="3504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9" hasCustomPrompt="1"/>
          </p:nvPr>
        </p:nvSpPr>
        <p:spPr>
          <a:xfrm>
            <a:off x="0" y="0"/>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20" hasCustomPrompt="1"/>
          </p:nvPr>
        </p:nvSpPr>
        <p:spPr>
          <a:xfrm>
            <a:off x="0" y="3501008"/>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9" name="그룹 8">
            <a:extLst>
              <a:ext uri="{FF2B5EF4-FFF2-40B4-BE49-F238E27FC236}">
                <a16:creationId xmlns:a16="http://schemas.microsoft.com/office/drawing/2014/main" id="{C5C9FD68-7835-4F80-BE0C-09C5D602A481}"/>
              </a:ext>
            </a:extLst>
          </p:cNvPr>
          <p:cNvGrpSpPr/>
          <p:nvPr userDrawn="1"/>
        </p:nvGrpSpPr>
        <p:grpSpPr>
          <a:xfrm rot="10800000">
            <a:off x="11114869" y="393901"/>
            <a:ext cx="720080" cy="720080"/>
            <a:chOff x="546346" y="5762189"/>
            <a:chExt cx="720080" cy="720080"/>
          </a:xfrm>
          <a:solidFill>
            <a:schemeClr val="accent1"/>
          </a:solidFill>
        </p:grpSpPr>
        <p:sp>
          <p:nvSpPr>
            <p:cNvPr id="10" name="직사각형 9">
              <a:extLst>
                <a:ext uri="{FF2B5EF4-FFF2-40B4-BE49-F238E27FC236}">
                  <a16:creationId xmlns:a16="http://schemas.microsoft.com/office/drawing/2014/main" id="{E16EA3C4-78F0-44A2-B310-C44774DC3C19}"/>
                </a:ext>
              </a:extLst>
            </p:cNvPr>
            <p:cNvSpPr/>
            <p:nvPr/>
          </p:nvSpPr>
          <p:spPr>
            <a:xfrm>
              <a:off x="546346" y="5762189"/>
              <a:ext cx="180000"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2EE6D61C-1E71-469D-A9B7-45E08AADB143}"/>
                </a:ext>
              </a:extLst>
            </p:cNvPr>
            <p:cNvSpPr/>
            <p:nvPr/>
          </p:nvSpPr>
          <p:spPr>
            <a:xfrm rot="5400000">
              <a:off x="906386" y="6122229"/>
              <a:ext cx="180000" cy="54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22310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1" hasCustomPrompt="1"/>
          </p:nvPr>
        </p:nvSpPr>
        <p:spPr>
          <a:xfrm>
            <a:off x="618000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8000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26423" y="2528900"/>
            <a:ext cx="11739154" cy="18002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3983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Section Break Layout">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063200" y="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812640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063200" y="4572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4063200" y="2276872"/>
            <a:ext cx="4063200"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122536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4" hasCustomPrompt="1"/>
          </p:nvPr>
        </p:nvSpPr>
        <p:spPr>
          <a:xfrm>
            <a:off x="716828" y="3486206"/>
            <a:ext cx="6408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6" hasCustomPrompt="1"/>
          </p:nvPr>
        </p:nvSpPr>
        <p:spPr>
          <a:xfrm>
            <a:off x="9420597" y="3486206"/>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7" hasCustomPrompt="1"/>
          </p:nvPr>
        </p:nvSpPr>
        <p:spPr>
          <a:xfrm>
            <a:off x="9420597"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8" hasCustomPrompt="1"/>
          </p:nvPr>
        </p:nvSpPr>
        <p:spPr>
          <a:xfrm>
            <a:off x="716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9" hasCustomPrompt="1"/>
          </p:nvPr>
        </p:nvSpPr>
        <p:spPr>
          <a:xfrm>
            <a:off x="2894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20" hasCustomPrompt="1"/>
          </p:nvPr>
        </p:nvSpPr>
        <p:spPr>
          <a:xfrm>
            <a:off x="5072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7244655" y="1"/>
            <a:ext cx="205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Tree>
    <p:extLst>
      <p:ext uri="{BB962C8B-B14F-4D97-AF65-F5344CB8AC3E}">
        <p14:creationId xmlns:p14="http://schemas.microsoft.com/office/powerpoint/2010/main" val="123298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IMAGE AND CONTENTS LAYOUT_27">
    <p:spTree>
      <p:nvGrpSpPr>
        <p:cNvPr id="1" name=""/>
        <p:cNvGrpSpPr/>
        <p:nvPr/>
      </p:nvGrpSpPr>
      <p:grpSpPr>
        <a:xfrm>
          <a:off x="0" y="0"/>
          <a:ext cx="0" cy="0"/>
          <a:chOff x="0" y="0"/>
          <a:chExt cx="0" cy="0"/>
        </a:xfrm>
      </p:grpSpPr>
      <p:sp>
        <p:nvSpPr>
          <p:cNvPr id="7" name="Rectangle 6"/>
          <p:cNvSpPr/>
          <p:nvPr userDrawn="1"/>
        </p:nvSpPr>
        <p:spPr>
          <a:xfrm>
            <a:off x="6093413" y="-1"/>
            <a:ext cx="6096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그림 개체 틀 2"/>
          <p:cNvSpPr>
            <a:spLocks noGrp="1"/>
          </p:cNvSpPr>
          <p:nvPr>
            <p:ph type="pic" sz="quarter" idx="46" hasCustomPrompt="1"/>
          </p:nvPr>
        </p:nvSpPr>
        <p:spPr>
          <a:xfrm>
            <a:off x="4533269" y="1150261"/>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1" hasCustomPrompt="1"/>
          </p:nvPr>
        </p:nvSpPr>
        <p:spPr>
          <a:xfrm>
            <a:off x="4533269" y="4561207"/>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5" name="그림 개체 틀 2"/>
          <p:cNvSpPr>
            <a:spLocks noGrp="1"/>
          </p:cNvSpPr>
          <p:nvPr>
            <p:ph type="pic" sz="quarter" idx="63" hasCustomPrompt="1"/>
          </p:nvPr>
        </p:nvSpPr>
        <p:spPr>
          <a:xfrm>
            <a:off x="2883891" y="551019"/>
            <a:ext cx="1548000" cy="234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7" name="그림 개체 틀 2"/>
          <p:cNvSpPr>
            <a:spLocks noGrp="1"/>
          </p:cNvSpPr>
          <p:nvPr>
            <p:ph type="pic" sz="quarter" idx="64" hasCustomPrompt="1"/>
          </p:nvPr>
        </p:nvSpPr>
        <p:spPr>
          <a:xfrm>
            <a:off x="2883891" y="3012492"/>
            <a:ext cx="1548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8" name="그림 개체 틀 2"/>
          <p:cNvSpPr>
            <a:spLocks noGrp="1"/>
          </p:cNvSpPr>
          <p:nvPr>
            <p:ph type="pic" sz="quarter" idx="65" hasCustomPrompt="1"/>
          </p:nvPr>
        </p:nvSpPr>
        <p:spPr>
          <a:xfrm>
            <a:off x="0" y="2321756"/>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0" name="그림 개체 틀 2"/>
          <p:cNvSpPr>
            <a:spLocks noGrp="1"/>
          </p:cNvSpPr>
          <p:nvPr>
            <p:ph type="pic" sz="quarter" idx="66" hasCustomPrompt="1"/>
          </p:nvPr>
        </p:nvSpPr>
        <p:spPr>
          <a:xfrm>
            <a:off x="2890419" y="4393964"/>
            <a:ext cx="1548000" cy="194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1" name="그림 개체 틀 2"/>
          <p:cNvSpPr>
            <a:spLocks noGrp="1"/>
          </p:cNvSpPr>
          <p:nvPr>
            <p:ph type="pic" sz="quarter" idx="67" hasCustomPrompt="1"/>
          </p:nvPr>
        </p:nvSpPr>
        <p:spPr>
          <a:xfrm>
            <a:off x="4533269" y="2855734"/>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2" name="그림 개체 틀 2"/>
          <p:cNvSpPr>
            <a:spLocks noGrp="1"/>
          </p:cNvSpPr>
          <p:nvPr>
            <p:ph type="pic" sz="quarter" idx="68" hasCustomPrompt="1"/>
          </p:nvPr>
        </p:nvSpPr>
        <p:spPr>
          <a:xfrm>
            <a:off x="0" y="3703228"/>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316429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pic>
        <p:nvPicPr>
          <p:cNvPr id="15" name="그림 4">
            <a:extLst>
              <a:ext uri="{FF2B5EF4-FFF2-40B4-BE49-F238E27FC236}">
                <a16:creationId xmlns:a16="http://schemas.microsoft.com/office/drawing/2014/main"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8">
            <a:extLst>
              <a:ext uri="{FF2B5EF4-FFF2-40B4-BE49-F238E27FC236}">
                <a16:creationId xmlns:a16="http://schemas.microsoft.com/office/drawing/2014/main"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2415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9"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9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 id="2147483747" r:id="rId13"/>
    <p:sldLayoutId id="2147483748" r:id="rId14"/>
    <p:sldLayoutId id="2147483749" r:id="rId15"/>
    <p:sldLayoutId id="2147483750" r:id="rId16"/>
    <p:sldLayoutId id="2147483752" r:id="rId1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oleObject" Target="file:///\\mpofilprd01\Data\Home\bertusv\Stats\GDT%20index%202014%20(3).xlsx!Figure%201"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Figure%2013"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9.emf"/><Relationship Id="rId5" Type="http://schemas.openxmlformats.org/officeDocument/2006/relationships/oleObject" Target="file:///\\mpofilprd01\Data\Home\bertusv\Stats\Milk%20SA%20Stats\Stats%20masterfile.xlsx!Figure%2014" TargetMode="Externa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Fig%2019"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Household%20inc!%5bStats%20masterfile.xlsx%5dHousehold%20inc%20Chart%201"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oleObject" Target="file:///\\mpofilprd01\Data\Home\bertusv\Stats\Milk%20SA%20Stats\MSA%20presentation%20Nov%202022%20new%20graphs.xlsx!Global%20infl!%5bMSA%20presentation%20Nov%202022%20new%20graphs.xlsx%5dGlobal%20infl%20Chart%202"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oleObject" Target="file:///\\mpofilprd01\Data\Home\bertusv\Stats\Milk%20SA%20Stats\MSA%20presentation%20Nov%202022%20new%20graphs.xlsx!Us%20fed%20monthly!%5bMSA%20presentation%20Nov%202022%20new%20graphs.xlsx%5dUs%20fed%20monthly%20Chart%201"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file:///\\mpofilprd01\Data\Home\bertusv\Stats\Milk%20SA%20Stats\Stats%20masterfile.xlsx!Figure%2012"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39" y="1718097"/>
            <a:ext cx="10062901" cy="1362456"/>
          </a:xfrm>
        </p:spPr>
        <p:txBody>
          <a:bodyPr>
            <a:normAutofit fontScale="90000"/>
          </a:bodyPr>
          <a:lstStyle/>
          <a:p>
            <a:r>
              <a:rPr lang="en-ZA" sz="4900" dirty="0">
                <a:solidFill>
                  <a:schemeClr val="tx1"/>
                </a:solidFill>
                <a:latin typeface="Arial Rounded MT Bold" pitchFamily="34" charset="0"/>
              </a:rPr>
              <a:t>Milk SA Project: </a:t>
            </a:r>
            <a:r>
              <a:rPr lang="en-ZA" sz="4000" dirty="0">
                <a:solidFill>
                  <a:schemeClr val="tx1"/>
                </a:solidFill>
                <a:latin typeface="Arial Rounded MT Bold" pitchFamily="34" charset="0"/>
              </a:rPr>
              <a:t>Economies and Markets</a:t>
            </a:r>
            <a:br>
              <a:rPr lang="en-ZA" dirty="0">
                <a:solidFill>
                  <a:schemeClr val="tx1"/>
                </a:solidFill>
                <a:latin typeface="Arial Rounded MT Bold" pitchFamily="34" charset="0"/>
              </a:rPr>
            </a:br>
            <a:br>
              <a:rPr lang="en-ZA" dirty="0">
                <a:solidFill>
                  <a:schemeClr val="tx1"/>
                </a:solidFill>
              </a:rPr>
            </a:br>
            <a:endParaRPr lang="en-ZA" dirty="0">
              <a:solidFill>
                <a:schemeClr val="tx1"/>
              </a:solidFill>
              <a:latin typeface="Arial Rounded MT Bold" pitchFamily="34" charset="0"/>
            </a:endParaRPr>
          </a:p>
        </p:txBody>
      </p:sp>
      <p:sp>
        <p:nvSpPr>
          <p:cNvPr id="3" name="Rectangle 2"/>
          <p:cNvSpPr/>
          <p:nvPr/>
        </p:nvSpPr>
        <p:spPr>
          <a:xfrm>
            <a:off x="911424" y="3151977"/>
            <a:ext cx="10369152" cy="2062103"/>
          </a:xfrm>
          <a:prstGeom prst="rect">
            <a:avLst/>
          </a:prstGeom>
        </p:spPr>
        <p:txBody>
          <a:bodyPr wrap="square">
            <a:spAutoFit/>
          </a:bodyPr>
          <a:lstStyle/>
          <a:p>
            <a:pPr algn="ctr"/>
            <a:endParaRPr lang="en-ZA" sz="3200" dirty="0">
              <a:latin typeface="Arial Rounded MT Bold" pitchFamily="34" charset="0"/>
            </a:endParaRPr>
          </a:p>
          <a:p>
            <a:pPr algn="ctr"/>
            <a:r>
              <a:rPr lang="en-ZA" sz="3200" dirty="0">
                <a:latin typeface="Arial Rounded MT Bold" pitchFamily="34" charset="0"/>
              </a:rPr>
              <a:t>Presentation for the  </a:t>
            </a:r>
          </a:p>
          <a:p>
            <a:pPr algn="ctr"/>
            <a:r>
              <a:rPr lang="en-ZA" sz="3200" dirty="0">
                <a:latin typeface="Arial Rounded MT Bold" pitchFamily="34" charset="0"/>
              </a:rPr>
              <a:t>Milk SA Annual General Meeting  </a:t>
            </a:r>
          </a:p>
          <a:p>
            <a:pPr algn="ctr"/>
            <a:r>
              <a:rPr lang="en-ZA" sz="3200" dirty="0">
                <a:latin typeface="Arial Rounded MT Bold" pitchFamily="34" charset="0"/>
              </a:rPr>
              <a:t>14 June 2023</a:t>
            </a:r>
          </a:p>
        </p:txBody>
      </p:sp>
      <p:sp>
        <p:nvSpPr>
          <p:cNvPr id="10" name="Subtitle 2"/>
          <p:cNvSpPr txBox="1">
            <a:spLocks/>
          </p:cNvSpPr>
          <p:nvPr/>
        </p:nvSpPr>
        <p:spPr>
          <a:xfrm>
            <a:off x="997809" y="6194413"/>
            <a:ext cx="11033770" cy="685800"/>
          </a:xfrm>
          <a:prstGeom prst="rect">
            <a:avLst/>
          </a:prstGeom>
        </p:spPr>
        <p:txBody>
          <a:bodyPr vert="horz" anchor="t">
            <a:normAutofit/>
          </a:bodyPr>
          <a:lstStyle>
            <a:lvl1pPr marL="320040" indent="-320040" algn="l" rtl="0" eaLnBrk="1" latinLnBrk="0" hangingPunct="1">
              <a:spcBef>
                <a:spcPts val="700"/>
              </a:spcBef>
              <a:buClr>
                <a:schemeClr val="accent2"/>
              </a:buClr>
              <a:buSzPct val="60000"/>
              <a:buFont typeface="Wingdings"/>
              <a:buNone/>
              <a:defRPr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lgn="r"/>
            <a:r>
              <a:rPr lang="en-ZA" sz="1200" dirty="0">
                <a:latin typeface="Arial Rounded MT Bold" panose="020F0704030504030204" pitchFamily="34" charset="0"/>
              </a:rPr>
              <a:t>Prepared by B van Heerden, assisted by the MSA Industry Information Work Group and presented by Nico </a:t>
            </a:r>
            <a:r>
              <a:rPr lang="en-ZA" sz="1200" dirty="0" err="1">
                <a:latin typeface="Arial Rounded MT Bold" panose="020F0704030504030204" pitchFamily="34" charset="0"/>
              </a:rPr>
              <a:t>Fouché</a:t>
            </a:r>
            <a:endParaRPr lang="en-ZA" sz="1200" dirty="0">
              <a:latin typeface="Arial Rounded MT Bold" panose="020F0704030504030204" pitchFamily="34" charset="0"/>
            </a:endParaRPr>
          </a:p>
          <a:p>
            <a:pPr algn="r"/>
            <a:r>
              <a:rPr lang="en-ZA" sz="1200" dirty="0">
                <a:latin typeface="Arial Rounded MT Bold" panose="020F0704030504030204" pitchFamily="34" charset="0"/>
              </a:rPr>
              <a:t>June 2023</a:t>
            </a:r>
          </a:p>
        </p:txBody>
      </p:sp>
      <p:pic>
        <p:nvPicPr>
          <p:cNvPr id="153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84" y="1708472"/>
            <a:ext cx="1173958" cy="76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3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444" y="361316"/>
            <a:ext cx="8700459" cy="895716"/>
          </a:xfrm>
        </p:spPr>
        <p:txBody>
          <a:bodyPr>
            <a:noAutofit/>
          </a:bodyPr>
          <a:lstStyle/>
          <a:p>
            <a:pPr algn="ctr"/>
            <a:r>
              <a:rPr lang="en-ZA" sz="2800" dirty="0">
                <a:latin typeface="Arial Rounded MT Bold" panose="020F0704030504030204" pitchFamily="34" charset="0"/>
              </a:rPr>
              <a:t>Change in production of unprocessed milk: Selected countries</a:t>
            </a:r>
          </a:p>
        </p:txBody>
      </p:sp>
      <p:sp>
        <p:nvSpPr>
          <p:cNvPr id="6" name="Rectangle 5"/>
          <p:cNvSpPr/>
          <p:nvPr/>
        </p:nvSpPr>
        <p:spPr>
          <a:xfrm>
            <a:off x="2180991" y="6086923"/>
            <a:ext cx="2203552" cy="297454"/>
          </a:xfrm>
          <a:prstGeom prst="rect">
            <a:avLst/>
          </a:prstGeom>
        </p:spPr>
        <p:txBody>
          <a:bodyPr wrap="none">
            <a:spAutoFit/>
          </a:bodyPr>
          <a:lstStyle/>
          <a:p>
            <a:r>
              <a:rPr lang="en-ZA" sz="1333" dirty="0">
                <a:latin typeface="Arial Rounded MT Bold" panose="020F0704030504030204" pitchFamily="34" charset="0"/>
              </a:rPr>
              <a:t>Source: CLAL, May 2023</a:t>
            </a:r>
          </a:p>
        </p:txBody>
      </p:sp>
      <p:pic>
        <p:nvPicPr>
          <p:cNvPr id="5" name="Picture 4">
            <a:extLst>
              <a:ext uri="{FF2B5EF4-FFF2-40B4-BE49-F238E27FC236}">
                <a16:creationId xmlns:a16="http://schemas.microsoft.com/office/drawing/2014/main" id="{FCD6AA5B-48A8-7C24-B9C5-995144D3BB71}"/>
              </a:ext>
            </a:extLst>
          </p:cNvPr>
          <p:cNvPicPr>
            <a:picLocks noChangeAspect="1"/>
          </p:cNvPicPr>
          <p:nvPr/>
        </p:nvPicPr>
        <p:blipFill>
          <a:blip r:embed="rId3"/>
          <a:stretch>
            <a:fillRect/>
          </a:stretch>
        </p:blipFill>
        <p:spPr>
          <a:xfrm>
            <a:off x="1066800" y="1257032"/>
            <a:ext cx="10774680" cy="4598748"/>
          </a:xfrm>
          <a:prstGeom prst="rect">
            <a:avLst/>
          </a:prstGeom>
        </p:spPr>
      </p:pic>
      <p:sp>
        <p:nvSpPr>
          <p:cNvPr id="7" name="Rectangle 6">
            <a:extLst>
              <a:ext uri="{FF2B5EF4-FFF2-40B4-BE49-F238E27FC236}">
                <a16:creationId xmlns:a16="http://schemas.microsoft.com/office/drawing/2014/main" id="{F64B618A-BA96-552A-554D-158434714F88}"/>
              </a:ext>
            </a:extLst>
          </p:cNvPr>
          <p:cNvSpPr/>
          <p:nvPr/>
        </p:nvSpPr>
        <p:spPr>
          <a:xfrm>
            <a:off x="1203960" y="1318260"/>
            <a:ext cx="914400" cy="316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Tree>
    <p:extLst>
      <p:ext uri="{BB962C8B-B14F-4D97-AF65-F5344CB8AC3E}">
        <p14:creationId xmlns:p14="http://schemas.microsoft.com/office/powerpoint/2010/main" val="354602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8700459" cy="806152"/>
          </a:xfrm>
        </p:spPr>
        <p:txBody>
          <a:bodyPr>
            <a:noAutofit/>
          </a:bodyPr>
          <a:lstStyle/>
          <a:p>
            <a:pPr algn="ctr"/>
            <a:r>
              <a:rPr lang="en-ZA" sz="2800" dirty="0">
                <a:latin typeface="Arial Rounded MT Bold" panose="020F0704030504030204" pitchFamily="34" charset="0"/>
              </a:rPr>
              <a:t>World population and per capita dairy consumption, 2012 - 2021</a:t>
            </a:r>
          </a:p>
        </p:txBody>
      </p:sp>
      <p:sp>
        <p:nvSpPr>
          <p:cNvPr id="6" name="Rectangle 5"/>
          <p:cNvSpPr/>
          <p:nvPr/>
        </p:nvSpPr>
        <p:spPr>
          <a:xfrm>
            <a:off x="2180991" y="6086923"/>
            <a:ext cx="2727413" cy="297454"/>
          </a:xfrm>
          <a:prstGeom prst="rect">
            <a:avLst/>
          </a:prstGeom>
        </p:spPr>
        <p:txBody>
          <a:bodyPr wrap="none">
            <a:spAutoFit/>
          </a:bodyPr>
          <a:lstStyle/>
          <a:p>
            <a:r>
              <a:rPr lang="en-ZA" sz="1333" dirty="0">
                <a:latin typeface="Arial Rounded MT Bold" panose="020F0704030504030204" pitchFamily="34" charset="0"/>
              </a:rPr>
              <a:t>Source: IDF Bulletin 518/2022</a:t>
            </a:r>
          </a:p>
        </p:txBody>
      </p:sp>
      <p:pic>
        <p:nvPicPr>
          <p:cNvPr id="4" name="Picture 3">
            <a:extLst>
              <a:ext uri="{FF2B5EF4-FFF2-40B4-BE49-F238E27FC236}">
                <a16:creationId xmlns:a16="http://schemas.microsoft.com/office/drawing/2014/main" id="{8C320860-3114-680D-A3A2-AF9688736634}"/>
              </a:ext>
            </a:extLst>
          </p:cNvPr>
          <p:cNvPicPr>
            <a:picLocks noChangeAspect="1"/>
          </p:cNvPicPr>
          <p:nvPr/>
        </p:nvPicPr>
        <p:blipFill>
          <a:blip r:embed="rId3"/>
          <a:stretch>
            <a:fillRect/>
          </a:stretch>
        </p:blipFill>
        <p:spPr>
          <a:xfrm>
            <a:off x="1450445" y="922019"/>
            <a:ext cx="9331855" cy="4983481"/>
          </a:xfrm>
          <a:prstGeom prst="rect">
            <a:avLst/>
          </a:prstGeom>
        </p:spPr>
      </p:pic>
    </p:spTree>
    <p:extLst>
      <p:ext uri="{BB962C8B-B14F-4D97-AF65-F5344CB8AC3E}">
        <p14:creationId xmlns:p14="http://schemas.microsoft.com/office/powerpoint/2010/main" val="155995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3200" dirty="0">
                <a:latin typeface="Arial Rounded MT Bold" panose="020F0704030504030204" pitchFamily="34" charset="0"/>
              </a:rPr>
              <a:t> </a:t>
            </a:r>
          </a:p>
        </p:txBody>
      </p:sp>
      <p:sp>
        <p:nvSpPr>
          <p:cNvPr id="7" name="TextBox 6"/>
          <p:cNvSpPr txBox="1"/>
          <p:nvPr/>
        </p:nvSpPr>
        <p:spPr>
          <a:xfrm>
            <a:off x="1882608" y="6094555"/>
            <a:ext cx="4608512" cy="297454"/>
          </a:xfrm>
          <a:prstGeom prst="rect">
            <a:avLst/>
          </a:prstGeom>
          <a:noFill/>
        </p:spPr>
        <p:txBody>
          <a:bodyPr wrap="square" rtlCol="0">
            <a:spAutoFit/>
          </a:bodyPr>
          <a:lstStyle/>
          <a:p>
            <a:r>
              <a:rPr lang="en-ZA" sz="1333" dirty="0">
                <a:latin typeface="Arial Rounded MT Bold" panose="020F0704030504030204" pitchFamily="34" charset="0"/>
              </a:rPr>
              <a:t>Source: GDT Index</a:t>
            </a:r>
          </a:p>
        </p:txBody>
      </p:sp>
      <p:sp>
        <p:nvSpPr>
          <p:cNvPr id="5" name="Rectangle 2"/>
          <p:cNvSpPr txBox="1">
            <a:spLocks noChangeArrowheads="1"/>
          </p:cNvSpPr>
          <p:nvPr/>
        </p:nvSpPr>
        <p:spPr>
          <a:xfrm>
            <a:off x="609600" y="274637"/>
            <a:ext cx="10574965" cy="1143000"/>
          </a:xfr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733" dirty="0">
              <a:latin typeface="Arial Rounded MT Bold" panose="020F0704030504030204" pitchFamily="34" charset="0"/>
            </a:endParaRPr>
          </a:p>
        </p:txBody>
      </p:sp>
      <p:sp>
        <p:nvSpPr>
          <p:cNvPr id="6" name="Rectangle 2"/>
          <p:cNvSpPr txBox="1">
            <a:spLocks noChangeArrowheads="1"/>
          </p:cNvSpPr>
          <p:nvPr/>
        </p:nvSpPr>
        <p:spPr>
          <a:xfrm>
            <a:off x="660400" y="317077"/>
            <a:ext cx="10871200" cy="1433345"/>
          </a:xfr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err="1">
                <a:latin typeface="Arial Rounded MT Bold" panose="020F0704030504030204" pitchFamily="34" charset="0"/>
              </a:rPr>
              <a:t>GlobalDairytrade</a:t>
            </a:r>
            <a:r>
              <a:rPr lang="en-ZA" sz="3600" dirty="0">
                <a:latin typeface="Arial Rounded MT Bold" panose="020F0704030504030204" pitchFamily="34" charset="0"/>
              </a:rPr>
              <a:t> Auction Sale price index of dairy products,</a:t>
            </a:r>
            <a:br>
              <a:rPr lang="en-ZA" sz="3600" dirty="0">
                <a:latin typeface="Arial Rounded MT Bold" panose="020F0704030504030204" pitchFamily="34" charset="0"/>
              </a:rPr>
            </a:br>
            <a:r>
              <a:rPr lang="en-ZA" sz="3600" dirty="0">
                <a:latin typeface="Arial Rounded MT Bold" panose="020F0704030504030204" pitchFamily="34" charset="0"/>
              </a:rPr>
              <a:t> Jan 2012 – May 2023 </a:t>
            </a:r>
            <a:r>
              <a:rPr lang="en-ZA" sz="2000" dirty="0">
                <a:latin typeface="Arial Rounded MT Bold" panose="020F0704030504030204" pitchFamily="34" charset="0"/>
              </a:rPr>
              <a:t> </a:t>
            </a:r>
            <a:endParaRPr lang="en-US" sz="2000" dirty="0">
              <a:latin typeface="Arial Rounded MT Bold" panose="020F0704030504030204" pitchFamily="34" charset="0"/>
              <a:cs typeface="Arial" charset="0"/>
            </a:endParaRPr>
          </a:p>
        </p:txBody>
      </p:sp>
      <p:graphicFrame>
        <p:nvGraphicFramePr>
          <p:cNvPr id="4" name="Object 3">
            <a:extLst>
              <a:ext uri="{FF2B5EF4-FFF2-40B4-BE49-F238E27FC236}">
                <a16:creationId xmlns:a16="http://schemas.microsoft.com/office/drawing/2014/main" id="{29EFF009-8FBD-2337-A5D3-124DFAAAEC33}"/>
              </a:ext>
            </a:extLst>
          </p:cNvPr>
          <p:cNvGraphicFramePr>
            <a:graphicFrameLocks noChangeAspect="1"/>
          </p:cNvGraphicFramePr>
          <p:nvPr>
            <p:extLst>
              <p:ext uri="{D42A27DB-BD31-4B8C-83A1-F6EECF244321}">
                <p14:modId xmlns:p14="http://schemas.microsoft.com/office/powerpoint/2010/main" val="2752519086"/>
              </p:ext>
            </p:extLst>
          </p:nvPr>
        </p:nvGraphicFramePr>
        <p:xfrm>
          <a:off x="1263650" y="1784349"/>
          <a:ext cx="9607550" cy="4310205"/>
        </p:xfrm>
        <a:graphic>
          <a:graphicData uri="http://schemas.openxmlformats.org/presentationml/2006/ole">
            <mc:AlternateContent xmlns:mc="http://schemas.openxmlformats.org/markup-compatibility/2006">
              <mc:Choice xmlns:v="urn:schemas-microsoft-com:vml" Requires="v">
                <p:oleObj name="Worksheet" r:id="rId3" imgW="8762929" imgH="6179875" progId="Excel.Sheet.12">
                  <p:link updateAutomatic="1"/>
                </p:oleObj>
              </mc:Choice>
              <mc:Fallback>
                <p:oleObj name="Worksheet" r:id="rId3" imgW="8762929" imgH="6179875" progId="Excel.Sheet.12">
                  <p:link updateAutomatic="1"/>
                  <p:pic>
                    <p:nvPicPr>
                      <p:cNvPr id="0" name=""/>
                      <p:cNvPicPr/>
                      <p:nvPr/>
                    </p:nvPicPr>
                    <p:blipFill>
                      <a:blip r:embed="rId4"/>
                      <a:stretch>
                        <a:fillRect/>
                      </a:stretch>
                    </p:blipFill>
                    <p:spPr>
                      <a:xfrm>
                        <a:off x="1263650" y="1784349"/>
                        <a:ext cx="9607550" cy="4310205"/>
                      </a:xfrm>
                      <a:prstGeom prst="rect">
                        <a:avLst/>
                      </a:prstGeom>
                    </p:spPr>
                  </p:pic>
                </p:oleObj>
              </mc:Fallback>
            </mc:AlternateContent>
          </a:graphicData>
        </a:graphic>
      </p:graphicFrame>
    </p:spTree>
    <p:extLst>
      <p:ext uri="{BB962C8B-B14F-4D97-AF65-F5344CB8AC3E}">
        <p14:creationId xmlns:p14="http://schemas.microsoft.com/office/powerpoint/2010/main" val="254793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4400">
                <a:solidFill>
                  <a:schemeClr val="tx1"/>
                </a:solidFill>
              </a:rPr>
              <a:t>% Change in GDT Price index: </a:t>
            </a:r>
            <a:r>
              <a:rPr lang="en-US" sz="2000" b="1">
                <a:solidFill>
                  <a:schemeClr val="tx1"/>
                </a:solidFill>
              </a:rPr>
              <a:t>20 Dec ’22 – 6 Jun 2023</a:t>
            </a:r>
            <a:endParaRPr lang="en-ZA" sz="2000" b="1" dirty="0">
              <a:solidFill>
                <a:schemeClr val="tx1"/>
              </a:solidFill>
            </a:endParaRPr>
          </a:p>
        </p:txBody>
      </p:sp>
      <p:sp>
        <p:nvSpPr>
          <p:cNvPr id="3" name="Slide Number Placeholder 2"/>
          <p:cNvSpPr>
            <a:spLocks noGrp="1"/>
          </p:cNvSpPr>
          <p:nvPr>
            <p:ph type="sldNum" sz="quarter" idx="4294967295"/>
          </p:nvPr>
        </p:nvSpPr>
        <p:spPr/>
        <p:txBody>
          <a:bodyPr/>
          <a:lstStyle/>
          <a:p>
            <a:fld id="{A3F7CB7D-F184-43C7-B6FD-03D728E1BBFF}" type="slidenum">
              <a:rPr lang="en-US" smtClean="0">
                <a:solidFill>
                  <a:srgbClr val="FFFFFF"/>
                </a:solidFill>
              </a:rPr>
              <a:pPr/>
              <a:t>13</a:t>
            </a:fld>
            <a:endParaRPr lang="en-US" dirty="0">
              <a:solidFill>
                <a:srgbClr val="FFFFFF"/>
              </a:solidFill>
            </a:endParaRPr>
          </a:p>
        </p:txBody>
      </p:sp>
      <p:pic>
        <p:nvPicPr>
          <p:cNvPr id="7" name="Picture 6"/>
          <p:cNvPicPr>
            <a:picLocks noChangeAspect="1"/>
          </p:cNvPicPr>
          <p:nvPr/>
        </p:nvPicPr>
        <p:blipFill>
          <a:blip r:embed="rId3"/>
          <a:stretch>
            <a:fillRect/>
          </a:stretch>
        </p:blipFill>
        <p:spPr>
          <a:xfrm>
            <a:off x="847122" y="1349829"/>
            <a:ext cx="10236616" cy="4267200"/>
          </a:xfrm>
          <a:prstGeom prst="rect">
            <a:avLst/>
          </a:prstGeom>
        </p:spPr>
      </p:pic>
      <p:pic>
        <p:nvPicPr>
          <p:cNvPr id="81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1031" y="5785621"/>
            <a:ext cx="1562100" cy="102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3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74637"/>
            <a:ext cx="10574965" cy="991106"/>
          </a:xfrm>
        </p:spPr>
        <p:txBody>
          <a:bodyPr>
            <a:noAutofit/>
          </a:bodyPr>
          <a:lstStyle/>
          <a:p>
            <a:pPr algn="ctr"/>
            <a:r>
              <a:rPr lang="en-US" sz="3600" dirty="0">
                <a:latin typeface="Arial Rounded MT Bold" panose="020F0704030504030204" pitchFamily="34" charset="0"/>
              </a:rPr>
              <a:t>International prices of dairy products </a:t>
            </a:r>
            <a:br>
              <a:rPr lang="en-US" sz="3600" dirty="0">
                <a:latin typeface="Arial Rounded MT Bold" panose="020F0704030504030204" pitchFamily="34" charset="0"/>
              </a:rPr>
            </a:br>
            <a:r>
              <a:rPr lang="en-US" sz="3600" dirty="0">
                <a:latin typeface="Arial Rounded MT Bold" panose="020F0704030504030204" pitchFamily="34" charset="0"/>
              </a:rPr>
              <a:t>Jan 2013 – May 2023</a:t>
            </a:r>
          </a:p>
        </p:txBody>
      </p:sp>
      <p:sp>
        <p:nvSpPr>
          <p:cNvPr id="3" name="Content Placeholder 2"/>
          <p:cNvSpPr>
            <a:spLocks noGrp="1"/>
          </p:cNvSpPr>
          <p:nvPr>
            <p:ph sz="half" idx="4294967295"/>
          </p:nvPr>
        </p:nvSpPr>
        <p:spPr>
          <a:xfrm>
            <a:off x="9586384" y="1600201"/>
            <a:ext cx="2605616" cy="4525963"/>
          </a:xfrm>
        </p:spPr>
        <p:txBody>
          <a:bodyPr/>
          <a:lstStyle/>
          <a:p>
            <a:pPr marL="0" indent="0">
              <a:buNone/>
            </a:pPr>
            <a:endParaRPr lang="en-ZA" dirty="0"/>
          </a:p>
          <a:p>
            <a:pPr marL="0" indent="0">
              <a:buNone/>
            </a:pPr>
            <a:endParaRPr lang="en-ZA" dirty="0"/>
          </a:p>
        </p:txBody>
      </p:sp>
      <p:sp>
        <p:nvSpPr>
          <p:cNvPr id="6" name="TextBox 5"/>
          <p:cNvSpPr txBox="1"/>
          <p:nvPr/>
        </p:nvSpPr>
        <p:spPr>
          <a:xfrm>
            <a:off x="2157799" y="6056763"/>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USDA, South African Reserve Bank </a:t>
            </a:r>
          </a:p>
        </p:txBody>
      </p:sp>
      <p:graphicFrame>
        <p:nvGraphicFramePr>
          <p:cNvPr id="2" name="Object 1"/>
          <p:cNvGraphicFramePr>
            <a:graphicFrameLocks noChangeAspect="1"/>
          </p:cNvGraphicFramePr>
          <p:nvPr>
            <p:extLst>
              <p:ext uri="{D42A27DB-BD31-4B8C-83A1-F6EECF244321}">
                <p14:modId xmlns:p14="http://schemas.microsoft.com/office/powerpoint/2010/main" val="4210831908"/>
              </p:ext>
            </p:extLst>
          </p:nvPr>
        </p:nvGraphicFramePr>
        <p:xfrm>
          <a:off x="83366" y="2209798"/>
          <a:ext cx="5935663" cy="3467101"/>
        </p:xfrm>
        <a:graphic>
          <a:graphicData uri="http://schemas.openxmlformats.org/presentationml/2006/ole">
            <mc:AlternateContent xmlns:mc="http://schemas.openxmlformats.org/markup-compatibility/2006">
              <mc:Choice xmlns:v="urn:schemas-microsoft-com:vml" Requires="v">
                <p:oleObj name="Worksheet" r:id="rId3" imgW="9403009" imgH="6179875" progId="Excel.Sheet.12">
                  <p:link updateAutomatic="1"/>
                </p:oleObj>
              </mc:Choice>
              <mc:Fallback>
                <p:oleObj name="Worksheet" r:id="rId3" imgW="9403009" imgH="6179875" progId="Excel.Sheet.12">
                  <p:link updateAutomatic="1"/>
                  <p:pic>
                    <p:nvPicPr>
                      <p:cNvPr id="2" name="Object 1"/>
                      <p:cNvPicPr/>
                      <p:nvPr/>
                    </p:nvPicPr>
                    <p:blipFill>
                      <a:blip r:embed="rId4"/>
                      <a:stretch>
                        <a:fillRect/>
                      </a:stretch>
                    </p:blipFill>
                    <p:spPr>
                      <a:xfrm>
                        <a:off x="83366" y="2209798"/>
                        <a:ext cx="5935663" cy="3467101"/>
                      </a:xfrm>
                      <a:prstGeom prst="rect">
                        <a:avLst/>
                      </a:prstGeom>
                    </p:spPr>
                  </p:pic>
                </p:oleObj>
              </mc:Fallback>
            </mc:AlternateContent>
          </a:graphicData>
        </a:graphic>
      </p:graphicFrame>
      <p:sp>
        <p:nvSpPr>
          <p:cNvPr id="4" name="Rectangle 3"/>
          <p:cNvSpPr/>
          <p:nvPr/>
        </p:nvSpPr>
        <p:spPr>
          <a:xfrm>
            <a:off x="1703671" y="1600201"/>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rial Rounded MT Bold" panose="020F0704030504030204" pitchFamily="34" charset="0"/>
              </a:rPr>
              <a:t>US$/ton</a:t>
            </a:r>
            <a:endParaRPr lang="en-ZA" dirty="0"/>
          </a:p>
        </p:txBody>
      </p:sp>
      <p:graphicFrame>
        <p:nvGraphicFramePr>
          <p:cNvPr id="7" name="Object 6"/>
          <p:cNvGraphicFramePr>
            <a:graphicFrameLocks noChangeAspect="1"/>
          </p:cNvGraphicFramePr>
          <p:nvPr>
            <p:extLst>
              <p:ext uri="{D42A27DB-BD31-4B8C-83A1-F6EECF244321}">
                <p14:modId xmlns:p14="http://schemas.microsoft.com/office/powerpoint/2010/main" val="2862237130"/>
              </p:ext>
            </p:extLst>
          </p:nvPr>
        </p:nvGraphicFramePr>
        <p:xfrm>
          <a:off x="5876925" y="2135188"/>
          <a:ext cx="6453188" cy="3671252"/>
        </p:xfrm>
        <a:graphic>
          <a:graphicData uri="http://schemas.openxmlformats.org/presentationml/2006/ole">
            <mc:AlternateContent xmlns:mc="http://schemas.openxmlformats.org/markup-compatibility/2006">
              <mc:Choice xmlns:v="urn:schemas-microsoft-com:vml" Requires="v">
                <p:oleObj name="Worksheet" r:id="rId5" imgW="9403009" imgH="6179875" progId="Excel.Sheet.12">
                  <p:link updateAutomatic="1"/>
                </p:oleObj>
              </mc:Choice>
              <mc:Fallback>
                <p:oleObj name="Worksheet" r:id="rId5" imgW="9403009" imgH="6179875" progId="Excel.Sheet.12">
                  <p:link updateAutomatic="1"/>
                  <p:pic>
                    <p:nvPicPr>
                      <p:cNvPr id="2" name="Object 1"/>
                      <p:cNvPicPr/>
                      <p:nvPr/>
                    </p:nvPicPr>
                    <p:blipFill>
                      <a:blip r:embed="rId6"/>
                      <a:stretch>
                        <a:fillRect/>
                      </a:stretch>
                    </p:blipFill>
                    <p:spPr>
                      <a:xfrm>
                        <a:off x="5876925" y="2135188"/>
                        <a:ext cx="6453188" cy="3671252"/>
                      </a:xfrm>
                      <a:prstGeom prst="rect">
                        <a:avLst/>
                      </a:prstGeom>
                    </p:spPr>
                  </p:pic>
                </p:oleObj>
              </mc:Fallback>
            </mc:AlternateContent>
          </a:graphicData>
        </a:graphic>
      </p:graphicFrame>
      <p:sp>
        <p:nvSpPr>
          <p:cNvPr id="8" name="Rectangle 7"/>
          <p:cNvSpPr/>
          <p:nvPr/>
        </p:nvSpPr>
        <p:spPr>
          <a:xfrm>
            <a:off x="7783200" y="1516066"/>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rial Rounded MT Bold" panose="020F0704030504030204" pitchFamily="34" charset="0"/>
              </a:rPr>
              <a:t>Rand/ton</a:t>
            </a:r>
            <a:endParaRPr lang="en-ZA" dirty="0"/>
          </a:p>
        </p:txBody>
      </p:sp>
    </p:spTree>
    <p:extLst>
      <p:ext uri="{BB962C8B-B14F-4D97-AF65-F5344CB8AC3E}">
        <p14:creationId xmlns:p14="http://schemas.microsoft.com/office/powerpoint/2010/main" val="4267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56659"/>
            <a:ext cx="10871200" cy="1124744"/>
          </a:xfrm>
        </p:spPr>
        <p:txBody>
          <a:bodyPr>
            <a:noAutofit/>
          </a:bodyPr>
          <a:lstStyle/>
          <a:p>
            <a:pPr algn="ctr"/>
            <a:r>
              <a:rPr lang="en-ZA" sz="2800" dirty="0">
                <a:latin typeface="Arial Rounded MT Bold" panose="020F0704030504030204" pitchFamily="34" charset="0"/>
              </a:rPr>
              <a:t>Average European, Poland and SA producer prices, of unprocessed milk, Euro/100kg, Jan 2020 – March 2023</a:t>
            </a:r>
          </a:p>
        </p:txBody>
      </p:sp>
      <p:sp>
        <p:nvSpPr>
          <p:cNvPr id="3" name="Rectangle 2"/>
          <p:cNvSpPr/>
          <p:nvPr/>
        </p:nvSpPr>
        <p:spPr>
          <a:xfrm>
            <a:off x="2005063" y="6196819"/>
            <a:ext cx="3926075" cy="297454"/>
          </a:xfrm>
          <a:prstGeom prst="rect">
            <a:avLst/>
          </a:prstGeom>
        </p:spPr>
        <p:txBody>
          <a:bodyPr wrap="none">
            <a:spAutoFit/>
          </a:bodyPr>
          <a:lstStyle/>
          <a:p>
            <a:r>
              <a:rPr lang="en-ZA" sz="1333" dirty="0"/>
              <a:t>Source: European Commission, MPO and SARB </a:t>
            </a:r>
          </a:p>
        </p:txBody>
      </p:sp>
      <p:pic>
        <p:nvPicPr>
          <p:cNvPr id="5" name="Picture 4">
            <a:extLst>
              <a:ext uri="{FF2B5EF4-FFF2-40B4-BE49-F238E27FC236}">
                <a16:creationId xmlns:a16="http://schemas.microsoft.com/office/drawing/2014/main" id="{81F19281-70F0-8AFA-7710-743E9E4D3E4B}"/>
              </a:ext>
            </a:extLst>
          </p:cNvPr>
          <p:cNvPicPr>
            <a:picLocks noChangeAspect="1"/>
          </p:cNvPicPr>
          <p:nvPr/>
        </p:nvPicPr>
        <p:blipFill>
          <a:blip r:embed="rId3"/>
          <a:stretch>
            <a:fillRect/>
          </a:stretch>
        </p:blipFill>
        <p:spPr>
          <a:xfrm>
            <a:off x="1417739" y="1602296"/>
            <a:ext cx="9026555" cy="4345498"/>
          </a:xfrm>
          <a:prstGeom prst="rect">
            <a:avLst/>
          </a:prstGeom>
        </p:spPr>
      </p:pic>
    </p:spTree>
    <p:extLst>
      <p:ext uri="{BB962C8B-B14F-4D97-AF65-F5344CB8AC3E}">
        <p14:creationId xmlns:p14="http://schemas.microsoft.com/office/powerpoint/2010/main" val="362451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62130293"/>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14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97408" y="157480"/>
            <a:ext cx="10871200" cy="1341120"/>
          </a:xfrm>
        </p:spPr>
        <p:txBody>
          <a:bodyPr>
            <a:noAutofit/>
          </a:bodyPr>
          <a:lstStyle/>
          <a:p>
            <a:pPr algn="ctr"/>
            <a:r>
              <a:rPr lang="en-US" sz="3600" dirty="0">
                <a:latin typeface="Arial Rounded MT Bold" panose="020F0704030504030204" pitchFamily="34" charset="0"/>
              </a:rPr>
              <a:t>Annual SA economic growth ( non-annualized)</a:t>
            </a:r>
            <a:br>
              <a:rPr lang="en-US" sz="3600" dirty="0">
                <a:latin typeface="Arial Rounded MT Bold" panose="020F0704030504030204" pitchFamily="34" charset="0"/>
              </a:rPr>
            </a:br>
            <a:r>
              <a:rPr lang="en-US" sz="3600" dirty="0">
                <a:latin typeface="Arial Rounded MT Bold" panose="020F0704030504030204" pitchFamily="34" charset="0"/>
              </a:rPr>
              <a:t> 2018 – 2022 (base year 2015)</a:t>
            </a:r>
          </a:p>
        </p:txBody>
      </p:sp>
      <p:sp>
        <p:nvSpPr>
          <p:cNvPr id="7" name="TextBox 6"/>
          <p:cNvSpPr txBox="1"/>
          <p:nvPr/>
        </p:nvSpPr>
        <p:spPr>
          <a:xfrm>
            <a:off x="1952369" y="6137153"/>
            <a:ext cx="5952661" cy="297454"/>
          </a:xfrm>
          <a:prstGeom prst="rect">
            <a:avLst/>
          </a:prstGeom>
          <a:noFill/>
        </p:spPr>
        <p:txBody>
          <a:bodyPr wrap="square" rtlCol="0">
            <a:spAutoFit/>
          </a:bodyPr>
          <a:lstStyle/>
          <a:p>
            <a:r>
              <a:rPr lang="en-ZA" sz="1333" dirty="0"/>
              <a:t>Source: Stats SA  </a:t>
            </a:r>
          </a:p>
        </p:txBody>
      </p:sp>
      <p:pic>
        <p:nvPicPr>
          <p:cNvPr id="5" name="Picture 4"/>
          <p:cNvPicPr>
            <a:picLocks noChangeAspect="1"/>
          </p:cNvPicPr>
          <p:nvPr/>
        </p:nvPicPr>
        <p:blipFill>
          <a:blip r:embed="rId3"/>
          <a:stretch>
            <a:fillRect/>
          </a:stretch>
        </p:blipFill>
        <p:spPr>
          <a:xfrm>
            <a:off x="1420993" y="1271451"/>
            <a:ext cx="9473430" cy="4711338"/>
          </a:xfrm>
          <a:prstGeom prst="rect">
            <a:avLst/>
          </a:prstGeom>
        </p:spPr>
      </p:pic>
    </p:spTree>
    <p:extLst>
      <p:ext uri="{BB962C8B-B14F-4D97-AF65-F5344CB8AC3E}">
        <p14:creationId xmlns:p14="http://schemas.microsoft.com/office/powerpoint/2010/main" val="89580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60400" y="0"/>
            <a:ext cx="10871200" cy="1085394"/>
          </a:xfrm>
        </p:spPr>
        <p:txBody>
          <a:bodyPr>
            <a:noAutofit/>
          </a:bodyPr>
          <a:lstStyle/>
          <a:p>
            <a:pPr algn="ctr"/>
            <a:r>
              <a:rPr lang="en-US" sz="3600" dirty="0">
                <a:latin typeface="Arial Rounded MT Bold" panose="020F0704030504030204" pitchFamily="34" charset="0"/>
              </a:rPr>
              <a:t>Annual SA GDP at market value (seasonally adjusted)  2016 – 2022 (base year 2015) </a:t>
            </a:r>
            <a:r>
              <a:rPr lang="en-US" sz="1600" dirty="0">
                <a:latin typeface="Arial Rounded MT Bold" panose="020F0704030504030204" pitchFamily="34" charset="0"/>
              </a:rPr>
              <a:t>(R billion)</a:t>
            </a:r>
          </a:p>
        </p:txBody>
      </p:sp>
      <p:sp>
        <p:nvSpPr>
          <p:cNvPr id="7" name="TextBox 6"/>
          <p:cNvSpPr txBox="1"/>
          <p:nvPr/>
        </p:nvSpPr>
        <p:spPr>
          <a:xfrm>
            <a:off x="1952369" y="6137153"/>
            <a:ext cx="5952661" cy="297454"/>
          </a:xfrm>
          <a:prstGeom prst="rect">
            <a:avLst/>
          </a:prstGeom>
          <a:noFill/>
        </p:spPr>
        <p:txBody>
          <a:bodyPr wrap="square" rtlCol="0">
            <a:spAutoFit/>
          </a:bodyPr>
          <a:lstStyle/>
          <a:p>
            <a:r>
              <a:rPr lang="en-ZA" sz="1333" dirty="0"/>
              <a:t>Source: Stats SA  </a:t>
            </a:r>
          </a:p>
        </p:txBody>
      </p:sp>
      <p:graphicFrame>
        <p:nvGraphicFramePr>
          <p:cNvPr id="13" name="Chart 12">
            <a:extLst>
              <a:ext uri="{FF2B5EF4-FFF2-40B4-BE49-F238E27FC236}">
                <a16:creationId xmlns:a16="http://schemas.microsoft.com/office/drawing/2014/main" id="{00000000-0008-0000-2C00-000002000000}"/>
              </a:ext>
            </a:extLst>
          </p:cNvPr>
          <p:cNvGraphicFramePr>
            <a:graphicFrameLocks noGrp="1"/>
          </p:cNvGraphicFramePr>
          <p:nvPr>
            <p:extLst>
              <p:ext uri="{D42A27DB-BD31-4B8C-83A1-F6EECF244321}">
                <p14:modId xmlns:p14="http://schemas.microsoft.com/office/powerpoint/2010/main" val="3560884312"/>
              </p:ext>
            </p:extLst>
          </p:nvPr>
        </p:nvGraphicFramePr>
        <p:xfrm>
          <a:off x="1429135" y="1249814"/>
          <a:ext cx="10469948" cy="4722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915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5863C8-8630-41C0-BC57-E5C78ADD959C}"/>
              </a:ext>
            </a:extLst>
          </p:cNvPr>
          <p:cNvSpPr>
            <a:spLocks noGrp="1" noChangeArrowheads="1"/>
          </p:cNvSpPr>
          <p:nvPr>
            <p:ph type="title"/>
          </p:nvPr>
        </p:nvSpPr>
        <p:spPr>
          <a:xfrm>
            <a:off x="808517" y="259196"/>
            <a:ext cx="10574965" cy="576064"/>
          </a:xfrm>
        </p:spPr>
        <p:txBody>
          <a:bodyPr>
            <a:noAutofit/>
          </a:bodyPr>
          <a:lstStyle/>
          <a:p>
            <a:pPr algn="ctr"/>
            <a:r>
              <a:rPr lang="en-US" sz="3733" dirty="0">
                <a:latin typeface="Arial Rounded MT Bold" panose="020F0704030504030204" pitchFamily="34" charset="0"/>
              </a:rPr>
              <a:t>Consumer price inflation </a:t>
            </a:r>
            <a:br>
              <a:rPr lang="en-US" sz="3733" dirty="0">
                <a:latin typeface="Arial Rounded MT Bold" panose="020F0704030504030204" pitchFamily="34" charset="0"/>
              </a:rPr>
            </a:br>
            <a:r>
              <a:rPr lang="en-US" sz="3733" dirty="0">
                <a:latin typeface="Arial Rounded MT Bold" panose="020F0704030504030204" pitchFamily="34" charset="0"/>
              </a:rPr>
              <a:t>Jan 2010 – April 2023</a:t>
            </a:r>
          </a:p>
        </p:txBody>
      </p:sp>
      <p:sp>
        <p:nvSpPr>
          <p:cNvPr id="4" name="TextBox 3">
            <a:extLst>
              <a:ext uri="{FF2B5EF4-FFF2-40B4-BE49-F238E27FC236}">
                <a16:creationId xmlns:a16="http://schemas.microsoft.com/office/drawing/2014/main" id="{793F8172-6788-47CF-AAD1-9DDCE79249C3}"/>
              </a:ext>
            </a:extLst>
          </p:cNvPr>
          <p:cNvSpPr txBox="1"/>
          <p:nvPr/>
        </p:nvSpPr>
        <p:spPr>
          <a:xfrm>
            <a:off x="1921296" y="6098959"/>
            <a:ext cx="1532118" cy="297454"/>
          </a:xfrm>
          <a:prstGeom prst="rect">
            <a:avLst/>
          </a:prstGeom>
          <a:noFill/>
        </p:spPr>
        <p:txBody>
          <a:bodyPr wrap="square" rtlCol="0">
            <a:spAutoFit/>
          </a:bodyPr>
          <a:lstStyle/>
          <a:p>
            <a:r>
              <a:rPr lang="en-ZA" sz="1333" dirty="0"/>
              <a:t>Source: Stats SA</a:t>
            </a:r>
          </a:p>
        </p:txBody>
      </p:sp>
      <p:graphicFrame>
        <p:nvGraphicFramePr>
          <p:cNvPr id="5" name="Object 4"/>
          <p:cNvGraphicFramePr>
            <a:graphicFrameLocks noChangeAspect="1"/>
          </p:cNvGraphicFramePr>
          <p:nvPr>
            <p:extLst>
              <p:ext uri="{D42A27DB-BD31-4B8C-83A1-F6EECF244321}">
                <p14:modId xmlns:p14="http://schemas.microsoft.com/office/powerpoint/2010/main" val="1092917362"/>
              </p:ext>
            </p:extLst>
          </p:nvPr>
        </p:nvGraphicFramePr>
        <p:xfrm>
          <a:off x="1382713" y="1278385"/>
          <a:ext cx="9715500" cy="4820574"/>
        </p:xfrm>
        <a:graphic>
          <a:graphicData uri="http://schemas.openxmlformats.org/presentationml/2006/ole">
            <mc:AlternateContent xmlns:mc="http://schemas.openxmlformats.org/markup-compatibility/2006">
              <mc:Choice xmlns:v="urn:schemas-microsoft-com:vml" Requires="v">
                <p:oleObj name="Worksheet" r:id="rId3" imgW="9403009" imgH="6179875" progId="Excel.Sheet.12">
                  <p:link updateAutomatic="1"/>
                </p:oleObj>
              </mc:Choice>
              <mc:Fallback>
                <p:oleObj name="Worksheet" r:id="rId3" imgW="9403009" imgH="6179875" progId="Excel.Sheet.12">
                  <p:link updateAutomatic="1"/>
                  <p:pic>
                    <p:nvPicPr>
                      <p:cNvPr id="0" name=""/>
                      <p:cNvPicPr/>
                      <p:nvPr/>
                    </p:nvPicPr>
                    <p:blipFill>
                      <a:blip r:embed="rId4"/>
                      <a:stretch>
                        <a:fillRect/>
                      </a:stretch>
                    </p:blipFill>
                    <p:spPr>
                      <a:xfrm>
                        <a:off x="1382713" y="1278385"/>
                        <a:ext cx="9715500" cy="4820574"/>
                      </a:xfrm>
                      <a:prstGeom prst="rect">
                        <a:avLst/>
                      </a:prstGeom>
                    </p:spPr>
                  </p:pic>
                </p:oleObj>
              </mc:Fallback>
            </mc:AlternateContent>
          </a:graphicData>
        </a:graphic>
      </p:graphicFrame>
    </p:spTree>
    <p:extLst>
      <p:ext uri="{BB962C8B-B14F-4D97-AF65-F5344CB8AC3E}">
        <p14:creationId xmlns:p14="http://schemas.microsoft.com/office/powerpoint/2010/main" val="139256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8578687"/>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94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5863C8-8630-41C0-BC57-E5C78ADD959C}"/>
              </a:ext>
            </a:extLst>
          </p:cNvPr>
          <p:cNvSpPr>
            <a:spLocks noGrp="1" noChangeArrowheads="1"/>
          </p:cNvSpPr>
          <p:nvPr>
            <p:ph type="title"/>
          </p:nvPr>
        </p:nvSpPr>
        <p:spPr>
          <a:xfrm>
            <a:off x="808517" y="129598"/>
            <a:ext cx="10574965" cy="957045"/>
          </a:xfrm>
        </p:spPr>
        <p:txBody>
          <a:bodyPr>
            <a:noAutofit/>
          </a:bodyPr>
          <a:lstStyle/>
          <a:p>
            <a:pPr algn="ctr"/>
            <a:r>
              <a:rPr lang="en-US" sz="3200" b="1" dirty="0">
                <a:latin typeface="Arial" panose="020B0604020202020204" pitchFamily="34" charset="0"/>
                <a:cs typeface="Arial" panose="020B0604020202020204" pitchFamily="34" charset="0"/>
              </a:rPr>
              <a:t>Prime interest rate, real interest rate and inflation rate in South Africa: Jan 2013 – April 2023</a:t>
            </a:r>
          </a:p>
        </p:txBody>
      </p:sp>
      <p:sp>
        <p:nvSpPr>
          <p:cNvPr id="4" name="TextBox 3">
            <a:extLst>
              <a:ext uri="{FF2B5EF4-FFF2-40B4-BE49-F238E27FC236}">
                <a16:creationId xmlns:a16="http://schemas.microsoft.com/office/drawing/2014/main" id="{793F8172-6788-47CF-AAD1-9DDCE79249C3}"/>
              </a:ext>
            </a:extLst>
          </p:cNvPr>
          <p:cNvSpPr txBox="1"/>
          <p:nvPr/>
        </p:nvSpPr>
        <p:spPr>
          <a:xfrm>
            <a:off x="2152115" y="6172321"/>
            <a:ext cx="5952661" cy="297454"/>
          </a:xfrm>
          <a:prstGeom prst="rect">
            <a:avLst/>
          </a:prstGeom>
          <a:noFill/>
        </p:spPr>
        <p:txBody>
          <a:bodyPr wrap="square" rtlCol="0">
            <a:spAutoFit/>
          </a:bodyPr>
          <a:lstStyle/>
          <a:p>
            <a:r>
              <a:rPr lang="en-ZA" sz="1333" dirty="0"/>
              <a:t>Source: SARB</a:t>
            </a:r>
          </a:p>
        </p:txBody>
      </p:sp>
      <p:pic>
        <p:nvPicPr>
          <p:cNvPr id="3" name="Picture 2">
            <a:extLst>
              <a:ext uri="{FF2B5EF4-FFF2-40B4-BE49-F238E27FC236}">
                <a16:creationId xmlns:a16="http://schemas.microsoft.com/office/drawing/2014/main" id="{B8B65318-7A1A-2265-5CCB-AE2ABF8B7E88}"/>
              </a:ext>
            </a:extLst>
          </p:cNvPr>
          <p:cNvPicPr>
            <a:picLocks noChangeAspect="1"/>
          </p:cNvPicPr>
          <p:nvPr/>
        </p:nvPicPr>
        <p:blipFill>
          <a:blip r:embed="rId3"/>
          <a:stretch>
            <a:fillRect/>
          </a:stretch>
        </p:blipFill>
        <p:spPr>
          <a:xfrm>
            <a:off x="1779658" y="1086644"/>
            <a:ext cx="9202020" cy="5163236"/>
          </a:xfrm>
          <a:prstGeom prst="rect">
            <a:avLst/>
          </a:prstGeom>
        </p:spPr>
      </p:pic>
    </p:spTree>
    <p:extLst>
      <p:ext uri="{BB962C8B-B14F-4D97-AF65-F5344CB8AC3E}">
        <p14:creationId xmlns:p14="http://schemas.microsoft.com/office/powerpoint/2010/main" val="328580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5863C8-8630-41C0-BC57-E5C78ADD959C}"/>
              </a:ext>
            </a:extLst>
          </p:cNvPr>
          <p:cNvSpPr>
            <a:spLocks noGrp="1" noChangeArrowheads="1"/>
          </p:cNvSpPr>
          <p:nvPr>
            <p:ph type="title"/>
          </p:nvPr>
        </p:nvSpPr>
        <p:spPr>
          <a:xfrm>
            <a:off x="808517" y="259196"/>
            <a:ext cx="10574965" cy="576064"/>
          </a:xfrm>
        </p:spPr>
        <p:txBody>
          <a:bodyPr>
            <a:noAutofit/>
          </a:bodyPr>
          <a:lstStyle/>
          <a:p>
            <a:pPr algn="ctr"/>
            <a:r>
              <a:rPr lang="en-US" sz="2800" dirty="0">
                <a:latin typeface="Arial Rounded MT Bold" panose="020F0704030504030204" pitchFamily="34" charset="0"/>
              </a:rPr>
              <a:t>SA households: real disposable income and debt as %  </a:t>
            </a:r>
            <a:br>
              <a:rPr lang="en-US" sz="2800" dirty="0">
                <a:latin typeface="Arial Rounded MT Bold" panose="020F0704030504030204" pitchFamily="34" charset="0"/>
              </a:rPr>
            </a:br>
            <a:r>
              <a:rPr lang="en-US" sz="2800" dirty="0">
                <a:latin typeface="Arial Rounded MT Bold" panose="020F0704030504030204" pitchFamily="34" charset="0"/>
              </a:rPr>
              <a:t>1982 – 2021</a:t>
            </a:r>
          </a:p>
        </p:txBody>
      </p:sp>
      <p:sp>
        <p:nvSpPr>
          <p:cNvPr id="4" name="TextBox 3">
            <a:extLst>
              <a:ext uri="{FF2B5EF4-FFF2-40B4-BE49-F238E27FC236}">
                <a16:creationId xmlns:a16="http://schemas.microsoft.com/office/drawing/2014/main" id="{793F8172-6788-47CF-AAD1-9DDCE79249C3}"/>
              </a:ext>
            </a:extLst>
          </p:cNvPr>
          <p:cNvSpPr txBox="1"/>
          <p:nvPr/>
        </p:nvSpPr>
        <p:spPr>
          <a:xfrm>
            <a:off x="1788131" y="6029325"/>
            <a:ext cx="5952661" cy="297454"/>
          </a:xfrm>
          <a:prstGeom prst="rect">
            <a:avLst/>
          </a:prstGeom>
          <a:noFill/>
        </p:spPr>
        <p:txBody>
          <a:bodyPr wrap="square" rtlCol="0">
            <a:spAutoFit/>
          </a:bodyPr>
          <a:lstStyle/>
          <a:p>
            <a:r>
              <a:rPr lang="en-ZA" sz="1333" dirty="0"/>
              <a:t>Source: SARB</a:t>
            </a:r>
          </a:p>
        </p:txBody>
      </p:sp>
      <p:graphicFrame>
        <p:nvGraphicFramePr>
          <p:cNvPr id="6" name="Object 5">
            <a:extLst>
              <a:ext uri="{FF2B5EF4-FFF2-40B4-BE49-F238E27FC236}">
                <a16:creationId xmlns:a16="http://schemas.microsoft.com/office/drawing/2014/main" id="{59110C30-D63A-EB7E-4179-3C6F70BB79C9}"/>
              </a:ext>
            </a:extLst>
          </p:cNvPr>
          <p:cNvGraphicFramePr>
            <a:graphicFrameLocks noChangeAspect="1"/>
          </p:cNvGraphicFramePr>
          <p:nvPr>
            <p:extLst>
              <p:ext uri="{D42A27DB-BD31-4B8C-83A1-F6EECF244321}">
                <p14:modId xmlns:p14="http://schemas.microsoft.com/office/powerpoint/2010/main" val="2204023628"/>
              </p:ext>
            </p:extLst>
          </p:nvPr>
        </p:nvGraphicFramePr>
        <p:xfrm>
          <a:off x="1295400" y="1553592"/>
          <a:ext cx="9818688" cy="4475733"/>
        </p:xfrm>
        <a:graphic>
          <a:graphicData uri="http://schemas.openxmlformats.org/presentationml/2006/ole">
            <mc:AlternateContent xmlns:mc="http://schemas.openxmlformats.org/markup-compatibility/2006">
              <mc:Choice xmlns:v="urn:schemas-microsoft-com:vml" Requires="v">
                <p:oleObj name="Worksheet" r:id="rId3" imgW="6682350" imgH="3223189" progId="Excel.Sheet.12">
                  <p:link updateAutomatic="1"/>
                </p:oleObj>
              </mc:Choice>
              <mc:Fallback>
                <p:oleObj name="Worksheet" r:id="rId3" imgW="6682350" imgH="3223189" progId="Excel.Sheet.12">
                  <p:link updateAutomatic="1"/>
                  <p:pic>
                    <p:nvPicPr>
                      <p:cNvPr id="0" name=""/>
                      <p:cNvPicPr/>
                      <p:nvPr/>
                    </p:nvPicPr>
                    <p:blipFill>
                      <a:blip r:embed="rId4"/>
                      <a:stretch>
                        <a:fillRect/>
                      </a:stretch>
                    </p:blipFill>
                    <p:spPr>
                      <a:xfrm>
                        <a:off x="1295400" y="1553592"/>
                        <a:ext cx="9818688" cy="4475733"/>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59FF070-83AD-B398-18F4-2EB95D963B80}"/>
              </a:ext>
            </a:extLst>
          </p:cNvPr>
          <p:cNvSpPr/>
          <p:nvPr/>
        </p:nvSpPr>
        <p:spPr>
          <a:xfrm>
            <a:off x="6986726" y="1961965"/>
            <a:ext cx="3062796" cy="44388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cxnSp>
        <p:nvCxnSpPr>
          <p:cNvPr id="9" name="Straight Arrow Connector 8">
            <a:extLst>
              <a:ext uri="{FF2B5EF4-FFF2-40B4-BE49-F238E27FC236}">
                <a16:creationId xmlns:a16="http://schemas.microsoft.com/office/drawing/2014/main" id="{BAB8B202-2ADC-7278-6B46-00F957A25ED0}"/>
              </a:ext>
            </a:extLst>
          </p:cNvPr>
          <p:cNvCxnSpPr/>
          <p:nvPr/>
        </p:nvCxnSpPr>
        <p:spPr>
          <a:xfrm>
            <a:off x="6897949" y="4039340"/>
            <a:ext cx="0" cy="5237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C364990F-3F18-B38D-8EF0-3E4FD9700A99}"/>
              </a:ext>
            </a:extLst>
          </p:cNvPr>
          <p:cNvSpPr/>
          <p:nvPr/>
        </p:nvSpPr>
        <p:spPr>
          <a:xfrm>
            <a:off x="808517" y="1722268"/>
            <a:ext cx="486883" cy="443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t>
            </a:r>
            <a:endParaRPr lang="en-ZA" dirty="0">
              <a:solidFill>
                <a:schemeClr val="tx1"/>
              </a:solidFill>
            </a:endParaRPr>
          </a:p>
        </p:txBody>
      </p:sp>
      <p:sp>
        <p:nvSpPr>
          <p:cNvPr id="5" name="Oval 4">
            <a:extLst>
              <a:ext uri="{FF2B5EF4-FFF2-40B4-BE49-F238E27FC236}">
                <a16:creationId xmlns:a16="http://schemas.microsoft.com/office/drawing/2014/main" id="{037A091D-689B-491D-227C-756D08E8474E}"/>
              </a:ext>
            </a:extLst>
          </p:cNvPr>
          <p:cNvSpPr/>
          <p:nvPr/>
        </p:nvSpPr>
        <p:spPr>
          <a:xfrm>
            <a:off x="10662082" y="1722268"/>
            <a:ext cx="721400" cy="443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solidFill>
                  <a:schemeClr val="tx1"/>
                </a:solidFill>
              </a:rPr>
              <a:t>Rand</a:t>
            </a:r>
            <a:endParaRPr lang="en-ZA" sz="1050" dirty="0">
              <a:solidFill>
                <a:schemeClr val="tx1"/>
              </a:solidFill>
            </a:endParaRPr>
          </a:p>
        </p:txBody>
      </p:sp>
    </p:spTree>
    <p:extLst>
      <p:ext uri="{BB962C8B-B14F-4D97-AF65-F5344CB8AC3E}">
        <p14:creationId xmlns:p14="http://schemas.microsoft.com/office/powerpoint/2010/main" val="304879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5863C8-8630-41C0-BC57-E5C78ADD959C}"/>
              </a:ext>
            </a:extLst>
          </p:cNvPr>
          <p:cNvSpPr>
            <a:spLocks noGrp="1" noChangeArrowheads="1"/>
          </p:cNvSpPr>
          <p:nvPr>
            <p:ph type="title"/>
          </p:nvPr>
        </p:nvSpPr>
        <p:spPr>
          <a:xfrm>
            <a:off x="808517" y="259196"/>
            <a:ext cx="10574965" cy="768326"/>
          </a:xfrm>
        </p:spPr>
        <p:txBody>
          <a:bodyPr>
            <a:noAutofit/>
          </a:bodyPr>
          <a:lstStyle/>
          <a:p>
            <a:pPr algn="ctr"/>
            <a:r>
              <a:rPr lang="en-US" sz="2800" dirty="0">
                <a:latin typeface="Arial Rounded MT Bold" panose="020F0704030504030204" pitchFamily="34" charset="0"/>
              </a:rPr>
              <a:t>Retail sales growth at nominal prices   </a:t>
            </a:r>
            <a:br>
              <a:rPr lang="en-US" sz="2800" dirty="0">
                <a:latin typeface="Arial Rounded MT Bold" panose="020F0704030504030204" pitchFamily="34" charset="0"/>
              </a:rPr>
            </a:br>
            <a:r>
              <a:rPr lang="en-US" sz="2800" dirty="0">
                <a:latin typeface="Arial Rounded MT Bold" panose="020F0704030504030204" pitchFamily="34" charset="0"/>
              </a:rPr>
              <a:t>Jan 2013 – March 2023</a:t>
            </a:r>
          </a:p>
        </p:txBody>
      </p:sp>
      <p:sp>
        <p:nvSpPr>
          <p:cNvPr id="4" name="TextBox 3">
            <a:extLst>
              <a:ext uri="{FF2B5EF4-FFF2-40B4-BE49-F238E27FC236}">
                <a16:creationId xmlns:a16="http://schemas.microsoft.com/office/drawing/2014/main" id="{793F8172-6788-47CF-AAD1-9DDCE79249C3}"/>
              </a:ext>
            </a:extLst>
          </p:cNvPr>
          <p:cNvSpPr txBox="1"/>
          <p:nvPr/>
        </p:nvSpPr>
        <p:spPr>
          <a:xfrm>
            <a:off x="1788131" y="6029325"/>
            <a:ext cx="5952661" cy="297454"/>
          </a:xfrm>
          <a:prstGeom prst="rect">
            <a:avLst/>
          </a:prstGeom>
          <a:noFill/>
        </p:spPr>
        <p:txBody>
          <a:bodyPr wrap="square" rtlCol="0">
            <a:spAutoFit/>
          </a:bodyPr>
          <a:lstStyle/>
          <a:p>
            <a:r>
              <a:rPr lang="en-ZA" sz="1333" dirty="0"/>
              <a:t>Source: Stats SA</a:t>
            </a:r>
          </a:p>
        </p:txBody>
      </p:sp>
      <p:pic>
        <p:nvPicPr>
          <p:cNvPr id="3" name="Picture 2">
            <a:extLst>
              <a:ext uri="{FF2B5EF4-FFF2-40B4-BE49-F238E27FC236}">
                <a16:creationId xmlns:a16="http://schemas.microsoft.com/office/drawing/2014/main" id="{95594A66-6A1E-52A3-562C-B6C1E9B8B749}"/>
              </a:ext>
            </a:extLst>
          </p:cNvPr>
          <p:cNvPicPr>
            <a:picLocks noChangeAspect="1"/>
          </p:cNvPicPr>
          <p:nvPr/>
        </p:nvPicPr>
        <p:blipFill>
          <a:blip r:embed="rId3"/>
          <a:stretch>
            <a:fillRect/>
          </a:stretch>
        </p:blipFill>
        <p:spPr>
          <a:xfrm>
            <a:off x="1553592" y="1374469"/>
            <a:ext cx="9365941" cy="4654856"/>
          </a:xfrm>
          <a:prstGeom prst="rect">
            <a:avLst/>
          </a:prstGeom>
        </p:spPr>
      </p:pic>
    </p:spTree>
    <p:extLst>
      <p:ext uri="{BB962C8B-B14F-4D97-AF65-F5344CB8AC3E}">
        <p14:creationId xmlns:p14="http://schemas.microsoft.com/office/powerpoint/2010/main" val="395078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45263288"/>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740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676" y="164637"/>
            <a:ext cx="9469793" cy="783086"/>
          </a:xfrm>
        </p:spPr>
        <p:txBody>
          <a:bodyPr>
            <a:noAutofit/>
          </a:bodyPr>
          <a:lstStyle/>
          <a:p>
            <a:pPr algn="ctr"/>
            <a:r>
              <a:rPr lang="en-ZA" sz="2800" dirty="0">
                <a:latin typeface="Arial Rounded MT Bold" panose="020F0704030504030204" pitchFamily="34" charset="0"/>
              </a:rPr>
              <a:t>Monthly unprocessed milk purchases :Jan 2019 – April 2023 (table percentage change per year)</a:t>
            </a:r>
          </a:p>
        </p:txBody>
      </p:sp>
      <p:sp>
        <p:nvSpPr>
          <p:cNvPr id="5" name="TextBox 4"/>
          <p:cNvSpPr txBox="1"/>
          <p:nvPr/>
        </p:nvSpPr>
        <p:spPr>
          <a:xfrm>
            <a:off x="1887642" y="6395909"/>
            <a:ext cx="4128459" cy="297454"/>
          </a:xfrm>
          <a:prstGeom prst="rect">
            <a:avLst/>
          </a:prstGeom>
          <a:noFill/>
        </p:spPr>
        <p:txBody>
          <a:bodyPr wrap="square" rtlCol="0">
            <a:spAutoFit/>
          </a:bodyPr>
          <a:lstStyle/>
          <a:p>
            <a:r>
              <a:rPr lang="en-ZA" sz="1333" dirty="0">
                <a:latin typeface="Arial Rounded MT Bold" panose="020F0704030504030204" pitchFamily="34" charset="0"/>
              </a:rPr>
              <a:t>Source:  Milk SA; March and April preliminary</a:t>
            </a:r>
          </a:p>
        </p:txBody>
      </p:sp>
      <p:graphicFrame>
        <p:nvGraphicFramePr>
          <p:cNvPr id="2" name="Table 1"/>
          <p:cNvGraphicFramePr>
            <a:graphicFrameLocks noGrp="1"/>
          </p:cNvGraphicFramePr>
          <p:nvPr>
            <p:extLst>
              <p:ext uri="{D42A27DB-BD31-4B8C-83A1-F6EECF244321}">
                <p14:modId xmlns:p14="http://schemas.microsoft.com/office/powerpoint/2010/main" val="3249052696"/>
              </p:ext>
            </p:extLst>
          </p:nvPr>
        </p:nvGraphicFramePr>
        <p:xfrm>
          <a:off x="8868791" y="1047565"/>
          <a:ext cx="3149609" cy="4862712"/>
        </p:xfrm>
        <a:graphic>
          <a:graphicData uri="http://schemas.openxmlformats.org/drawingml/2006/table">
            <a:tbl>
              <a:tblPr firstRow="1" bandRow="1">
                <a:tableStyleId>{5C22544A-7EE6-4342-B048-85BDC9FD1C3A}</a:tableStyleId>
              </a:tblPr>
              <a:tblGrid>
                <a:gridCol w="1188271">
                  <a:extLst>
                    <a:ext uri="{9D8B030D-6E8A-4147-A177-3AD203B41FA5}">
                      <a16:colId xmlns:a16="http://schemas.microsoft.com/office/drawing/2014/main" val="20000"/>
                    </a:ext>
                  </a:extLst>
                </a:gridCol>
                <a:gridCol w="1961338">
                  <a:extLst>
                    <a:ext uri="{9D8B030D-6E8A-4147-A177-3AD203B41FA5}">
                      <a16:colId xmlns:a16="http://schemas.microsoft.com/office/drawing/2014/main" val="20001"/>
                    </a:ext>
                  </a:extLst>
                </a:gridCol>
              </a:tblGrid>
              <a:tr h="433416">
                <a:tc>
                  <a:txBody>
                    <a:bodyPr/>
                    <a:lstStyle/>
                    <a:p>
                      <a:pPr algn="ctr"/>
                      <a:r>
                        <a:rPr lang="en-ZA" sz="1900" dirty="0">
                          <a:latin typeface="Arial Rounded MT Bold" panose="020F0704030504030204" pitchFamily="34" charset="0"/>
                        </a:rPr>
                        <a:t>Year</a:t>
                      </a:r>
                    </a:p>
                  </a:txBody>
                  <a:tcPr marL="121920" marR="121920"/>
                </a:tc>
                <a:tc>
                  <a:txBody>
                    <a:bodyPr/>
                    <a:lstStyle/>
                    <a:p>
                      <a:pPr algn="ctr"/>
                      <a:r>
                        <a:rPr lang="en-ZA" sz="1900" dirty="0">
                          <a:latin typeface="Arial Rounded MT Bold" panose="020F0704030504030204" pitchFamily="34" charset="0"/>
                        </a:rPr>
                        <a:t>‘000 Ton</a:t>
                      </a:r>
                    </a:p>
                  </a:txBody>
                  <a:tcPr marL="121920" marR="121920"/>
                </a:tc>
                <a:extLst>
                  <a:ext uri="{0D108BD9-81ED-4DB2-BD59-A6C34878D82A}">
                    <a16:rowId xmlns:a16="http://schemas.microsoft.com/office/drawing/2014/main" val="10000"/>
                  </a:ext>
                </a:extLst>
              </a:tr>
              <a:tr h="433416">
                <a:tc>
                  <a:txBody>
                    <a:bodyPr/>
                    <a:lstStyle/>
                    <a:p>
                      <a:pPr algn="ctr"/>
                      <a:r>
                        <a:rPr lang="en-ZA" sz="1900" dirty="0">
                          <a:latin typeface="Arial Rounded MT Bold" panose="020F0704030504030204" pitchFamily="34" charset="0"/>
                        </a:rPr>
                        <a:t>2011</a:t>
                      </a:r>
                    </a:p>
                  </a:txBody>
                  <a:tcPr marL="121920" marR="121920"/>
                </a:tc>
                <a:tc>
                  <a:txBody>
                    <a:bodyPr/>
                    <a:lstStyle/>
                    <a:p>
                      <a:pPr algn="l"/>
                      <a:r>
                        <a:rPr lang="en-ZA" sz="1900" dirty="0">
                          <a:latin typeface="Arial Rounded MT Bold" panose="020F0704030504030204" pitchFamily="34" charset="0"/>
                        </a:rPr>
                        <a:t>2 712</a:t>
                      </a:r>
                    </a:p>
                  </a:txBody>
                  <a:tcPr marL="121920" marR="121920"/>
                </a:tc>
                <a:extLst>
                  <a:ext uri="{0D108BD9-81ED-4DB2-BD59-A6C34878D82A}">
                    <a16:rowId xmlns:a16="http://schemas.microsoft.com/office/drawing/2014/main" val="10001"/>
                  </a:ext>
                </a:extLst>
              </a:tr>
              <a:tr h="433416">
                <a:tc>
                  <a:txBody>
                    <a:bodyPr/>
                    <a:lstStyle/>
                    <a:p>
                      <a:pPr algn="ctr"/>
                      <a:r>
                        <a:rPr lang="en-ZA" sz="1900" dirty="0">
                          <a:latin typeface="Arial Rounded MT Bold" panose="020F0704030504030204" pitchFamily="34" charset="0"/>
                        </a:rPr>
                        <a:t>2012</a:t>
                      </a:r>
                    </a:p>
                  </a:txBody>
                  <a:tcPr marL="121920" marR="121920"/>
                </a:tc>
                <a:tc>
                  <a:txBody>
                    <a:bodyPr/>
                    <a:lstStyle/>
                    <a:p>
                      <a:pPr algn="l"/>
                      <a:r>
                        <a:rPr lang="en-ZA" sz="1900" dirty="0">
                          <a:latin typeface="Arial Rounded MT Bold" panose="020F0704030504030204" pitchFamily="34" charset="0"/>
                        </a:rPr>
                        <a:t>2 843 (4.83%)</a:t>
                      </a:r>
                    </a:p>
                  </a:txBody>
                  <a:tcPr marL="121920" marR="121920"/>
                </a:tc>
                <a:extLst>
                  <a:ext uri="{0D108BD9-81ED-4DB2-BD59-A6C34878D82A}">
                    <a16:rowId xmlns:a16="http://schemas.microsoft.com/office/drawing/2014/main" val="10002"/>
                  </a:ext>
                </a:extLst>
              </a:tr>
              <a:tr h="433416">
                <a:tc>
                  <a:txBody>
                    <a:bodyPr/>
                    <a:lstStyle/>
                    <a:p>
                      <a:pPr algn="ctr"/>
                      <a:r>
                        <a:rPr lang="en-ZA" sz="1900" dirty="0">
                          <a:latin typeface="Arial Rounded MT Bold" panose="020F0704030504030204" pitchFamily="34" charset="0"/>
                        </a:rPr>
                        <a:t>2013</a:t>
                      </a:r>
                    </a:p>
                  </a:txBody>
                  <a:tcPr marL="121920" marR="121920"/>
                </a:tc>
                <a:tc>
                  <a:txBody>
                    <a:bodyPr/>
                    <a:lstStyle/>
                    <a:p>
                      <a:pPr algn="l"/>
                      <a:r>
                        <a:rPr lang="en-ZA" sz="1900" dirty="0">
                          <a:latin typeface="Arial Rounded MT Bold" panose="020F0704030504030204" pitchFamily="34" charset="0"/>
                        </a:rPr>
                        <a:t>2 906 (2,22%)</a:t>
                      </a:r>
                    </a:p>
                  </a:txBody>
                  <a:tcPr marL="121920" marR="121920"/>
                </a:tc>
                <a:extLst>
                  <a:ext uri="{0D108BD9-81ED-4DB2-BD59-A6C34878D82A}">
                    <a16:rowId xmlns:a16="http://schemas.microsoft.com/office/drawing/2014/main" val="10003"/>
                  </a:ext>
                </a:extLst>
              </a:tr>
              <a:tr h="433416">
                <a:tc>
                  <a:txBody>
                    <a:bodyPr/>
                    <a:lstStyle/>
                    <a:p>
                      <a:pPr algn="ctr"/>
                      <a:r>
                        <a:rPr lang="en-ZA" sz="1900" dirty="0">
                          <a:latin typeface="Arial Rounded MT Bold" panose="020F0704030504030204" pitchFamily="34" charset="0"/>
                        </a:rPr>
                        <a:t>2014</a:t>
                      </a:r>
                    </a:p>
                  </a:txBody>
                  <a:tcPr marL="121920" marR="121920"/>
                </a:tc>
                <a:tc>
                  <a:txBody>
                    <a:bodyPr/>
                    <a:lstStyle/>
                    <a:p>
                      <a:pPr algn="l"/>
                      <a:r>
                        <a:rPr lang="en-ZA" sz="1900" dirty="0">
                          <a:latin typeface="Arial Rounded MT Bold" panose="020F0704030504030204" pitchFamily="34" charset="0"/>
                        </a:rPr>
                        <a:t>2 983 (2.65%)</a:t>
                      </a:r>
                    </a:p>
                  </a:txBody>
                  <a:tcPr marL="121920" marR="121920"/>
                </a:tc>
                <a:extLst>
                  <a:ext uri="{0D108BD9-81ED-4DB2-BD59-A6C34878D82A}">
                    <a16:rowId xmlns:a16="http://schemas.microsoft.com/office/drawing/2014/main" val="10004"/>
                  </a:ext>
                </a:extLst>
              </a:tr>
              <a:tr h="433416">
                <a:tc>
                  <a:txBody>
                    <a:bodyPr/>
                    <a:lstStyle/>
                    <a:p>
                      <a:pPr algn="ctr"/>
                      <a:r>
                        <a:rPr lang="en-ZA" sz="1900" dirty="0">
                          <a:latin typeface="Arial Rounded MT Bold" panose="020F0704030504030204" pitchFamily="34" charset="0"/>
                        </a:rPr>
                        <a:t>2015</a:t>
                      </a:r>
                    </a:p>
                  </a:txBody>
                  <a:tcPr marL="121920" marR="121920"/>
                </a:tc>
                <a:tc>
                  <a:txBody>
                    <a:bodyPr/>
                    <a:lstStyle/>
                    <a:p>
                      <a:pPr algn="l"/>
                      <a:r>
                        <a:rPr lang="en-ZA" sz="1900" dirty="0">
                          <a:latin typeface="Arial Rounded MT Bold" panose="020F0704030504030204" pitchFamily="34" charset="0"/>
                        </a:rPr>
                        <a:t>3 173 (6.37%)</a:t>
                      </a:r>
                    </a:p>
                  </a:txBody>
                  <a:tcPr marL="121920" marR="121920"/>
                </a:tc>
                <a:extLst>
                  <a:ext uri="{0D108BD9-81ED-4DB2-BD59-A6C34878D82A}">
                    <a16:rowId xmlns:a16="http://schemas.microsoft.com/office/drawing/2014/main" val="10005"/>
                  </a:ext>
                </a:extLst>
              </a:tr>
              <a:tr h="433416">
                <a:tc>
                  <a:txBody>
                    <a:bodyPr/>
                    <a:lstStyle/>
                    <a:p>
                      <a:pPr algn="ctr"/>
                      <a:r>
                        <a:rPr lang="en-ZA" sz="1900" dirty="0">
                          <a:latin typeface="Arial Rounded MT Bold" panose="020F0704030504030204" pitchFamily="34" charset="0"/>
                        </a:rPr>
                        <a:t>2016</a:t>
                      </a:r>
                    </a:p>
                  </a:txBody>
                  <a:tcPr marL="121920" marR="121920"/>
                </a:tc>
                <a:tc>
                  <a:txBody>
                    <a:bodyPr/>
                    <a:lstStyle/>
                    <a:p>
                      <a:pPr algn="l"/>
                      <a:r>
                        <a:rPr lang="en-ZA" sz="1900" dirty="0">
                          <a:latin typeface="Arial Rounded MT Bold" panose="020F0704030504030204" pitchFamily="34" charset="0"/>
                        </a:rPr>
                        <a:t>3 158 </a:t>
                      </a:r>
                      <a:r>
                        <a:rPr lang="en-ZA" sz="1900" dirty="0">
                          <a:solidFill>
                            <a:srgbClr val="FF0000"/>
                          </a:solidFill>
                          <a:latin typeface="Arial Rounded MT Bold" panose="020F0704030504030204" pitchFamily="34" charset="0"/>
                        </a:rPr>
                        <a:t>(-0.45%)</a:t>
                      </a:r>
                    </a:p>
                  </a:txBody>
                  <a:tcPr marL="121920" marR="121920"/>
                </a:tc>
                <a:extLst>
                  <a:ext uri="{0D108BD9-81ED-4DB2-BD59-A6C34878D82A}">
                    <a16:rowId xmlns:a16="http://schemas.microsoft.com/office/drawing/2014/main" val="10006"/>
                  </a:ext>
                </a:extLst>
              </a:tr>
              <a:tr h="1751000">
                <a:tc>
                  <a:txBody>
                    <a:bodyPr/>
                    <a:lstStyle/>
                    <a:p>
                      <a:pPr algn="ctr"/>
                      <a:r>
                        <a:rPr lang="en-ZA" sz="1900" dirty="0">
                          <a:latin typeface="Arial Rounded MT Bold" panose="020F0704030504030204" pitchFamily="34" charset="0"/>
                        </a:rPr>
                        <a:t>2017</a:t>
                      </a:r>
                    </a:p>
                    <a:p>
                      <a:pPr algn="ctr"/>
                      <a:r>
                        <a:rPr lang="en-US" sz="1900" dirty="0">
                          <a:latin typeface="Arial Rounded MT Bold" panose="020F0704030504030204" pitchFamily="34" charset="0"/>
                        </a:rPr>
                        <a:t>2018</a:t>
                      </a:r>
                    </a:p>
                    <a:p>
                      <a:pPr algn="ctr"/>
                      <a:r>
                        <a:rPr lang="en-US" sz="1900" dirty="0">
                          <a:latin typeface="Arial Rounded MT Bold" panose="020F0704030504030204" pitchFamily="34" charset="0"/>
                        </a:rPr>
                        <a:t>2019</a:t>
                      </a:r>
                    </a:p>
                    <a:p>
                      <a:pPr algn="ctr"/>
                      <a:r>
                        <a:rPr lang="en-US" sz="1900" dirty="0">
                          <a:latin typeface="Arial Rounded MT Bold" panose="020F0704030504030204" pitchFamily="34" charset="0"/>
                        </a:rPr>
                        <a:t>2020</a:t>
                      </a:r>
                    </a:p>
                    <a:p>
                      <a:pPr algn="ctr"/>
                      <a:r>
                        <a:rPr lang="en-US" sz="1900" dirty="0">
                          <a:latin typeface="Arial Rounded MT Bold" panose="020F0704030504030204" pitchFamily="34" charset="0"/>
                        </a:rPr>
                        <a:t>2021</a:t>
                      </a:r>
                    </a:p>
                    <a:p>
                      <a:pPr algn="ctr"/>
                      <a:r>
                        <a:rPr lang="en-US" sz="1900" dirty="0">
                          <a:latin typeface="Arial Rounded MT Bold" panose="020F0704030504030204" pitchFamily="34" charset="0"/>
                        </a:rPr>
                        <a:t>2022</a:t>
                      </a:r>
                      <a:endParaRPr lang="en-ZA" sz="1900" dirty="0">
                        <a:latin typeface="Arial Rounded MT Bold" panose="020F0704030504030204" pitchFamily="34" charset="0"/>
                      </a:endParaRPr>
                    </a:p>
                  </a:txBody>
                  <a:tcPr marL="121920" marR="121920"/>
                </a:tc>
                <a:tc>
                  <a:txBody>
                    <a:bodyPr/>
                    <a:lstStyle/>
                    <a:p>
                      <a:pPr algn="l"/>
                      <a:r>
                        <a:rPr lang="en-ZA" sz="1900" dirty="0">
                          <a:latin typeface="Arial Rounded MT Bold" panose="020F0704030504030204" pitchFamily="34" charset="0"/>
                        </a:rPr>
                        <a:t>3 254 (3.02%)</a:t>
                      </a:r>
                    </a:p>
                    <a:p>
                      <a:pPr algn="l"/>
                      <a:r>
                        <a:rPr lang="en-US" sz="1900" dirty="0">
                          <a:latin typeface="Arial Rounded MT Bold" panose="020F0704030504030204" pitchFamily="34" charset="0"/>
                        </a:rPr>
                        <a:t>3 411 (4.82%)</a:t>
                      </a:r>
                    </a:p>
                    <a:p>
                      <a:pPr algn="l"/>
                      <a:r>
                        <a:rPr lang="en-US" sz="1900" dirty="0">
                          <a:latin typeface="Arial Rounded MT Bold" panose="020F0704030504030204" pitchFamily="34" charset="0"/>
                        </a:rPr>
                        <a:t>3 433 (0.65%)</a:t>
                      </a:r>
                    </a:p>
                    <a:p>
                      <a:pPr algn="l"/>
                      <a:r>
                        <a:rPr lang="en-US" sz="1900" dirty="0">
                          <a:latin typeface="Arial Rounded MT Bold" panose="020F0704030504030204" pitchFamily="34" charset="0"/>
                        </a:rPr>
                        <a:t>3 427 </a:t>
                      </a:r>
                      <a:r>
                        <a:rPr lang="en-US" sz="1900" dirty="0">
                          <a:solidFill>
                            <a:srgbClr val="FF0000"/>
                          </a:solidFill>
                          <a:latin typeface="Arial Rounded MT Bold" panose="020F0704030504030204" pitchFamily="34" charset="0"/>
                        </a:rPr>
                        <a:t>(-0.16%)</a:t>
                      </a:r>
                    </a:p>
                    <a:p>
                      <a:pPr algn="l"/>
                      <a:r>
                        <a:rPr lang="en-ZA" sz="1900" dirty="0">
                          <a:latin typeface="Arial Rounded MT Bold" panose="020F0704030504030204" pitchFamily="34" charset="0"/>
                        </a:rPr>
                        <a:t>3 403 </a:t>
                      </a:r>
                      <a:r>
                        <a:rPr lang="en-ZA" sz="1900" dirty="0">
                          <a:solidFill>
                            <a:srgbClr val="FF0000"/>
                          </a:solidFill>
                          <a:latin typeface="Arial Rounded MT Bold" panose="020F0704030504030204" pitchFamily="34" charset="0"/>
                        </a:rPr>
                        <a:t>(-0.71%)</a:t>
                      </a:r>
                    </a:p>
                    <a:p>
                      <a:pPr algn="l"/>
                      <a:r>
                        <a:rPr lang="en-ZA" sz="1900" dirty="0">
                          <a:solidFill>
                            <a:schemeClr val="tx1"/>
                          </a:solidFill>
                          <a:latin typeface="Arial Rounded MT Bold" panose="020F0704030504030204" pitchFamily="34" charset="0"/>
                        </a:rPr>
                        <a:t>3 350 </a:t>
                      </a:r>
                      <a:r>
                        <a:rPr lang="en-ZA" sz="1900" dirty="0">
                          <a:solidFill>
                            <a:srgbClr val="FF0000"/>
                          </a:solidFill>
                          <a:latin typeface="Arial Rounded MT Bold" panose="020F0704030504030204" pitchFamily="34" charset="0"/>
                        </a:rPr>
                        <a:t>(-1.56%)</a:t>
                      </a:r>
                    </a:p>
                  </a:txBody>
                  <a:tcPr marL="121920" marR="121920"/>
                </a:tc>
                <a:extLst>
                  <a:ext uri="{0D108BD9-81ED-4DB2-BD59-A6C34878D82A}">
                    <a16:rowId xmlns:a16="http://schemas.microsoft.com/office/drawing/2014/main" val="10007"/>
                  </a:ext>
                </a:extLst>
              </a:tr>
            </a:tbl>
          </a:graphicData>
        </a:graphic>
      </p:graphicFrame>
      <p:pic>
        <p:nvPicPr>
          <p:cNvPr id="7" name="Picture 6">
            <a:extLst>
              <a:ext uri="{FF2B5EF4-FFF2-40B4-BE49-F238E27FC236}">
                <a16:creationId xmlns:a16="http://schemas.microsoft.com/office/drawing/2014/main" id="{893FDC4B-8F09-2E64-146D-698C5434DE1B}"/>
              </a:ext>
            </a:extLst>
          </p:cNvPr>
          <p:cNvPicPr>
            <a:picLocks noChangeAspect="1"/>
          </p:cNvPicPr>
          <p:nvPr/>
        </p:nvPicPr>
        <p:blipFill>
          <a:blip r:embed="rId3"/>
          <a:stretch>
            <a:fillRect/>
          </a:stretch>
        </p:blipFill>
        <p:spPr>
          <a:xfrm>
            <a:off x="850676" y="1047564"/>
            <a:ext cx="8018116" cy="4862713"/>
          </a:xfrm>
          <a:prstGeom prst="rect">
            <a:avLst/>
          </a:prstGeom>
        </p:spPr>
      </p:pic>
    </p:spTree>
    <p:extLst>
      <p:ext uri="{BB962C8B-B14F-4D97-AF65-F5344CB8AC3E}">
        <p14:creationId xmlns:p14="http://schemas.microsoft.com/office/powerpoint/2010/main" val="397199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8"/>
            <a:ext cx="10972800" cy="1195527"/>
          </a:xfrm>
        </p:spPr>
        <p:txBody>
          <a:bodyPr>
            <a:noAutofit/>
          </a:bodyPr>
          <a:lstStyle/>
          <a:p>
            <a:pPr algn="ctr">
              <a:spcAft>
                <a:spcPts val="0"/>
              </a:spcAft>
            </a:pPr>
            <a:r>
              <a:rPr lang="en-US" sz="2000" b="1" dirty="0">
                <a:latin typeface="Arial Rounded MT Bold" panose="020F0704030504030204" pitchFamily="34" charset="0"/>
              </a:rPr>
              <a:t>CHANGES IN THE QUANTITIES OF RETAIL SALES FROM THE YEAR JANUARY 2021 TO DECEMBER 2021, TO THE YEAR JANUARY 2022 TO DECEMBER 2022, AND CHANGES IN THE RETAIL PRICES FROM DECEMBER 2021 TO DECEMBER 2022 OF SPECIFIC DAIRY PRODUCTS</a:t>
            </a:r>
          </a:p>
        </p:txBody>
      </p:sp>
      <p:sp>
        <p:nvSpPr>
          <p:cNvPr id="8" name="TextBox 7"/>
          <p:cNvSpPr txBox="1"/>
          <p:nvPr/>
        </p:nvSpPr>
        <p:spPr>
          <a:xfrm>
            <a:off x="1775535" y="6339388"/>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2022 report</a:t>
            </a:r>
          </a:p>
        </p:txBody>
      </p:sp>
      <p:pic>
        <p:nvPicPr>
          <p:cNvPr id="4" name="Picture 3">
            <a:extLst>
              <a:ext uri="{FF2B5EF4-FFF2-40B4-BE49-F238E27FC236}">
                <a16:creationId xmlns:a16="http://schemas.microsoft.com/office/drawing/2014/main" id="{D68313C4-75A0-44BC-084B-83FF0ADD6AB2}"/>
              </a:ext>
            </a:extLst>
          </p:cNvPr>
          <p:cNvPicPr>
            <a:picLocks noChangeAspect="1"/>
          </p:cNvPicPr>
          <p:nvPr/>
        </p:nvPicPr>
        <p:blipFill>
          <a:blip r:embed="rId3"/>
          <a:stretch>
            <a:fillRect/>
          </a:stretch>
        </p:blipFill>
        <p:spPr>
          <a:xfrm>
            <a:off x="1775535" y="1500324"/>
            <a:ext cx="9206143" cy="5052877"/>
          </a:xfrm>
          <a:prstGeom prst="rect">
            <a:avLst/>
          </a:prstGeom>
        </p:spPr>
      </p:pic>
    </p:spTree>
    <p:extLst>
      <p:ext uri="{BB962C8B-B14F-4D97-AF65-F5344CB8AC3E}">
        <p14:creationId xmlns:p14="http://schemas.microsoft.com/office/powerpoint/2010/main" val="1458644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374469"/>
          </a:xfrm>
        </p:spPr>
        <p:txBody>
          <a:bodyPr>
            <a:noAutofit/>
          </a:bodyPr>
          <a:lstStyle/>
          <a:p>
            <a:pPr algn="ctr">
              <a:spcAft>
                <a:spcPts val="0"/>
              </a:spcAft>
            </a:pPr>
            <a:r>
              <a:rPr lang="en-US" sz="2000" b="1" dirty="0">
                <a:latin typeface="Arial Rounded MT Bold" panose="020F0704030504030204" pitchFamily="34" charset="0"/>
              </a:rPr>
              <a:t>CHANGES IN THE QUANTITIES OF RETAIL SALES OF SPECIFIC DAIRY PRODUCTS</a:t>
            </a:r>
          </a:p>
        </p:txBody>
      </p:sp>
      <p:sp>
        <p:nvSpPr>
          <p:cNvPr id="8" name="TextBox 7"/>
          <p:cNvSpPr txBox="1"/>
          <p:nvPr/>
        </p:nvSpPr>
        <p:spPr>
          <a:xfrm>
            <a:off x="1863358" y="6197346"/>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2022 report</a:t>
            </a:r>
          </a:p>
        </p:txBody>
      </p:sp>
      <p:pic>
        <p:nvPicPr>
          <p:cNvPr id="3" name="Picture 2">
            <a:extLst>
              <a:ext uri="{FF2B5EF4-FFF2-40B4-BE49-F238E27FC236}">
                <a16:creationId xmlns:a16="http://schemas.microsoft.com/office/drawing/2014/main" id="{FDDD318A-65BD-3115-2BE2-9760DA342146}"/>
              </a:ext>
            </a:extLst>
          </p:cNvPr>
          <p:cNvPicPr>
            <a:picLocks noChangeAspect="1"/>
          </p:cNvPicPr>
          <p:nvPr/>
        </p:nvPicPr>
        <p:blipFill>
          <a:blip r:embed="rId3"/>
          <a:stretch>
            <a:fillRect/>
          </a:stretch>
        </p:blipFill>
        <p:spPr>
          <a:xfrm>
            <a:off x="1420427" y="660654"/>
            <a:ext cx="9925235" cy="5536692"/>
          </a:xfrm>
          <a:prstGeom prst="rect">
            <a:avLst/>
          </a:prstGeom>
        </p:spPr>
      </p:pic>
    </p:spTree>
    <p:extLst>
      <p:ext uri="{BB962C8B-B14F-4D97-AF65-F5344CB8AC3E}">
        <p14:creationId xmlns:p14="http://schemas.microsoft.com/office/powerpoint/2010/main" val="367109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374469"/>
          </a:xfrm>
        </p:spPr>
        <p:txBody>
          <a:bodyPr>
            <a:noAutofit/>
          </a:bodyPr>
          <a:lstStyle/>
          <a:p>
            <a:pPr algn="ctr">
              <a:spcAft>
                <a:spcPts val="0"/>
              </a:spcAft>
            </a:pPr>
            <a:r>
              <a:rPr lang="en-US" sz="2000" b="1" dirty="0">
                <a:latin typeface="Arial Rounded MT Bold" panose="020F0704030504030204" pitchFamily="34" charset="0"/>
              </a:rPr>
              <a:t>Changes in average retail prices of specific dairy products</a:t>
            </a:r>
          </a:p>
        </p:txBody>
      </p:sp>
      <p:sp>
        <p:nvSpPr>
          <p:cNvPr id="8" name="TextBox 7"/>
          <p:cNvSpPr txBox="1"/>
          <p:nvPr/>
        </p:nvSpPr>
        <p:spPr>
          <a:xfrm>
            <a:off x="1845603" y="6404474"/>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December 2022 report</a:t>
            </a:r>
          </a:p>
        </p:txBody>
      </p:sp>
      <p:pic>
        <p:nvPicPr>
          <p:cNvPr id="2" name="Picture 1">
            <a:extLst>
              <a:ext uri="{FF2B5EF4-FFF2-40B4-BE49-F238E27FC236}">
                <a16:creationId xmlns:a16="http://schemas.microsoft.com/office/drawing/2014/main" id="{D53CEBD7-DBB2-04E0-5D6F-481124632926}"/>
              </a:ext>
            </a:extLst>
          </p:cNvPr>
          <p:cNvPicPr>
            <a:picLocks noChangeAspect="1"/>
          </p:cNvPicPr>
          <p:nvPr/>
        </p:nvPicPr>
        <p:blipFill>
          <a:blip r:embed="rId3"/>
          <a:stretch>
            <a:fillRect/>
          </a:stretch>
        </p:blipFill>
        <p:spPr>
          <a:xfrm>
            <a:off x="1562471" y="747522"/>
            <a:ext cx="9818702" cy="5656952"/>
          </a:xfrm>
          <a:prstGeom prst="rect">
            <a:avLst/>
          </a:prstGeom>
        </p:spPr>
      </p:pic>
    </p:spTree>
    <p:extLst>
      <p:ext uri="{BB962C8B-B14F-4D97-AF65-F5344CB8AC3E}">
        <p14:creationId xmlns:p14="http://schemas.microsoft.com/office/powerpoint/2010/main" val="3717553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57480"/>
            <a:ext cx="11139851" cy="1341120"/>
          </a:xfrm>
        </p:spPr>
        <p:txBody>
          <a:bodyPr>
            <a:noAutofit/>
          </a:bodyPr>
          <a:lstStyle/>
          <a:p>
            <a:pPr algn="ctr"/>
            <a:r>
              <a:rPr lang="en-US" sz="3600" dirty="0">
                <a:latin typeface="Arial Rounded MT Bold" pitchFamily="34" charset="0"/>
              </a:rPr>
              <a:t> to March 2023</a:t>
            </a:r>
            <a:endParaRPr lang="en-ZA" sz="36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Stats SA as supplied by SAMPRO</a:t>
            </a:r>
          </a:p>
        </p:txBody>
      </p:sp>
      <p:pic>
        <p:nvPicPr>
          <p:cNvPr id="3" name="Picture 2">
            <a:extLst>
              <a:ext uri="{FF2B5EF4-FFF2-40B4-BE49-F238E27FC236}">
                <a16:creationId xmlns:a16="http://schemas.microsoft.com/office/drawing/2014/main" id="{ED5A2417-3E9F-1D94-3AC5-10B3D4AE806A}"/>
              </a:ext>
            </a:extLst>
          </p:cNvPr>
          <p:cNvPicPr>
            <a:picLocks noChangeAspect="1"/>
          </p:cNvPicPr>
          <p:nvPr/>
        </p:nvPicPr>
        <p:blipFill>
          <a:blip r:embed="rId3"/>
          <a:stretch>
            <a:fillRect/>
          </a:stretch>
        </p:blipFill>
        <p:spPr>
          <a:xfrm>
            <a:off x="1269507" y="88777"/>
            <a:ext cx="10271463" cy="5814873"/>
          </a:xfrm>
          <a:prstGeom prst="rect">
            <a:avLst/>
          </a:prstGeom>
        </p:spPr>
      </p:pic>
    </p:spTree>
    <p:extLst>
      <p:ext uri="{BB962C8B-B14F-4D97-AF65-F5344CB8AC3E}">
        <p14:creationId xmlns:p14="http://schemas.microsoft.com/office/powerpoint/2010/main" val="387977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1" y="157480"/>
            <a:ext cx="11585358" cy="1341120"/>
          </a:xfrm>
        </p:spPr>
        <p:txBody>
          <a:bodyPr>
            <a:noAutofit/>
          </a:bodyPr>
          <a:lstStyle/>
          <a:p>
            <a:pPr algn="just"/>
            <a:r>
              <a:rPr lang="en-US" sz="3600" dirty="0">
                <a:latin typeface="Arial Rounded MT Bold" pitchFamily="34" charset="0"/>
              </a:rPr>
              <a:t> </a:t>
            </a:r>
            <a:r>
              <a:rPr lang="en-US" sz="2400" dirty="0">
                <a:latin typeface="Arial Rounded MT Bold" pitchFamily="34" charset="0"/>
              </a:rPr>
              <a:t>THE PRODUCER PRICE INDEX (PPI) OF UNPROCESSED MILK, FROM JANUARY 2015 TO JANUARY 2023 AND THE RETAIL PRICE INDICES (RPI) OF FRESH MILK AND UHT MILK, FROM JANUARY 2015 TO DECEMBER 2022</a:t>
            </a:r>
            <a:endParaRPr lang="en-ZA" sz="24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Stats SA as supplied by SAMPRO</a:t>
            </a:r>
          </a:p>
        </p:txBody>
      </p:sp>
      <p:pic>
        <p:nvPicPr>
          <p:cNvPr id="4" name="Picture 3">
            <a:extLst>
              <a:ext uri="{FF2B5EF4-FFF2-40B4-BE49-F238E27FC236}">
                <a16:creationId xmlns:a16="http://schemas.microsoft.com/office/drawing/2014/main" id="{53EECAE1-D909-22F7-12E8-8A9D3948A0CC}"/>
              </a:ext>
            </a:extLst>
          </p:cNvPr>
          <p:cNvPicPr>
            <a:picLocks noChangeAspect="1"/>
          </p:cNvPicPr>
          <p:nvPr/>
        </p:nvPicPr>
        <p:blipFill>
          <a:blip r:embed="rId3"/>
          <a:stretch>
            <a:fillRect/>
          </a:stretch>
        </p:blipFill>
        <p:spPr>
          <a:xfrm>
            <a:off x="1544716" y="1402672"/>
            <a:ext cx="10076154" cy="4594943"/>
          </a:xfrm>
          <a:prstGeom prst="rect">
            <a:avLst/>
          </a:prstGeom>
        </p:spPr>
      </p:pic>
    </p:spTree>
    <p:extLst>
      <p:ext uri="{BB962C8B-B14F-4D97-AF65-F5344CB8AC3E}">
        <p14:creationId xmlns:p14="http://schemas.microsoft.com/office/powerpoint/2010/main" val="115165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r>
              <a:rPr lang="en-ZA" sz="3600" dirty="0">
                <a:latin typeface="Arial Rounded MT Bold" panose="020F0704030504030204" pitchFamily="34" charset="0"/>
              </a:rPr>
              <a:t>Global economic growth and expected growth</a:t>
            </a:r>
            <a:br>
              <a:rPr lang="en-ZA" sz="3600" dirty="0">
                <a:latin typeface="Arial Rounded MT Bold" panose="020F0704030504030204" pitchFamily="34" charset="0"/>
              </a:rPr>
            </a:br>
            <a:r>
              <a:rPr lang="en-ZA" sz="3600" dirty="0">
                <a:latin typeface="Arial Rounded MT Bold" panose="020F0704030504030204" pitchFamily="34" charset="0"/>
              </a:rPr>
              <a:t>2011 – 2024 </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April 2023  * Projection ** Forecast</a:t>
            </a:r>
          </a:p>
        </p:txBody>
      </p:sp>
      <p:pic>
        <p:nvPicPr>
          <p:cNvPr id="6" name="Picture 5">
            <a:extLst>
              <a:ext uri="{FF2B5EF4-FFF2-40B4-BE49-F238E27FC236}">
                <a16:creationId xmlns:a16="http://schemas.microsoft.com/office/drawing/2014/main" id="{5DB3684A-A52B-7420-C93E-F86B73A6768F}"/>
              </a:ext>
            </a:extLst>
          </p:cNvPr>
          <p:cNvPicPr>
            <a:picLocks noChangeAspect="1"/>
          </p:cNvPicPr>
          <p:nvPr/>
        </p:nvPicPr>
        <p:blipFill>
          <a:blip r:embed="rId3"/>
          <a:stretch>
            <a:fillRect/>
          </a:stretch>
        </p:blipFill>
        <p:spPr>
          <a:xfrm>
            <a:off x="1447397" y="1143001"/>
            <a:ext cx="9297206" cy="4860050"/>
          </a:xfrm>
          <a:prstGeom prst="rect">
            <a:avLst/>
          </a:prstGeom>
        </p:spPr>
      </p:pic>
    </p:spTree>
    <p:extLst>
      <p:ext uri="{BB962C8B-B14F-4D97-AF65-F5344CB8AC3E}">
        <p14:creationId xmlns:p14="http://schemas.microsoft.com/office/powerpoint/2010/main" val="596458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85" y="157479"/>
            <a:ext cx="11585360" cy="1653565"/>
          </a:xfrm>
        </p:spPr>
        <p:txBody>
          <a:bodyPr>
            <a:noAutofit/>
          </a:bodyPr>
          <a:lstStyle/>
          <a:p>
            <a:pPr algn="just"/>
            <a:r>
              <a:rPr lang="en-US" sz="2400" dirty="0">
                <a:latin typeface="Arial Rounded MT Bold" pitchFamily="34" charset="0"/>
              </a:rPr>
              <a:t>THE PRODUCER PRICE INDEX (PPI) OF UNPROCESSED MILK, FROM JANUARY 2015 TO JANUARY 2023 AND THE RETAIL PRICE INDICES (RPI) OF YOGHURT, MAAS AND PRE-PACKAGED CHEESE, FROM JANUARY 2015 TO DECEMBER 2022</a:t>
            </a:r>
            <a:endParaRPr lang="en-ZA" sz="24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Stats SA as supplied by SAMPRO</a:t>
            </a:r>
          </a:p>
        </p:txBody>
      </p:sp>
      <p:pic>
        <p:nvPicPr>
          <p:cNvPr id="4" name="Picture 3">
            <a:extLst>
              <a:ext uri="{FF2B5EF4-FFF2-40B4-BE49-F238E27FC236}">
                <a16:creationId xmlns:a16="http://schemas.microsoft.com/office/drawing/2014/main" id="{4093DE92-D17B-67A0-AE86-51C929D8E0C3}"/>
              </a:ext>
            </a:extLst>
          </p:cNvPr>
          <p:cNvPicPr>
            <a:picLocks noChangeAspect="1"/>
          </p:cNvPicPr>
          <p:nvPr/>
        </p:nvPicPr>
        <p:blipFill>
          <a:blip r:embed="rId3"/>
          <a:stretch>
            <a:fillRect/>
          </a:stretch>
        </p:blipFill>
        <p:spPr>
          <a:xfrm>
            <a:off x="1313896" y="1479349"/>
            <a:ext cx="10085032" cy="4525963"/>
          </a:xfrm>
          <a:prstGeom prst="rect">
            <a:avLst/>
          </a:prstGeom>
        </p:spPr>
      </p:pic>
    </p:spTree>
    <p:extLst>
      <p:ext uri="{BB962C8B-B14F-4D97-AF65-F5344CB8AC3E}">
        <p14:creationId xmlns:p14="http://schemas.microsoft.com/office/powerpoint/2010/main" val="265827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57480"/>
            <a:ext cx="11139851" cy="1341120"/>
          </a:xfrm>
        </p:spPr>
        <p:txBody>
          <a:bodyPr>
            <a:noAutofit/>
          </a:bodyPr>
          <a:lstStyle/>
          <a:p>
            <a:pPr algn="ctr"/>
            <a:r>
              <a:rPr lang="en-US" sz="3600" dirty="0">
                <a:latin typeface="Arial Rounded MT Bold" pitchFamily="34" charset="0"/>
              </a:rPr>
              <a:t>Monthly cumulative net imports, milk equivalent: Jan 2019 to March 2023</a:t>
            </a:r>
            <a:endParaRPr lang="en-ZA" sz="36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SARS as supplied by SAMPRO</a:t>
            </a:r>
          </a:p>
        </p:txBody>
      </p:sp>
      <p:pic>
        <p:nvPicPr>
          <p:cNvPr id="4" name="Picture 3">
            <a:extLst>
              <a:ext uri="{FF2B5EF4-FFF2-40B4-BE49-F238E27FC236}">
                <a16:creationId xmlns:a16="http://schemas.microsoft.com/office/drawing/2014/main" id="{21144BB9-3D89-2F1D-F21F-C777E14A0B5A}"/>
              </a:ext>
            </a:extLst>
          </p:cNvPr>
          <p:cNvPicPr>
            <a:picLocks noChangeAspect="1"/>
          </p:cNvPicPr>
          <p:nvPr/>
        </p:nvPicPr>
        <p:blipFill>
          <a:blip r:embed="rId3"/>
          <a:stretch>
            <a:fillRect/>
          </a:stretch>
        </p:blipFill>
        <p:spPr>
          <a:xfrm>
            <a:off x="1793290" y="1180730"/>
            <a:ext cx="9037468" cy="5066285"/>
          </a:xfrm>
          <a:prstGeom prst="rect">
            <a:avLst/>
          </a:prstGeom>
        </p:spPr>
      </p:pic>
    </p:spTree>
    <p:extLst>
      <p:ext uri="{BB962C8B-B14F-4D97-AF65-F5344CB8AC3E}">
        <p14:creationId xmlns:p14="http://schemas.microsoft.com/office/powerpoint/2010/main" val="1480904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719" y="157480"/>
            <a:ext cx="11356514" cy="1341120"/>
          </a:xfrm>
        </p:spPr>
        <p:txBody>
          <a:bodyPr>
            <a:noAutofit/>
          </a:bodyPr>
          <a:lstStyle/>
          <a:p>
            <a:pPr algn="ctr"/>
            <a:r>
              <a:rPr lang="en-US" sz="3200" dirty="0">
                <a:latin typeface="Arial Rounded MT Bold" pitchFamily="34" charset="0"/>
              </a:rPr>
              <a:t>Annual purchases of unprocessed milk plus milk equivalent of net imports = Tot supply: 2013 to 2023</a:t>
            </a:r>
            <a:endParaRPr lang="en-ZA" sz="32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SAMPRO, MPO, MILK SA</a:t>
            </a:r>
          </a:p>
        </p:txBody>
      </p:sp>
      <p:graphicFrame>
        <p:nvGraphicFramePr>
          <p:cNvPr id="7" name="Chart 6">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3504343218"/>
              </p:ext>
            </p:extLst>
          </p:nvPr>
        </p:nvGraphicFramePr>
        <p:xfrm>
          <a:off x="1420427" y="1303336"/>
          <a:ext cx="9587884" cy="4822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643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57480"/>
            <a:ext cx="11139851" cy="1341120"/>
          </a:xfrm>
        </p:spPr>
        <p:txBody>
          <a:bodyPr>
            <a:noAutofit/>
          </a:bodyPr>
          <a:lstStyle/>
          <a:p>
            <a:pPr algn="ctr"/>
            <a:r>
              <a:rPr lang="en-ZA" sz="3600" dirty="0">
                <a:latin typeface="Arial Rounded MT Bold" pitchFamily="34" charset="0"/>
              </a:rPr>
              <a:t>Calculated milk: maize plus soybean price ratio Jan 2019 –  April 2023</a:t>
            </a: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502573"/>
          </a:xfrm>
          <a:prstGeom prst="rect">
            <a:avLst/>
          </a:prstGeom>
          <a:noFill/>
        </p:spPr>
        <p:txBody>
          <a:bodyPr wrap="square" rtlCol="0">
            <a:spAutoFit/>
          </a:bodyPr>
          <a:lstStyle/>
          <a:p>
            <a:r>
              <a:rPr lang="en-ZA" sz="1333" dirty="0">
                <a:latin typeface="Arial Rounded MT Bold" panose="020F0704030504030204" pitchFamily="34" charset="0"/>
              </a:rPr>
              <a:t>Source: MPO calculations; “Feed price” = 70% YM1, 30% Soy, Safex nearest month prices, Producer price MPO survey </a:t>
            </a:r>
          </a:p>
        </p:txBody>
      </p:sp>
      <p:pic>
        <p:nvPicPr>
          <p:cNvPr id="7" name="Picture 6">
            <a:extLst>
              <a:ext uri="{FF2B5EF4-FFF2-40B4-BE49-F238E27FC236}">
                <a16:creationId xmlns:a16="http://schemas.microsoft.com/office/drawing/2014/main" id="{B1299E3E-7AF2-450D-1E27-296FADCBE391}"/>
              </a:ext>
            </a:extLst>
          </p:cNvPr>
          <p:cNvPicPr>
            <a:picLocks noChangeAspect="1"/>
          </p:cNvPicPr>
          <p:nvPr/>
        </p:nvPicPr>
        <p:blipFill>
          <a:blip r:embed="rId3"/>
          <a:stretch>
            <a:fillRect/>
          </a:stretch>
        </p:blipFill>
        <p:spPr>
          <a:xfrm>
            <a:off x="847755" y="1136342"/>
            <a:ext cx="10496489" cy="5110673"/>
          </a:xfrm>
          <a:prstGeom prst="rect">
            <a:avLst/>
          </a:prstGeom>
        </p:spPr>
      </p:pic>
    </p:spTree>
    <p:extLst>
      <p:ext uri="{BB962C8B-B14F-4D97-AF65-F5344CB8AC3E}">
        <p14:creationId xmlns:p14="http://schemas.microsoft.com/office/powerpoint/2010/main" val="2764008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9" y="157479"/>
            <a:ext cx="11816178" cy="1442721"/>
          </a:xfrm>
        </p:spPr>
        <p:txBody>
          <a:bodyPr>
            <a:noAutofit/>
          </a:bodyPr>
          <a:lstStyle/>
          <a:p>
            <a:pPr algn="ctr"/>
            <a:r>
              <a:rPr lang="en-US" sz="3200" dirty="0">
                <a:latin typeface="Arial Rounded MT Bold" pitchFamily="34" charset="0"/>
              </a:rPr>
              <a:t>PPI Indices of unprocessed milk and dairy products and the CPI of milk, cheese and eggs: 2013 to April 2023</a:t>
            </a:r>
            <a:endParaRPr lang="en-ZA" sz="3200" dirty="0">
              <a:latin typeface="Arial Rounded MT Bold" pitchFamily="34" charset="0"/>
            </a:endParaRP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297454"/>
          </a:xfrm>
          <a:prstGeom prst="rect">
            <a:avLst/>
          </a:prstGeom>
          <a:noFill/>
        </p:spPr>
        <p:txBody>
          <a:bodyPr wrap="square" rtlCol="0">
            <a:spAutoFit/>
          </a:bodyPr>
          <a:lstStyle/>
          <a:p>
            <a:r>
              <a:rPr lang="en-ZA" sz="1333" dirty="0">
                <a:latin typeface="Arial Rounded MT Bold" panose="020F0704030504030204" pitchFamily="34" charset="0"/>
              </a:rPr>
              <a:t>Source: Stats SA</a:t>
            </a:r>
          </a:p>
        </p:txBody>
      </p:sp>
      <p:pic>
        <p:nvPicPr>
          <p:cNvPr id="11" name="Picture 10">
            <a:extLst>
              <a:ext uri="{FF2B5EF4-FFF2-40B4-BE49-F238E27FC236}">
                <a16:creationId xmlns:a16="http://schemas.microsoft.com/office/drawing/2014/main" id="{9D07AD9F-B888-66CF-5D97-E3E22F2FB6A7}"/>
              </a:ext>
            </a:extLst>
          </p:cNvPr>
          <p:cNvPicPr>
            <a:picLocks noChangeAspect="1"/>
          </p:cNvPicPr>
          <p:nvPr/>
        </p:nvPicPr>
        <p:blipFill>
          <a:blip r:embed="rId3"/>
          <a:stretch>
            <a:fillRect/>
          </a:stretch>
        </p:blipFill>
        <p:spPr>
          <a:xfrm>
            <a:off x="1368821" y="1012054"/>
            <a:ext cx="9454357" cy="5007006"/>
          </a:xfrm>
          <a:prstGeom prst="rect">
            <a:avLst/>
          </a:prstGeom>
        </p:spPr>
      </p:pic>
    </p:spTree>
    <p:extLst>
      <p:ext uri="{BB962C8B-B14F-4D97-AF65-F5344CB8AC3E}">
        <p14:creationId xmlns:p14="http://schemas.microsoft.com/office/powerpoint/2010/main" val="551526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775520" y="903221"/>
            <a:ext cx="8636000" cy="2717800"/>
          </a:xfrm>
        </p:spPr>
        <p:txBody>
          <a:bodyPr/>
          <a:lstStyle/>
          <a:p>
            <a:pPr algn="ctr"/>
            <a:r>
              <a:rPr lang="en-ZA" dirty="0">
                <a:solidFill>
                  <a:schemeClr val="accent2"/>
                </a:solidFill>
                <a:latin typeface="Arial Rounded MT Bold" panose="020F0704030504030204" pitchFamily="34" charset="0"/>
              </a:rPr>
              <a:t>Thank you</a:t>
            </a:r>
          </a:p>
        </p:txBody>
      </p:sp>
      <p:sp>
        <p:nvSpPr>
          <p:cNvPr id="4" name="Subtitle 3"/>
          <p:cNvSpPr>
            <a:spLocks noGrp="1"/>
          </p:cNvSpPr>
          <p:nvPr>
            <p:ph type="subTitle" idx="1"/>
          </p:nvPr>
        </p:nvSpPr>
        <p:spPr/>
        <p:txBody>
          <a:bodyPr>
            <a:normAutofit/>
          </a:bodyPr>
          <a:lstStyle/>
          <a:p>
            <a:endParaRPr lang="en-ZA" dirty="0"/>
          </a:p>
        </p:txBody>
      </p:sp>
      <p:pic>
        <p:nvPicPr>
          <p:cNvPr id="1638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851" y="3621022"/>
            <a:ext cx="2853267" cy="18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World bank (* forecast)</a:t>
            </a:r>
          </a:p>
        </p:txBody>
      </p:sp>
      <p:graphicFrame>
        <p:nvGraphicFramePr>
          <p:cNvPr id="6" name="Object 5">
            <a:extLst>
              <a:ext uri="{FF2B5EF4-FFF2-40B4-BE49-F238E27FC236}">
                <a16:creationId xmlns:a16="http://schemas.microsoft.com/office/drawing/2014/main" id="{DCB88A37-CDFD-DA29-C6FA-DB66D6ABF968}"/>
              </a:ext>
            </a:extLst>
          </p:cNvPr>
          <p:cNvGraphicFramePr>
            <a:graphicFrameLocks noChangeAspect="1"/>
          </p:cNvGraphicFramePr>
          <p:nvPr>
            <p:extLst>
              <p:ext uri="{D42A27DB-BD31-4B8C-83A1-F6EECF244321}">
                <p14:modId xmlns:p14="http://schemas.microsoft.com/office/powerpoint/2010/main" val="3623747265"/>
              </p:ext>
            </p:extLst>
          </p:nvPr>
        </p:nvGraphicFramePr>
        <p:xfrm>
          <a:off x="1266825" y="255588"/>
          <a:ext cx="9788525" cy="5738812"/>
        </p:xfrm>
        <a:graphic>
          <a:graphicData uri="http://schemas.openxmlformats.org/presentationml/2006/ole">
            <mc:AlternateContent xmlns:mc="http://schemas.openxmlformats.org/markup-compatibility/2006">
              <mc:Choice xmlns:v="urn:schemas-microsoft-com:vml" Requires="v">
                <p:oleObj name="Worksheet" r:id="rId3" imgW="7269267" imgH="4114800" progId="Excel.Sheet.12">
                  <p:link updateAutomatic="1"/>
                </p:oleObj>
              </mc:Choice>
              <mc:Fallback>
                <p:oleObj name="Worksheet" r:id="rId3" imgW="7269267" imgH="4114800" progId="Excel.Sheet.12">
                  <p:link updateAutomatic="1"/>
                  <p:pic>
                    <p:nvPicPr>
                      <p:cNvPr id="0" name=""/>
                      <p:cNvPicPr/>
                      <p:nvPr/>
                    </p:nvPicPr>
                    <p:blipFill>
                      <a:blip r:embed="rId4"/>
                      <a:stretch>
                        <a:fillRect/>
                      </a:stretch>
                    </p:blipFill>
                    <p:spPr>
                      <a:xfrm>
                        <a:off x="1266825" y="255588"/>
                        <a:ext cx="9788525" cy="5738812"/>
                      </a:xfrm>
                      <a:prstGeom prst="rect">
                        <a:avLst/>
                      </a:prstGeom>
                    </p:spPr>
                  </p:pic>
                </p:oleObj>
              </mc:Fallback>
            </mc:AlternateContent>
          </a:graphicData>
        </a:graphic>
      </p:graphicFrame>
    </p:spTree>
    <p:extLst>
      <p:ext uri="{BB962C8B-B14F-4D97-AF65-F5344CB8AC3E}">
        <p14:creationId xmlns:p14="http://schemas.microsoft.com/office/powerpoint/2010/main" val="280024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Bloomberg markets</a:t>
            </a:r>
          </a:p>
        </p:txBody>
      </p:sp>
      <p:graphicFrame>
        <p:nvGraphicFramePr>
          <p:cNvPr id="6" name="Object 5">
            <a:extLst>
              <a:ext uri="{FF2B5EF4-FFF2-40B4-BE49-F238E27FC236}">
                <a16:creationId xmlns:a16="http://schemas.microsoft.com/office/drawing/2014/main" id="{6B0FAD4B-754E-7521-A8D5-5314A5B66955}"/>
              </a:ext>
            </a:extLst>
          </p:cNvPr>
          <p:cNvGraphicFramePr>
            <a:graphicFrameLocks noChangeAspect="1"/>
          </p:cNvGraphicFramePr>
          <p:nvPr>
            <p:extLst>
              <p:ext uri="{D42A27DB-BD31-4B8C-83A1-F6EECF244321}">
                <p14:modId xmlns:p14="http://schemas.microsoft.com/office/powerpoint/2010/main" val="248410368"/>
              </p:ext>
            </p:extLst>
          </p:nvPr>
        </p:nvGraphicFramePr>
        <p:xfrm>
          <a:off x="1524000" y="171450"/>
          <a:ext cx="9539288" cy="5822950"/>
        </p:xfrm>
        <a:graphic>
          <a:graphicData uri="http://schemas.openxmlformats.org/presentationml/2006/ole">
            <mc:AlternateContent xmlns:mc="http://schemas.openxmlformats.org/markup-compatibility/2006">
              <mc:Choice xmlns:v="urn:schemas-microsoft-com:vml" Requires="v">
                <p:oleObj name="Worksheet" r:id="rId3" imgW="6385489" imgH="3794570" progId="Excel.Sheet.12">
                  <p:link updateAutomatic="1"/>
                </p:oleObj>
              </mc:Choice>
              <mc:Fallback>
                <p:oleObj name="Worksheet" r:id="rId3" imgW="6385489" imgH="3794570" progId="Excel.Sheet.12">
                  <p:link updateAutomatic="1"/>
                  <p:pic>
                    <p:nvPicPr>
                      <p:cNvPr id="0" name=""/>
                      <p:cNvPicPr/>
                      <p:nvPr/>
                    </p:nvPicPr>
                    <p:blipFill>
                      <a:blip r:embed="rId4"/>
                      <a:stretch>
                        <a:fillRect/>
                      </a:stretch>
                    </p:blipFill>
                    <p:spPr>
                      <a:xfrm>
                        <a:off x="1524000" y="171450"/>
                        <a:ext cx="9539288" cy="5822950"/>
                      </a:xfrm>
                      <a:prstGeom prst="rect">
                        <a:avLst/>
                      </a:prstGeom>
                    </p:spPr>
                  </p:pic>
                </p:oleObj>
              </mc:Fallback>
            </mc:AlternateContent>
          </a:graphicData>
        </a:graphic>
      </p:graphicFrame>
    </p:spTree>
    <p:extLst>
      <p:ext uri="{BB962C8B-B14F-4D97-AF65-F5344CB8AC3E}">
        <p14:creationId xmlns:p14="http://schemas.microsoft.com/office/powerpoint/2010/main" val="246507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April 2023</a:t>
            </a:r>
          </a:p>
        </p:txBody>
      </p:sp>
      <p:pic>
        <p:nvPicPr>
          <p:cNvPr id="9" name="Picture 8">
            <a:extLst>
              <a:ext uri="{FF2B5EF4-FFF2-40B4-BE49-F238E27FC236}">
                <a16:creationId xmlns:a16="http://schemas.microsoft.com/office/drawing/2014/main" id="{53D059C0-586B-D91D-C101-B550BC80BD81}"/>
              </a:ext>
            </a:extLst>
          </p:cNvPr>
          <p:cNvPicPr>
            <a:picLocks noChangeAspect="1"/>
          </p:cNvPicPr>
          <p:nvPr/>
        </p:nvPicPr>
        <p:blipFill>
          <a:blip r:embed="rId3"/>
          <a:stretch>
            <a:fillRect/>
          </a:stretch>
        </p:blipFill>
        <p:spPr>
          <a:xfrm>
            <a:off x="1783081" y="164638"/>
            <a:ext cx="8389620" cy="5664072"/>
          </a:xfrm>
          <a:prstGeom prst="rect">
            <a:avLst/>
          </a:prstGeom>
        </p:spPr>
      </p:pic>
      <p:sp>
        <p:nvSpPr>
          <p:cNvPr id="10" name="Rectangle 9">
            <a:extLst>
              <a:ext uri="{FF2B5EF4-FFF2-40B4-BE49-F238E27FC236}">
                <a16:creationId xmlns:a16="http://schemas.microsoft.com/office/drawing/2014/main" id="{A12C82E6-F7F6-BD90-18E4-2196262F58B0}"/>
              </a:ext>
            </a:extLst>
          </p:cNvPr>
          <p:cNvSpPr/>
          <p:nvPr/>
        </p:nvSpPr>
        <p:spPr>
          <a:xfrm>
            <a:off x="1930735" y="449580"/>
            <a:ext cx="1848785" cy="449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Tree>
    <p:extLst>
      <p:ext uri="{BB962C8B-B14F-4D97-AF65-F5344CB8AC3E}">
        <p14:creationId xmlns:p14="http://schemas.microsoft.com/office/powerpoint/2010/main" val="328557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8700459" cy="1143000"/>
          </a:xfrm>
        </p:spPr>
        <p:txBody>
          <a:bodyPr>
            <a:noAutofit/>
          </a:bodyPr>
          <a:lstStyle/>
          <a:p>
            <a:pPr algn="ctr"/>
            <a:r>
              <a:rPr lang="en-ZA" sz="2800" dirty="0">
                <a:latin typeface="Arial Rounded MT Bold" panose="020F0704030504030204" pitchFamily="34" charset="0"/>
              </a:rPr>
              <a:t>FAO food price indices Jan 2013 – April 2023</a:t>
            </a:r>
          </a:p>
        </p:txBody>
      </p:sp>
      <p:sp>
        <p:nvSpPr>
          <p:cNvPr id="6" name="Rectangle 5"/>
          <p:cNvSpPr/>
          <p:nvPr/>
        </p:nvSpPr>
        <p:spPr>
          <a:xfrm>
            <a:off x="2180991" y="6086923"/>
            <a:ext cx="2089611" cy="297454"/>
          </a:xfrm>
          <a:prstGeom prst="rect">
            <a:avLst/>
          </a:prstGeom>
        </p:spPr>
        <p:txBody>
          <a:bodyPr wrap="none">
            <a:spAutoFit/>
          </a:bodyPr>
          <a:lstStyle/>
          <a:p>
            <a:r>
              <a:rPr lang="en-ZA" sz="1333" dirty="0">
                <a:latin typeface="Arial Rounded MT Bold" panose="020F0704030504030204" pitchFamily="34" charset="0"/>
              </a:rPr>
              <a:t>Source: FAO, May 2023</a:t>
            </a:r>
          </a:p>
        </p:txBody>
      </p:sp>
      <p:graphicFrame>
        <p:nvGraphicFramePr>
          <p:cNvPr id="3" name="Object 2">
            <a:extLst>
              <a:ext uri="{FF2B5EF4-FFF2-40B4-BE49-F238E27FC236}">
                <a16:creationId xmlns:a16="http://schemas.microsoft.com/office/drawing/2014/main" id="{4DC58BEC-2420-827A-350E-8888B142DA27}"/>
              </a:ext>
            </a:extLst>
          </p:cNvPr>
          <p:cNvGraphicFramePr>
            <a:graphicFrameLocks noChangeAspect="1"/>
          </p:cNvGraphicFramePr>
          <p:nvPr>
            <p:extLst>
              <p:ext uri="{D42A27DB-BD31-4B8C-83A1-F6EECF244321}">
                <p14:modId xmlns:p14="http://schemas.microsoft.com/office/powerpoint/2010/main" val="605185653"/>
              </p:ext>
            </p:extLst>
          </p:nvPr>
        </p:nvGraphicFramePr>
        <p:xfrm>
          <a:off x="1263650" y="800100"/>
          <a:ext cx="9818688" cy="5243513"/>
        </p:xfrm>
        <a:graphic>
          <a:graphicData uri="http://schemas.openxmlformats.org/presentationml/2006/ole">
            <mc:AlternateContent xmlns:mc="http://schemas.openxmlformats.org/markup-compatibility/2006">
              <mc:Choice xmlns:v="urn:schemas-microsoft-com:vml" Requires="v">
                <p:oleObj name="Worksheet" r:id="rId3" imgW="9403009" imgH="6179875" progId="Excel.Sheet.12">
                  <p:link updateAutomatic="1"/>
                </p:oleObj>
              </mc:Choice>
              <mc:Fallback>
                <p:oleObj name="Worksheet" r:id="rId3" imgW="9403009" imgH="6179875" progId="Excel.Sheet.12">
                  <p:link updateAutomatic="1"/>
                  <p:pic>
                    <p:nvPicPr>
                      <p:cNvPr id="0" name=""/>
                      <p:cNvPicPr/>
                      <p:nvPr/>
                    </p:nvPicPr>
                    <p:blipFill>
                      <a:blip r:embed="rId4"/>
                      <a:stretch>
                        <a:fillRect/>
                      </a:stretch>
                    </p:blipFill>
                    <p:spPr>
                      <a:xfrm>
                        <a:off x="1263650" y="800100"/>
                        <a:ext cx="9818688" cy="5243513"/>
                      </a:xfrm>
                      <a:prstGeom prst="rect">
                        <a:avLst/>
                      </a:prstGeom>
                    </p:spPr>
                  </p:pic>
                </p:oleObj>
              </mc:Fallback>
            </mc:AlternateContent>
          </a:graphicData>
        </a:graphic>
      </p:graphicFrame>
    </p:spTree>
    <p:extLst>
      <p:ext uri="{BB962C8B-B14F-4D97-AF65-F5344CB8AC3E}">
        <p14:creationId xmlns:p14="http://schemas.microsoft.com/office/powerpoint/2010/main" val="412879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8524529"/>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06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8700459" cy="943312"/>
          </a:xfrm>
        </p:spPr>
        <p:txBody>
          <a:bodyPr>
            <a:noAutofit/>
          </a:bodyPr>
          <a:lstStyle/>
          <a:p>
            <a:pPr algn="ctr"/>
            <a:r>
              <a:rPr lang="en-ZA" sz="2800" dirty="0">
                <a:latin typeface="Arial Rounded MT Bold" panose="020F0704030504030204" pitchFamily="34" charset="0"/>
              </a:rPr>
              <a:t>Global unprocessed cows’ milk production, </a:t>
            </a:r>
            <a:br>
              <a:rPr lang="en-ZA" sz="2800" dirty="0">
                <a:latin typeface="Arial Rounded MT Bold" panose="020F0704030504030204" pitchFamily="34" charset="0"/>
              </a:rPr>
            </a:br>
            <a:r>
              <a:rPr lang="en-ZA" sz="2800" dirty="0">
                <a:latin typeface="Arial Rounded MT Bold" panose="020F0704030504030204" pitchFamily="34" charset="0"/>
              </a:rPr>
              <a:t>2015 - 2021  </a:t>
            </a:r>
          </a:p>
        </p:txBody>
      </p:sp>
      <p:sp>
        <p:nvSpPr>
          <p:cNvPr id="6" name="Rectangle 5"/>
          <p:cNvSpPr/>
          <p:nvPr/>
        </p:nvSpPr>
        <p:spPr>
          <a:xfrm>
            <a:off x="2180991" y="6086923"/>
            <a:ext cx="2669705" cy="297454"/>
          </a:xfrm>
          <a:prstGeom prst="rect">
            <a:avLst/>
          </a:prstGeom>
        </p:spPr>
        <p:txBody>
          <a:bodyPr wrap="none">
            <a:spAutoFit/>
          </a:bodyPr>
          <a:lstStyle/>
          <a:p>
            <a:r>
              <a:rPr lang="en-ZA" sz="1333" dirty="0">
                <a:latin typeface="Arial Rounded MT Bold" panose="020F0704030504030204" pitchFamily="34" charset="0"/>
              </a:rPr>
              <a:t>Source: IDF Bulletin 518/2022</a:t>
            </a:r>
          </a:p>
        </p:txBody>
      </p:sp>
      <p:pic>
        <p:nvPicPr>
          <p:cNvPr id="5" name="Picture 4">
            <a:extLst>
              <a:ext uri="{FF2B5EF4-FFF2-40B4-BE49-F238E27FC236}">
                <a16:creationId xmlns:a16="http://schemas.microsoft.com/office/drawing/2014/main" id="{1C4B0886-8B5F-0883-5245-3CB699AD8327}"/>
              </a:ext>
            </a:extLst>
          </p:cNvPr>
          <p:cNvPicPr>
            <a:picLocks noChangeAspect="1"/>
          </p:cNvPicPr>
          <p:nvPr/>
        </p:nvPicPr>
        <p:blipFill>
          <a:blip r:embed="rId3"/>
          <a:stretch>
            <a:fillRect/>
          </a:stretch>
        </p:blipFill>
        <p:spPr>
          <a:xfrm>
            <a:off x="1524000" y="1120140"/>
            <a:ext cx="9182100" cy="4861559"/>
          </a:xfrm>
          <a:prstGeom prst="rect">
            <a:avLst/>
          </a:prstGeom>
        </p:spPr>
      </p:pic>
    </p:spTree>
    <p:extLst>
      <p:ext uri="{BB962C8B-B14F-4D97-AF65-F5344CB8AC3E}">
        <p14:creationId xmlns:p14="http://schemas.microsoft.com/office/powerpoint/2010/main" val="2749070889"/>
      </p:ext>
    </p:extLst>
  </p:cSld>
  <p:clrMapOvr>
    <a:masterClrMapping/>
  </p:clrMapOvr>
</p:sld>
</file>

<file path=ppt/theme/theme1.xml><?xml version="1.0" encoding="utf-8"?>
<a:theme xmlns:a="http://schemas.openxmlformats.org/drawingml/2006/main" name="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9038</TotalTime>
  <Words>1567</Words>
  <Application>Microsoft Office PowerPoint</Application>
  <PresentationFormat>Widescreen</PresentationFormat>
  <Paragraphs>203</Paragraphs>
  <Slides>35</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8</vt:i4>
      </vt:variant>
      <vt:variant>
        <vt:lpstr>Slide Titles</vt:lpstr>
      </vt:variant>
      <vt:variant>
        <vt:i4>35</vt:i4>
      </vt:variant>
    </vt:vector>
  </HeadingPairs>
  <TitlesOfParts>
    <vt:vector size="49" baseType="lpstr">
      <vt:lpstr>Arial</vt:lpstr>
      <vt:lpstr>Arial Rounded MT Bold</vt:lpstr>
      <vt:lpstr>Calibri</vt:lpstr>
      <vt:lpstr>Wingdings</vt:lpstr>
      <vt:lpstr>Wingdings 2</vt:lpstr>
      <vt:lpstr>Contents Slide Master</vt:lpstr>
      <vt:lpstr>file:///\\mpofilprd01\Data\Home\bertusv\Stats\Milk%20SA%20Stats\MSA%20presentation%20Nov%202022%20new%20graphs.xlsx!Global%20infl!%5bMSA%20presentation%20Nov%202022%20new%20graphs.xlsx%5dGlobal%20infl%20Chart%202</vt:lpstr>
      <vt:lpstr>file:///\\mpofilprd01\Data\Home\bertusv\Stats\Milk%20SA%20Stats\MSA%20presentation%20Nov%202022%20new%20graphs.xlsx!Us%20fed%20monthly!%5bMSA%20presentation%20Nov%202022%20new%20graphs.xlsx%5dUs%20fed%20monthly%20Chart%201</vt:lpstr>
      <vt:lpstr>file:///\\mpofilprd01\Data\Home\bertusv\Stats\Milk%20SA%20Stats\Stats%20masterfile.xlsx!Figure%2012</vt:lpstr>
      <vt:lpstr>file:///\\mpofilprd01\Data\Home\bertusv\Stats\GDT%20index%202014%20(3).xlsx!Figure%201</vt:lpstr>
      <vt:lpstr>file:///\\mpofilprd01\Data\Home\bertusv\Stats\Milk%20SA%20Stats\Stats%20masterfile.xlsx!Figure%2013</vt:lpstr>
      <vt:lpstr>file:///\\mpofilprd01\Data\Home\bertusv\Stats\Milk%20SA%20Stats\Stats%20masterfile.xlsx!Figure%2014</vt:lpstr>
      <vt:lpstr>file:///\\mpofilprd01\Data\Home\bertusv\Stats\Milk%20SA%20Stats\Stats%20masterfile.xlsx!Fig%2019</vt:lpstr>
      <vt:lpstr>file:///\\mpofilprd01\Data\Home\bertusv\Stats\Milk%20SA%20Stats\Stats%20masterfile.xlsx!Household%20inc!%5bStats%20masterfile.xlsx%5dHousehold%20inc%20Chart%201</vt:lpstr>
      <vt:lpstr>Milk SA Project: Economies and Markets  </vt:lpstr>
      <vt:lpstr>PowerPoint Presentation</vt:lpstr>
      <vt:lpstr>Global economic growth and expected growth 2011 – 2024 </vt:lpstr>
      <vt:lpstr>PowerPoint Presentation</vt:lpstr>
      <vt:lpstr>PowerPoint Presentation</vt:lpstr>
      <vt:lpstr>PowerPoint Presentation</vt:lpstr>
      <vt:lpstr>FAO food price indices Jan 2013 – April 2023</vt:lpstr>
      <vt:lpstr>PowerPoint Presentation</vt:lpstr>
      <vt:lpstr>Global unprocessed cows’ milk production,  2015 - 2021  </vt:lpstr>
      <vt:lpstr>Change in production of unprocessed milk: Selected countries</vt:lpstr>
      <vt:lpstr>World population and per capita dairy consumption, 2012 - 2021</vt:lpstr>
      <vt:lpstr> </vt:lpstr>
      <vt:lpstr>PowerPoint Presentation</vt:lpstr>
      <vt:lpstr>International prices of dairy products  Jan 2013 – May 2023</vt:lpstr>
      <vt:lpstr>Average European, Poland and SA producer prices, of unprocessed milk, Euro/100kg, Jan 2020 – March 2023</vt:lpstr>
      <vt:lpstr>PowerPoint Presentation</vt:lpstr>
      <vt:lpstr>Annual SA economic growth ( non-annualized)  2018 – 2022 (base year 2015)</vt:lpstr>
      <vt:lpstr>Annual SA GDP at market value (seasonally adjusted)  2016 – 2022 (base year 2015) (R billion)</vt:lpstr>
      <vt:lpstr>Consumer price inflation  Jan 2010 – April 2023</vt:lpstr>
      <vt:lpstr>Prime interest rate, real interest rate and inflation rate in South Africa: Jan 2013 – April 2023</vt:lpstr>
      <vt:lpstr>SA households: real disposable income and debt as %   1982 – 2021</vt:lpstr>
      <vt:lpstr>Retail sales growth at nominal prices    Jan 2013 – March 2023</vt:lpstr>
      <vt:lpstr>PowerPoint Presentation</vt:lpstr>
      <vt:lpstr>Monthly unprocessed milk purchases :Jan 2019 – April 2023 (table percentage change per year)</vt:lpstr>
      <vt:lpstr>CHANGES IN THE QUANTITIES OF RETAIL SALES FROM THE YEAR JANUARY 2021 TO DECEMBER 2021, TO THE YEAR JANUARY 2022 TO DECEMBER 2022, AND CHANGES IN THE RETAIL PRICES FROM DECEMBER 2021 TO DECEMBER 2022 OF SPECIFIC DAIRY PRODUCTS</vt:lpstr>
      <vt:lpstr>CHANGES IN THE QUANTITIES OF RETAIL SALES OF SPECIFIC DAIRY PRODUCTS</vt:lpstr>
      <vt:lpstr>Changes in average retail prices of specific dairy products</vt:lpstr>
      <vt:lpstr> to March 2023</vt:lpstr>
      <vt:lpstr> THE PRODUCER PRICE INDEX (PPI) OF UNPROCESSED MILK, FROM JANUARY 2015 TO JANUARY 2023 AND THE RETAIL PRICE INDICES (RPI) OF FRESH MILK AND UHT MILK, FROM JANUARY 2015 TO DECEMBER 2022</vt:lpstr>
      <vt:lpstr>THE PRODUCER PRICE INDEX (PPI) OF UNPROCESSED MILK, FROM JANUARY 2015 TO JANUARY 2023 AND THE RETAIL PRICE INDICES (RPI) OF YOGHURT, MAAS AND PRE-PACKAGED CHEESE, FROM JANUARY 2015 TO DECEMBER 2022</vt:lpstr>
      <vt:lpstr>Monthly cumulative net imports, milk equivalent: Jan 2019 to March 2023</vt:lpstr>
      <vt:lpstr>Annual purchases of unprocessed milk plus milk equivalent of net imports = Tot supply: 2013 to 2023</vt:lpstr>
      <vt:lpstr>Calculated milk: maize plus soybean price ratio Jan 2019 –  April 2023</vt:lpstr>
      <vt:lpstr>PPI Indices of unprocessed milk and dairy products and the CPI of milk, cheese and eggs: 2013 to April 2023</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Corlia</dc:creator>
  <cp:lastModifiedBy>Nico Fouche</cp:lastModifiedBy>
  <cp:revision>416</cp:revision>
  <cp:lastPrinted>2023-06-12T16:05:37Z</cp:lastPrinted>
  <dcterms:created xsi:type="dcterms:W3CDTF">2018-10-29T11:34:46Z</dcterms:created>
  <dcterms:modified xsi:type="dcterms:W3CDTF">2023-06-12T16:18:49Z</dcterms:modified>
</cp:coreProperties>
</file>