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3" r:id="rId6"/>
    <p:sldId id="264" r:id="rId7"/>
    <p:sldId id="265" r:id="rId8"/>
    <p:sldId id="270" r:id="rId9"/>
    <p:sldId id="271" r:id="rId10"/>
    <p:sldId id="266" r:id="rId11"/>
    <p:sldId id="268" r:id="rId12"/>
    <p:sldId id="267" r:id="rId13"/>
    <p:sldId id="269" r:id="rId14"/>
    <p:sldId id="272" r:id="rId15"/>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FF91807D-9A35-4926-A719-0BF2EA0CC159}" type="datetimeFigureOut">
              <a:rPr lang="en-ZA" smtClean="0"/>
              <a:t>2024/06/12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6EBFFAD-C3EF-49A7-BE5C-155BFE241666}" type="slidenum">
              <a:rPr lang="en-ZA" smtClean="0"/>
              <a:t>‹#›</a:t>
            </a:fld>
            <a:endParaRPr lang="en-ZA"/>
          </a:p>
        </p:txBody>
      </p:sp>
    </p:spTree>
    <p:extLst>
      <p:ext uri="{BB962C8B-B14F-4D97-AF65-F5344CB8AC3E}">
        <p14:creationId xmlns:p14="http://schemas.microsoft.com/office/powerpoint/2010/main" val="1600245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F91807D-9A35-4926-A719-0BF2EA0CC159}" type="datetimeFigureOut">
              <a:rPr lang="en-ZA" smtClean="0"/>
              <a:t>2024/06/12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6EBFFAD-C3EF-49A7-BE5C-155BFE241666}" type="slidenum">
              <a:rPr lang="en-ZA" smtClean="0"/>
              <a:t>‹#›</a:t>
            </a:fld>
            <a:endParaRPr lang="en-ZA"/>
          </a:p>
        </p:txBody>
      </p:sp>
    </p:spTree>
    <p:extLst>
      <p:ext uri="{BB962C8B-B14F-4D97-AF65-F5344CB8AC3E}">
        <p14:creationId xmlns:p14="http://schemas.microsoft.com/office/powerpoint/2010/main" val="2495772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F91807D-9A35-4926-A719-0BF2EA0CC159}" type="datetimeFigureOut">
              <a:rPr lang="en-ZA" smtClean="0"/>
              <a:t>2024/06/12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6EBFFAD-C3EF-49A7-BE5C-155BFE241666}" type="slidenum">
              <a:rPr lang="en-ZA" smtClean="0"/>
              <a:t>‹#›</a:t>
            </a:fld>
            <a:endParaRPr lang="en-ZA"/>
          </a:p>
        </p:txBody>
      </p:sp>
    </p:spTree>
    <p:extLst>
      <p:ext uri="{BB962C8B-B14F-4D97-AF65-F5344CB8AC3E}">
        <p14:creationId xmlns:p14="http://schemas.microsoft.com/office/powerpoint/2010/main" val="362046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F91807D-9A35-4926-A719-0BF2EA0CC159}" type="datetimeFigureOut">
              <a:rPr lang="en-ZA" smtClean="0"/>
              <a:t>2024/06/12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6EBFFAD-C3EF-49A7-BE5C-155BFE241666}" type="slidenum">
              <a:rPr lang="en-ZA" smtClean="0"/>
              <a:t>‹#›</a:t>
            </a:fld>
            <a:endParaRPr lang="en-ZA"/>
          </a:p>
        </p:txBody>
      </p:sp>
    </p:spTree>
    <p:extLst>
      <p:ext uri="{BB962C8B-B14F-4D97-AF65-F5344CB8AC3E}">
        <p14:creationId xmlns:p14="http://schemas.microsoft.com/office/powerpoint/2010/main" val="20809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91807D-9A35-4926-A719-0BF2EA0CC159}" type="datetimeFigureOut">
              <a:rPr lang="en-ZA" smtClean="0"/>
              <a:t>2024/06/12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6EBFFAD-C3EF-49A7-BE5C-155BFE241666}" type="slidenum">
              <a:rPr lang="en-ZA" smtClean="0"/>
              <a:t>‹#›</a:t>
            </a:fld>
            <a:endParaRPr lang="en-ZA"/>
          </a:p>
        </p:txBody>
      </p:sp>
    </p:spTree>
    <p:extLst>
      <p:ext uri="{BB962C8B-B14F-4D97-AF65-F5344CB8AC3E}">
        <p14:creationId xmlns:p14="http://schemas.microsoft.com/office/powerpoint/2010/main" val="3219729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FF91807D-9A35-4926-A719-0BF2EA0CC159}" type="datetimeFigureOut">
              <a:rPr lang="en-ZA" smtClean="0"/>
              <a:t>2024/06/12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6EBFFAD-C3EF-49A7-BE5C-155BFE241666}" type="slidenum">
              <a:rPr lang="en-ZA" smtClean="0"/>
              <a:t>‹#›</a:t>
            </a:fld>
            <a:endParaRPr lang="en-ZA"/>
          </a:p>
        </p:txBody>
      </p:sp>
    </p:spTree>
    <p:extLst>
      <p:ext uri="{BB962C8B-B14F-4D97-AF65-F5344CB8AC3E}">
        <p14:creationId xmlns:p14="http://schemas.microsoft.com/office/powerpoint/2010/main" val="353308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FF91807D-9A35-4926-A719-0BF2EA0CC159}" type="datetimeFigureOut">
              <a:rPr lang="en-ZA" smtClean="0"/>
              <a:t>2024/06/12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26EBFFAD-C3EF-49A7-BE5C-155BFE241666}" type="slidenum">
              <a:rPr lang="en-ZA" smtClean="0"/>
              <a:t>‹#›</a:t>
            </a:fld>
            <a:endParaRPr lang="en-ZA"/>
          </a:p>
        </p:txBody>
      </p:sp>
    </p:spTree>
    <p:extLst>
      <p:ext uri="{BB962C8B-B14F-4D97-AF65-F5344CB8AC3E}">
        <p14:creationId xmlns:p14="http://schemas.microsoft.com/office/powerpoint/2010/main" val="230337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FF91807D-9A35-4926-A719-0BF2EA0CC159}" type="datetimeFigureOut">
              <a:rPr lang="en-ZA" smtClean="0"/>
              <a:t>2024/06/12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26EBFFAD-C3EF-49A7-BE5C-155BFE241666}" type="slidenum">
              <a:rPr lang="en-ZA" smtClean="0"/>
              <a:t>‹#›</a:t>
            </a:fld>
            <a:endParaRPr lang="en-ZA"/>
          </a:p>
        </p:txBody>
      </p:sp>
    </p:spTree>
    <p:extLst>
      <p:ext uri="{BB962C8B-B14F-4D97-AF65-F5344CB8AC3E}">
        <p14:creationId xmlns:p14="http://schemas.microsoft.com/office/powerpoint/2010/main" val="13886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1807D-9A35-4926-A719-0BF2EA0CC159}" type="datetimeFigureOut">
              <a:rPr lang="en-ZA" smtClean="0"/>
              <a:t>2024/06/12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26EBFFAD-C3EF-49A7-BE5C-155BFE241666}" type="slidenum">
              <a:rPr lang="en-ZA" smtClean="0"/>
              <a:t>‹#›</a:t>
            </a:fld>
            <a:endParaRPr lang="en-ZA"/>
          </a:p>
        </p:txBody>
      </p:sp>
    </p:spTree>
    <p:extLst>
      <p:ext uri="{BB962C8B-B14F-4D97-AF65-F5344CB8AC3E}">
        <p14:creationId xmlns:p14="http://schemas.microsoft.com/office/powerpoint/2010/main" val="1959049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91807D-9A35-4926-A719-0BF2EA0CC159}" type="datetimeFigureOut">
              <a:rPr lang="en-ZA" smtClean="0"/>
              <a:t>2024/06/12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6EBFFAD-C3EF-49A7-BE5C-155BFE241666}" type="slidenum">
              <a:rPr lang="en-ZA" smtClean="0"/>
              <a:t>‹#›</a:t>
            </a:fld>
            <a:endParaRPr lang="en-ZA"/>
          </a:p>
        </p:txBody>
      </p:sp>
    </p:spTree>
    <p:extLst>
      <p:ext uri="{BB962C8B-B14F-4D97-AF65-F5344CB8AC3E}">
        <p14:creationId xmlns:p14="http://schemas.microsoft.com/office/powerpoint/2010/main" val="1835190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91807D-9A35-4926-A719-0BF2EA0CC159}" type="datetimeFigureOut">
              <a:rPr lang="en-ZA" smtClean="0"/>
              <a:t>2024/06/12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6EBFFAD-C3EF-49A7-BE5C-155BFE241666}" type="slidenum">
              <a:rPr lang="en-ZA" smtClean="0"/>
              <a:t>‹#›</a:t>
            </a:fld>
            <a:endParaRPr lang="en-ZA"/>
          </a:p>
        </p:txBody>
      </p:sp>
    </p:spTree>
    <p:extLst>
      <p:ext uri="{BB962C8B-B14F-4D97-AF65-F5344CB8AC3E}">
        <p14:creationId xmlns:p14="http://schemas.microsoft.com/office/powerpoint/2010/main" val="130540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1807D-9A35-4926-A719-0BF2EA0CC159}" type="datetimeFigureOut">
              <a:rPr lang="en-ZA" smtClean="0"/>
              <a:t>2024/06/12</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BFFAD-C3EF-49A7-BE5C-155BFE241666}" type="slidenum">
              <a:rPr lang="en-ZA" smtClean="0"/>
              <a:t>‹#›</a:t>
            </a:fld>
            <a:endParaRPr lang="en-ZA"/>
          </a:p>
        </p:txBody>
      </p:sp>
    </p:spTree>
    <p:extLst>
      <p:ext uri="{BB962C8B-B14F-4D97-AF65-F5344CB8AC3E}">
        <p14:creationId xmlns:p14="http://schemas.microsoft.com/office/powerpoint/2010/main" val="876230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80753"/>
            <a:ext cx="9144000" cy="1036729"/>
          </a:xfrm>
        </p:spPr>
        <p:txBody>
          <a:bodyPr/>
          <a:lstStyle/>
          <a:p>
            <a:r>
              <a:rPr lang="en-US" dirty="0"/>
              <a:t>CEO Presentation</a:t>
            </a:r>
            <a:endParaRPr lang="en-ZA" dirty="0"/>
          </a:p>
        </p:txBody>
      </p:sp>
      <p:sp>
        <p:nvSpPr>
          <p:cNvPr id="3" name="Subtitle 2"/>
          <p:cNvSpPr>
            <a:spLocks noGrp="1"/>
          </p:cNvSpPr>
          <p:nvPr>
            <p:ph type="subTitle" idx="1"/>
          </p:nvPr>
        </p:nvSpPr>
        <p:spPr>
          <a:xfrm>
            <a:off x="1524000" y="3210153"/>
            <a:ext cx="9144000" cy="1980156"/>
          </a:xfrm>
        </p:spPr>
        <p:txBody>
          <a:bodyPr/>
          <a:lstStyle/>
          <a:p>
            <a:r>
              <a:rPr lang="en-US" dirty="0"/>
              <a:t>for the </a:t>
            </a:r>
          </a:p>
          <a:p>
            <a:r>
              <a:rPr lang="en-US" sz="3600" dirty="0"/>
              <a:t>Annual General Meeting of Members</a:t>
            </a:r>
          </a:p>
          <a:p>
            <a:r>
              <a:rPr lang="en-US" sz="3600" dirty="0"/>
              <a:t>13 June 2024</a:t>
            </a:r>
            <a:endParaRPr lang="en-ZA" sz="3600" dirty="0"/>
          </a:p>
        </p:txBody>
      </p:sp>
      <p:pic>
        <p:nvPicPr>
          <p:cNvPr id="102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6350"/>
            <a:ext cx="1562100" cy="102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546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2784"/>
          </a:xfrm>
        </p:spPr>
        <p:txBody>
          <a:bodyPr/>
          <a:lstStyle/>
          <a:p>
            <a:pPr algn="ctr"/>
            <a:r>
              <a:rPr lang="en-US" b="1" dirty="0"/>
              <a:t>Finances</a:t>
            </a:r>
            <a:endParaRPr lang="en-ZA" b="1" dirty="0"/>
          </a:p>
        </p:txBody>
      </p:sp>
      <p:sp>
        <p:nvSpPr>
          <p:cNvPr id="4" name="Content Placeholder 3"/>
          <p:cNvSpPr>
            <a:spLocks noGrp="1"/>
          </p:cNvSpPr>
          <p:nvPr>
            <p:ph sz="half" idx="2"/>
          </p:nvPr>
        </p:nvSpPr>
        <p:spPr>
          <a:xfrm>
            <a:off x="838200" y="1297577"/>
            <a:ext cx="10515600" cy="4879386"/>
          </a:xfrm>
        </p:spPr>
        <p:txBody>
          <a:bodyPr/>
          <a:lstStyle/>
          <a:p>
            <a:r>
              <a:rPr lang="en-US" dirty="0"/>
              <a:t>For 2022 and 2023 respectively, income was 6,0% and 1,4% short of budget.</a:t>
            </a:r>
          </a:p>
          <a:p>
            <a:r>
              <a:rPr lang="en-US" dirty="0"/>
              <a:t>The 2023 project budgets were limited to the same levels as </a:t>
            </a:r>
            <a:r>
              <a:rPr lang="en-US"/>
              <a:t>in 2022.</a:t>
            </a:r>
            <a:endParaRPr lang="en-US" dirty="0"/>
          </a:p>
          <a:p>
            <a:r>
              <a:rPr lang="en-US" dirty="0"/>
              <a:t>Debt situation is still improving (next slide).</a:t>
            </a:r>
          </a:p>
          <a:p>
            <a:endParaRPr lang="en-US" dirty="0"/>
          </a:p>
          <a:p>
            <a:endParaRPr lang="en-US" dirty="0"/>
          </a:p>
          <a:p>
            <a:endParaRPr lang="en-US" dirty="0"/>
          </a:p>
          <a:p>
            <a:endParaRPr lang="en-US" dirty="0"/>
          </a:p>
          <a:p>
            <a:endParaRPr lang="en-ZA" dirty="0"/>
          </a:p>
        </p:txBody>
      </p:sp>
    </p:spTree>
    <p:extLst>
      <p:ext uri="{BB962C8B-B14F-4D97-AF65-F5344CB8AC3E}">
        <p14:creationId xmlns:p14="http://schemas.microsoft.com/office/powerpoint/2010/main" val="373366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3778"/>
          </a:xfrm>
        </p:spPr>
        <p:txBody>
          <a:bodyPr>
            <a:normAutofit fontScale="90000"/>
          </a:bodyPr>
          <a:lstStyle/>
          <a:p>
            <a:pPr algn="ctr"/>
            <a:r>
              <a:rPr lang="en-US" b="1" dirty="0"/>
              <a:t>DEBT</a:t>
            </a:r>
            <a:endParaRPr lang="en-ZA" b="1" dirty="0"/>
          </a:p>
        </p:txBody>
      </p:sp>
      <p:pic>
        <p:nvPicPr>
          <p:cNvPr id="5" name="Content Placeholder 4"/>
          <p:cNvPicPr>
            <a:picLocks noGrp="1" noChangeAspect="1"/>
          </p:cNvPicPr>
          <p:nvPr>
            <p:ph sz="half" idx="1"/>
          </p:nvPr>
        </p:nvPicPr>
        <p:blipFill>
          <a:blip r:embed="rId2"/>
          <a:stretch>
            <a:fillRect/>
          </a:stretch>
        </p:blipFill>
        <p:spPr>
          <a:xfrm>
            <a:off x="838200" y="1254034"/>
            <a:ext cx="5181600" cy="3850808"/>
          </a:xfrm>
          <a:prstGeom prst="rect">
            <a:avLst/>
          </a:prstGeom>
        </p:spPr>
      </p:pic>
      <p:pic>
        <p:nvPicPr>
          <p:cNvPr id="6" name="Content Placeholder 5"/>
          <p:cNvPicPr>
            <a:picLocks noGrp="1" noChangeAspect="1"/>
          </p:cNvPicPr>
          <p:nvPr>
            <p:ph sz="half" idx="2"/>
          </p:nvPr>
        </p:nvPicPr>
        <p:blipFill>
          <a:blip r:embed="rId3"/>
          <a:stretch>
            <a:fillRect/>
          </a:stretch>
        </p:blipFill>
        <p:spPr>
          <a:xfrm>
            <a:off x="6172200" y="1254034"/>
            <a:ext cx="5181600" cy="4340870"/>
          </a:xfrm>
          <a:prstGeom prst="rect">
            <a:avLst/>
          </a:prstGeom>
        </p:spPr>
      </p:pic>
    </p:spTree>
    <p:extLst>
      <p:ext uri="{BB962C8B-B14F-4D97-AF65-F5344CB8AC3E}">
        <p14:creationId xmlns:p14="http://schemas.microsoft.com/office/powerpoint/2010/main" val="2853822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6989"/>
          </a:xfrm>
        </p:spPr>
        <p:txBody>
          <a:bodyPr/>
          <a:lstStyle/>
          <a:p>
            <a:pPr algn="ctr"/>
            <a:r>
              <a:rPr lang="en-US" b="1" dirty="0"/>
              <a:t>Expenditure and Surplus as % of income: 2023</a:t>
            </a:r>
            <a:endParaRPr lang="en-ZA" b="1" dirty="0"/>
          </a:p>
        </p:txBody>
      </p:sp>
      <p:pic>
        <p:nvPicPr>
          <p:cNvPr id="5" name="Content Placeholder 4"/>
          <p:cNvPicPr>
            <a:picLocks noGrp="1"/>
          </p:cNvPicPr>
          <p:nvPr>
            <p:ph sz="half" idx="2"/>
          </p:nvPr>
        </p:nvPicPr>
        <p:blipFill>
          <a:blip r:embed="rId2"/>
          <a:stretch>
            <a:fillRect/>
          </a:stretch>
        </p:blipFill>
        <p:spPr>
          <a:xfrm>
            <a:off x="940526" y="1497874"/>
            <a:ext cx="10302239" cy="4679089"/>
          </a:xfrm>
          <a:prstGeom prst="rect">
            <a:avLst/>
          </a:prstGeom>
        </p:spPr>
      </p:pic>
    </p:spTree>
    <p:extLst>
      <p:ext uri="{BB962C8B-B14F-4D97-AF65-F5344CB8AC3E}">
        <p14:creationId xmlns:p14="http://schemas.microsoft.com/office/powerpoint/2010/main" val="2591587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1160"/>
          </a:xfrm>
        </p:spPr>
        <p:txBody>
          <a:bodyPr>
            <a:normAutofit fontScale="90000"/>
          </a:bodyPr>
          <a:lstStyle/>
          <a:p>
            <a:pPr algn="ctr"/>
            <a:r>
              <a:rPr lang="en-US" b="1" dirty="0"/>
              <a:t>No of role-players per category and their levy contribution in 2023</a:t>
            </a:r>
            <a:endParaRPr lang="en-ZA" b="1" dirty="0"/>
          </a:p>
        </p:txBody>
      </p:sp>
      <p:pic>
        <p:nvPicPr>
          <p:cNvPr id="5" name="Content Placeholder 4" descr="A graph of a number of people&#10;&#10;Description automatically generated with medium confidence"/>
          <p:cNvPicPr>
            <a:picLocks noGrp="1"/>
          </p:cNvPicPr>
          <p:nvPr>
            <p:ph sz="half" idx="2"/>
          </p:nvPr>
        </p:nvPicPr>
        <p:blipFill>
          <a:blip r:embed="rId2"/>
          <a:stretch>
            <a:fillRect/>
          </a:stretch>
        </p:blipFill>
        <p:spPr>
          <a:xfrm>
            <a:off x="1532709" y="1402080"/>
            <a:ext cx="9422674" cy="4783591"/>
          </a:xfrm>
          <a:prstGeom prst="rect">
            <a:avLst/>
          </a:prstGeom>
        </p:spPr>
      </p:pic>
    </p:spTree>
    <p:extLst>
      <p:ext uri="{BB962C8B-B14F-4D97-AF65-F5344CB8AC3E}">
        <p14:creationId xmlns:p14="http://schemas.microsoft.com/office/powerpoint/2010/main" val="1013880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7320"/>
          </a:xfrm>
        </p:spPr>
        <p:txBody>
          <a:bodyPr/>
          <a:lstStyle/>
          <a:p>
            <a:pPr algn="ctr"/>
            <a:r>
              <a:rPr lang="en-US" b="1" dirty="0"/>
              <a:t>CONCLUDING REMARKS</a:t>
            </a:r>
            <a:endParaRPr lang="en-ZA" b="1" dirty="0"/>
          </a:p>
        </p:txBody>
      </p:sp>
      <p:sp>
        <p:nvSpPr>
          <p:cNvPr id="4" name="Content Placeholder 3"/>
          <p:cNvSpPr>
            <a:spLocks noGrp="1"/>
          </p:cNvSpPr>
          <p:nvPr>
            <p:ph sz="half" idx="2"/>
          </p:nvPr>
        </p:nvSpPr>
        <p:spPr>
          <a:xfrm>
            <a:off x="838200" y="1062446"/>
            <a:ext cx="10515600" cy="5114517"/>
          </a:xfrm>
        </p:spPr>
        <p:txBody>
          <a:bodyPr>
            <a:normAutofit lnSpcReduction="10000"/>
          </a:bodyPr>
          <a:lstStyle/>
          <a:p>
            <a:r>
              <a:rPr lang="en-US" dirty="0"/>
              <a:t>From the word “go” in 2002, the Board has built onto the foundation laid by the Dairy Development Initiative, and started to give impetus to the different objectives by giving structure to it by means of projects and </a:t>
            </a:r>
            <a:r>
              <a:rPr lang="en-US" dirty="0" err="1"/>
              <a:t>programmes</a:t>
            </a:r>
            <a:r>
              <a:rPr lang="en-US" dirty="0"/>
              <a:t>.</a:t>
            </a:r>
          </a:p>
          <a:p>
            <a:r>
              <a:rPr lang="en-US" dirty="0"/>
              <a:t>These projects and </a:t>
            </a:r>
            <a:r>
              <a:rPr lang="en-US" dirty="0" err="1"/>
              <a:t>programmes</a:t>
            </a:r>
            <a:r>
              <a:rPr lang="en-US" dirty="0"/>
              <a:t> developed over more than 20 years through the vision and passionate pursuit of the objectives, by the Members, the Board, the project managers and all others involved.</a:t>
            </a:r>
          </a:p>
          <a:p>
            <a:r>
              <a:rPr lang="en-US" dirty="0"/>
              <a:t>Through its disciplined and scientific approach to its objectives, Milk SA has earned credibility and respect amongst the local and international stakeholders.</a:t>
            </a:r>
          </a:p>
          <a:p>
            <a:r>
              <a:rPr lang="en-US" dirty="0"/>
              <a:t>The Members can rest assured that the Office of Milk SA remains dedicated to provide the diligent support to this proud and indispensable organization, in pursuit of its noble vision.</a:t>
            </a:r>
            <a:endParaRPr lang="en-ZA" dirty="0"/>
          </a:p>
        </p:txBody>
      </p:sp>
    </p:spTree>
    <p:extLst>
      <p:ext uri="{BB962C8B-B14F-4D97-AF65-F5344CB8AC3E}">
        <p14:creationId xmlns:p14="http://schemas.microsoft.com/office/powerpoint/2010/main" val="2544634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b="1">
                <a:solidFill>
                  <a:srgbClr val="FFFFFF"/>
                </a:solidFill>
              </a:rPr>
              <a:t>MILK SOUTH AFRICA …</a:t>
            </a:r>
            <a:endParaRPr lang="en-ZA" b="1">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US" sz="2400" b="1" dirty="0">
                <a:solidFill>
                  <a:srgbClr val="FF0000"/>
                </a:solidFill>
              </a:rPr>
              <a:t>Is not </a:t>
            </a:r>
            <a:r>
              <a:rPr lang="en-US" sz="2400" dirty="0">
                <a:solidFill>
                  <a:srgbClr val="FF0000"/>
                </a:solidFill>
              </a:rPr>
              <a:t>a state-owned entity.</a:t>
            </a:r>
          </a:p>
          <a:p>
            <a:r>
              <a:rPr lang="en-US" sz="2400" b="1" dirty="0">
                <a:solidFill>
                  <a:srgbClr val="FF0000"/>
                </a:solidFill>
              </a:rPr>
              <a:t>Was not</a:t>
            </a:r>
            <a:r>
              <a:rPr lang="en-US" sz="2400" dirty="0">
                <a:solidFill>
                  <a:srgbClr val="FF0000"/>
                </a:solidFill>
              </a:rPr>
              <a:t> established in terms of the MAP Act.</a:t>
            </a:r>
          </a:p>
          <a:p>
            <a:r>
              <a:rPr lang="en-US" sz="2400" b="1" dirty="0">
                <a:solidFill>
                  <a:srgbClr val="FF0000"/>
                </a:solidFill>
              </a:rPr>
              <a:t>Is not </a:t>
            </a:r>
            <a:r>
              <a:rPr lang="en-US" sz="2400" dirty="0">
                <a:solidFill>
                  <a:srgbClr val="FF0000"/>
                </a:solidFill>
              </a:rPr>
              <a:t>promoting or funding of any organization or its functions.</a:t>
            </a:r>
          </a:p>
          <a:p>
            <a:endParaRPr lang="en-US" sz="2400" dirty="0"/>
          </a:p>
          <a:p>
            <a:r>
              <a:rPr lang="en-US" sz="2400" b="1" dirty="0">
                <a:solidFill>
                  <a:srgbClr val="0070C0"/>
                </a:solidFill>
              </a:rPr>
              <a:t>Is</a:t>
            </a:r>
            <a:r>
              <a:rPr lang="en-US" sz="2400" dirty="0">
                <a:solidFill>
                  <a:srgbClr val="0070C0"/>
                </a:solidFill>
              </a:rPr>
              <a:t> a Non-Profit Company, </a:t>
            </a:r>
            <a:r>
              <a:rPr lang="en-US" sz="2400" dirty="0" err="1">
                <a:solidFill>
                  <a:srgbClr val="0070C0"/>
                </a:solidFill>
              </a:rPr>
              <a:t>i.t.o.</a:t>
            </a:r>
            <a:r>
              <a:rPr lang="en-US" sz="2400" dirty="0">
                <a:solidFill>
                  <a:srgbClr val="0070C0"/>
                </a:solidFill>
              </a:rPr>
              <a:t> the Companies Act.</a:t>
            </a:r>
          </a:p>
          <a:p>
            <a:r>
              <a:rPr lang="en-US" sz="2400" b="1" dirty="0">
                <a:solidFill>
                  <a:srgbClr val="0070C0"/>
                </a:solidFill>
              </a:rPr>
              <a:t>Is</a:t>
            </a:r>
            <a:r>
              <a:rPr lang="en-US" sz="2400" dirty="0">
                <a:solidFill>
                  <a:srgbClr val="0070C0"/>
                </a:solidFill>
              </a:rPr>
              <a:t> a Public Benefit Organization </a:t>
            </a:r>
            <a:r>
              <a:rPr lang="en-US" sz="2400" dirty="0" err="1">
                <a:solidFill>
                  <a:srgbClr val="0070C0"/>
                </a:solidFill>
              </a:rPr>
              <a:t>i.t.o.</a:t>
            </a:r>
            <a:r>
              <a:rPr lang="en-US" sz="2400" dirty="0">
                <a:solidFill>
                  <a:srgbClr val="0070C0"/>
                </a:solidFill>
              </a:rPr>
              <a:t> the Income Tax Act.</a:t>
            </a:r>
          </a:p>
          <a:p>
            <a:r>
              <a:rPr lang="en-US" sz="2400" b="1" dirty="0">
                <a:solidFill>
                  <a:srgbClr val="0070C0"/>
                </a:solidFill>
              </a:rPr>
              <a:t>Is</a:t>
            </a:r>
            <a:r>
              <a:rPr lang="en-US" sz="2400" dirty="0">
                <a:solidFill>
                  <a:srgbClr val="0070C0"/>
                </a:solidFill>
              </a:rPr>
              <a:t> an Administrator of statutory measures (regulations) </a:t>
            </a:r>
            <a:r>
              <a:rPr lang="en-US" sz="2400" dirty="0" err="1">
                <a:solidFill>
                  <a:srgbClr val="0070C0"/>
                </a:solidFill>
              </a:rPr>
              <a:t>i.t.o.</a:t>
            </a:r>
            <a:r>
              <a:rPr lang="en-US" sz="2400" dirty="0">
                <a:solidFill>
                  <a:srgbClr val="0070C0"/>
                </a:solidFill>
              </a:rPr>
              <a:t> the MAP Act.</a:t>
            </a:r>
          </a:p>
          <a:p>
            <a:r>
              <a:rPr lang="en-US" sz="2400" b="1" dirty="0">
                <a:solidFill>
                  <a:srgbClr val="0070C0"/>
                </a:solidFill>
              </a:rPr>
              <a:t>Is</a:t>
            </a:r>
            <a:r>
              <a:rPr lang="en-US" sz="2400" dirty="0">
                <a:solidFill>
                  <a:srgbClr val="0070C0"/>
                </a:solidFill>
              </a:rPr>
              <a:t> promoting and funding projects and activities as defined by the Ministerially approved business plan and the statutory measures.</a:t>
            </a:r>
          </a:p>
        </p:txBody>
      </p:sp>
    </p:spTree>
    <p:extLst>
      <p:ext uri="{BB962C8B-B14F-4D97-AF65-F5344CB8AC3E}">
        <p14:creationId xmlns:p14="http://schemas.microsoft.com/office/powerpoint/2010/main" val="2579629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0863"/>
          </a:xfrm>
        </p:spPr>
        <p:txBody>
          <a:bodyPr>
            <a:normAutofit fontScale="90000"/>
          </a:bodyPr>
          <a:lstStyle/>
          <a:p>
            <a:pPr algn="ctr"/>
            <a:r>
              <a:rPr lang="en-US" b="1" dirty="0"/>
              <a:t>RESPONSIBILITIES OF THE BOARD OF DIRECTORS</a:t>
            </a:r>
            <a:endParaRPr lang="en-ZA" b="1" dirty="0"/>
          </a:p>
        </p:txBody>
      </p:sp>
      <p:sp>
        <p:nvSpPr>
          <p:cNvPr id="3" name="Content Placeholder 2"/>
          <p:cNvSpPr>
            <a:spLocks noGrp="1"/>
          </p:cNvSpPr>
          <p:nvPr>
            <p:ph idx="1"/>
          </p:nvPr>
        </p:nvSpPr>
        <p:spPr>
          <a:xfrm>
            <a:off x="838200" y="1332411"/>
            <a:ext cx="10515600" cy="4844552"/>
          </a:xfrm>
        </p:spPr>
        <p:txBody>
          <a:bodyPr>
            <a:normAutofit/>
          </a:bodyPr>
          <a:lstStyle/>
          <a:p>
            <a:r>
              <a:rPr lang="en-US" dirty="0"/>
              <a:t>Accountable for the management of the Company.</a:t>
            </a:r>
          </a:p>
          <a:p>
            <a:r>
              <a:rPr lang="en-US" dirty="0"/>
              <a:t>Ensure that policies, structures and procedures are in place, which translate to </a:t>
            </a:r>
            <a:r>
              <a:rPr lang="en-US" b="1" dirty="0"/>
              <a:t>good corporate governance</a:t>
            </a:r>
            <a:r>
              <a:rPr lang="en-US" dirty="0"/>
              <a:t>.</a:t>
            </a:r>
          </a:p>
          <a:p>
            <a:r>
              <a:rPr lang="en-US" dirty="0"/>
              <a:t>King IV defines Corporate Governance as: </a:t>
            </a:r>
            <a:r>
              <a:rPr lang="en-US" i="1" dirty="0"/>
              <a:t>“The exercise of </a:t>
            </a:r>
            <a:r>
              <a:rPr lang="en-US" i="1" dirty="0">
                <a:solidFill>
                  <a:srgbClr val="FF0000"/>
                </a:solidFill>
              </a:rPr>
              <a:t>ethical and effective leadership</a:t>
            </a:r>
            <a:r>
              <a:rPr lang="en-US" i="1" dirty="0"/>
              <a:t> by the governing body towards the achievement of the following governance outcomes:</a:t>
            </a:r>
          </a:p>
          <a:p>
            <a:pPr lvl="1"/>
            <a:r>
              <a:rPr lang="en-US" i="1" dirty="0"/>
              <a:t>Ethical culture</a:t>
            </a:r>
          </a:p>
          <a:p>
            <a:pPr lvl="1"/>
            <a:r>
              <a:rPr lang="en-US" i="1" dirty="0"/>
              <a:t>Good performance</a:t>
            </a:r>
          </a:p>
          <a:p>
            <a:pPr lvl="1"/>
            <a:r>
              <a:rPr lang="en-US" i="1" dirty="0"/>
              <a:t>Effective control</a:t>
            </a:r>
          </a:p>
          <a:p>
            <a:pPr lvl="1"/>
            <a:r>
              <a:rPr lang="en-US" i="1" dirty="0"/>
              <a:t>Legitimacy”</a:t>
            </a:r>
          </a:p>
          <a:p>
            <a:endParaRPr lang="en-ZA" dirty="0"/>
          </a:p>
        </p:txBody>
      </p:sp>
      <p:pic>
        <p:nvPicPr>
          <p:cNvPr id="4" name="Picture 3" descr="Proposed amendments to the Companies Act- What Corporate South Africa ...">
            <a:extLst>
              <a:ext uri="{FF2B5EF4-FFF2-40B4-BE49-F238E27FC236}">
                <a16:creationId xmlns:a16="http://schemas.microsoft.com/office/drawing/2014/main" id="{B32646E2-5C25-5F0A-BD91-830049A8FC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89330" y="4318182"/>
            <a:ext cx="2618451" cy="1899389"/>
          </a:xfrm>
          <a:prstGeom prst="rect">
            <a:avLst/>
          </a:prstGeom>
          <a:noFill/>
          <a:ln>
            <a:noFill/>
          </a:ln>
        </p:spPr>
      </p:pic>
    </p:spTree>
    <p:extLst>
      <p:ext uri="{BB962C8B-B14F-4D97-AF65-F5344CB8AC3E}">
        <p14:creationId xmlns:p14="http://schemas.microsoft.com/office/powerpoint/2010/main" val="90103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6326"/>
          </a:xfrm>
        </p:spPr>
        <p:txBody>
          <a:bodyPr/>
          <a:lstStyle/>
          <a:p>
            <a:pPr algn="ctr"/>
            <a:r>
              <a:rPr lang="en-US" b="1" dirty="0"/>
              <a:t>CORPORATE GOVERNANCE NODES IN MILK SA</a:t>
            </a:r>
            <a:endParaRPr lang="en-ZA" b="1" dirty="0"/>
          </a:p>
        </p:txBody>
      </p:sp>
      <p:pic>
        <p:nvPicPr>
          <p:cNvPr id="4" name="Content Placeholder 6">
            <a:extLst>
              <a:ext uri="{FF2B5EF4-FFF2-40B4-BE49-F238E27FC236}">
                <a16:creationId xmlns:a16="http://schemas.microsoft.com/office/drawing/2014/main" id="{44B553B4-1C84-DF78-197F-8765C69B7CF8}"/>
              </a:ext>
            </a:extLst>
          </p:cNvPr>
          <p:cNvPicPr>
            <a:picLocks noGrp="1" noChangeAspect="1"/>
          </p:cNvPicPr>
          <p:nvPr>
            <p:ph idx="1"/>
          </p:nvPr>
        </p:nvPicPr>
        <p:blipFill>
          <a:blip r:embed="rId2"/>
          <a:stretch>
            <a:fillRect/>
          </a:stretch>
        </p:blipFill>
        <p:spPr>
          <a:xfrm>
            <a:off x="2016645" y="1481138"/>
            <a:ext cx="8158710" cy="4695825"/>
          </a:xfrm>
        </p:spPr>
      </p:pic>
    </p:spTree>
    <p:extLst>
      <p:ext uri="{BB962C8B-B14F-4D97-AF65-F5344CB8AC3E}">
        <p14:creationId xmlns:p14="http://schemas.microsoft.com/office/powerpoint/2010/main" val="304265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CC43CD-BBAE-53D4-C7C3-0EB8FEAF5F41}"/>
              </a:ext>
            </a:extLst>
          </p:cNvPr>
          <p:cNvSpPr>
            <a:spLocks noGrp="1"/>
          </p:cNvSpPr>
          <p:nvPr>
            <p:ph type="title"/>
          </p:nvPr>
        </p:nvSpPr>
        <p:spPr>
          <a:xfrm>
            <a:off x="1371597" y="348865"/>
            <a:ext cx="10044023" cy="877729"/>
          </a:xfrm>
        </p:spPr>
        <p:txBody>
          <a:bodyPr anchor="ctr">
            <a:normAutofit/>
          </a:bodyPr>
          <a:lstStyle/>
          <a:p>
            <a:r>
              <a:rPr lang="en-ZA" sz="2800" b="1">
                <a:solidFill>
                  <a:srgbClr val="FFFFFF"/>
                </a:solidFill>
              </a:rPr>
              <a:t>Pillars required for the successful administration of statutory measures</a:t>
            </a:r>
          </a:p>
        </p:txBody>
      </p:sp>
      <p:sp>
        <p:nvSpPr>
          <p:cNvPr id="3" name="Content Placeholder 2">
            <a:extLst>
              <a:ext uri="{FF2B5EF4-FFF2-40B4-BE49-F238E27FC236}">
                <a16:creationId xmlns:a16="http://schemas.microsoft.com/office/drawing/2014/main" id="{63863D40-A66D-B024-E856-AB3F6203E7EC}"/>
              </a:ext>
            </a:extLst>
          </p:cNvPr>
          <p:cNvSpPr>
            <a:spLocks/>
          </p:cNvSpPr>
          <p:nvPr/>
        </p:nvSpPr>
        <p:spPr>
          <a:xfrm>
            <a:off x="1429561" y="2112579"/>
            <a:ext cx="9356818" cy="4192805"/>
          </a:xfrm>
          <a:prstGeom prst="rect">
            <a:avLst/>
          </a:prstGeom>
        </p:spPr>
        <p:txBody>
          <a:bodyPr/>
          <a:lstStyle/>
          <a:p>
            <a:pPr defTabSz="804672">
              <a:spcAft>
                <a:spcPts val="600"/>
              </a:spcAft>
            </a:pPr>
            <a:r>
              <a:rPr lang="en-ZA" sz="1584" kern="1200">
                <a:solidFill>
                  <a:schemeClr val="tx1"/>
                </a:solidFill>
                <a:latin typeface="+mn-lt"/>
                <a:ea typeface="+mn-ea"/>
                <a:cs typeface="+mn-cs"/>
              </a:rPr>
              <a:t>.</a:t>
            </a:r>
            <a:endParaRPr lang="en-ZA"/>
          </a:p>
        </p:txBody>
      </p:sp>
      <p:sp>
        <p:nvSpPr>
          <p:cNvPr id="5" name="Dodecagon 4">
            <a:extLst>
              <a:ext uri="{FF2B5EF4-FFF2-40B4-BE49-F238E27FC236}">
                <a16:creationId xmlns:a16="http://schemas.microsoft.com/office/drawing/2014/main" id="{403FBFD0-2FD6-3486-628C-C6D5FD311B09}"/>
              </a:ext>
            </a:extLst>
          </p:cNvPr>
          <p:cNvSpPr/>
          <p:nvPr/>
        </p:nvSpPr>
        <p:spPr>
          <a:xfrm>
            <a:off x="5291566" y="3465872"/>
            <a:ext cx="1801623" cy="1245362"/>
          </a:xfrm>
          <a:prstGeom prst="dodec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804672">
              <a:spcAft>
                <a:spcPts val="600"/>
              </a:spcAft>
            </a:pPr>
            <a:r>
              <a:rPr lang="en-ZA" sz="1584" kern="1200">
                <a:solidFill>
                  <a:srgbClr val="0057A5"/>
                </a:solidFill>
                <a:latin typeface="+mn-lt"/>
                <a:ea typeface="+mn-ea"/>
                <a:cs typeface="+mn-cs"/>
              </a:rPr>
              <a:t>Optimal</a:t>
            </a:r>
            <a:r>
              <a:rPr lang="en-ZA" sz="1584" kern="1200">
                <a:solidFill>
                  <a:schemeClr val="dk1"/>
                </a:solidFill>
                <a:latin typeface="+mn-lt"/>
                <a:ea typeface="+mn-ea"/>
                <a:cs typeface="+mn-cs"/>
              </a:rPr>
              <a:t> levy income and industry information</a:t>
            </a:r>
            <a:endParaRPr lang="en-ZA"/>
          </a:p>
        </p:txBody>
      </p:sp>
      <p:sp>
        <p:nvSpPr>
          <p:cNvPr id="6" name="Flowchart: Alternate Process 5">
            <a:extLst>
              <a:ext uri="{FF2B5EF4-FFF2-40B4-BE49-F238E27FC236}">
                <a16:creationId xmlns:a16="http://schemas.microsoft.com/office/drawing/2014/main" id="{93A8BC2C-032C-1FA0-4FAF-FB015ED715C6}"/>
              </a:ext>
            </a:extLst>
          </p:cNvPr>
          <p:cNvSpPr/>
          <p:nvPr/>
        </p:nvSpPr>
        <p:spPr>
          <a:xfrm>
            <a:off x="1531611" y="2193071"/>
            <a:ext cx="1801623" cy="777605"/>
          </a:xfrm>
          <a:prstGeom prst="flowChartAlternateProcess">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4672">
              <a:spcAft>
                <a:spcPts val="600"/>
              </a:spcAft>
            </a:pPr>
            <a:r>
              <a:rPr lang="en-ZA" sz="1584" kern="1200">
                <a:solidFill>
                  <a:schemeClr val="tx1"/>
                </a:solidFill>
                <a:latin typeface="+mn-lt"/>
                <a:ea typeface="+mn-ea"/>
                <a:cs typeface="+mn-cs"/>
              </a:rPr>
              <a:t>Ministerial Inspectors</a:t>
            </a:r>
            <a:endParaRPr lang="en-ZA">
              <a:solidFill>
                <a:schemeClr val="tx1"/>
              </a:solidFill>
            </a:endParaRPr>
          </a:p>
        </p:txBody>
      </p:sp>
      <p:sp>
        <p:nvSpPr>
          <p:cNvPr id="7" name="Flowchart: Alternate Process 6">
            <a:extLst>
              <a:ext uri="{FF2B5EF4-FFF2-40B4-BE49-F238E27FC236}">
                <a16:creationId xmlns:a16="http://schemas.microsoft.com/office/drawing/2014/main" id="{4BB6ECCE-9626-C296-4C36-39B41F8C1A70}"/>
              </a:ext>
            </a:extLst>
          </p:cNvPr>
          <p:cNvSpPr/>
          <p:nvPr/>
        </p:nvSpPr>
        <p:spPr>
          <a:xfrm>
            <a:off x="1526419" y="3474175"/>
            <a:ext cx="1801623" cy="776319"/>
          </a:xfrm>
          <a:prstGeom prst="flowChartAlternateProcess">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4672">
              <a:spcAft>
                <a:spcPts val="600"/>
              </a:spcAft>
            </a:pPr>
            <a:r>
              <a:rPr lang="en-ZA" sz="1584" kern="1200">
                <a:solidFill>
                  <a:schemeClr val="tx1"/>
                </a:solidFill>
                <a:latin typeface="+mn-lt"/>
                <a:ea typeface="+mn-ea"/>
                <a:cs typeface="+mn-cs"/>
              </a:rPr>
              <a:t>Communication</a:t>
            </a:r>
            <a:endParaRPr lang="en-ZA"/>
          </a:p>
        </p:txBody>
      </p:sp>
      <p:sp>
        <p:nvSpPr>
          <p:cNvPr id="8" name="Flowchart: Alternate Process 7">
            <a:extLst>
              <a:ext uri="{FF2B5EF4-FFF2-40B4-BE49-F238E27FC236}">
                <a16:creationId xmlns:a16="http://schemas.microsoft.com/office/drawing/2014/main" id="{615840EA-A7FC-985F-A406-40985C30B34B}"/>
              </a:ext>
            </a:extLst>
          </p:cNvPr>
          <p:cNvSpPr/>
          <p:nvPr/>
        </p:nvSpPr>
        <p:spPr>
          <a:xfrm>
            <a:off x="1526419" y="5053339"/>
            <a:ext cx="1801623" cy="777605"/>
          </a:xfrm>
          <a:prstGeom prst="flowChartAlternateProcess">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4672">
              <a:spcAft>
                <a:spcPts val="600"/>
              </a:spcAft>
            </a:pPr>
            <a:r>
              <a:rPr lang="en-ZA" sz="1584" kern="1200">
                <a:solidFill>
                  <a:schemeClr val="tx1"/>
                </a:solidFill>
                <a:latin typeface="+mn-lt"/>
                <a:ea typeface="+mn-ea"/>
                <a:cs typeface="+mn-cs"/>
              </a:rPr>
              <a:t>Debtors administration</a:t>
            </a:r>
            <a:endParaRPr lang="en-ZA"/>
          </a:p>
        </p:txBody>
      </p:sp>
      <p:sp>
        <p:nvSpPr>
          <p:cNvPr id="9" name="Flowchart: Alternate Process 8">
            <a:extLst>
              <a:ext uri="{FF2B5EF4-FFF2-40B4-BE49-F238E27FC236}">
                <a16:creationId xmlns:a16="http://schemas.microsoft.com/office/drawing/2014/main" id="{0C850B19-BC72-A288-E616-875E7693D1C1}"/>
              </a:ext>
            </a:extLst>
          </p:cNvPr>
          <p:cNvSpPr/>
          <p:nvPr/>
        </p:nvSpPr>
        <p:spPr>
          <a:xfrm>
            <a:off x="5236908" y="2186075"/>
            <a:ext cx="1801623" cy="1055632"/>
          </a:xfrm>
          <a:prstGeom prst="flowChartAlternateProcess">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4672">
              <a:spcAft>
                <a:spcPts val="600"/>
              </a:spcAft>
            </a:pPr>
            <a:r>
              <a:rPr lang="en-ZA" sz="1584" kern="1200">
                <a:solidFill>
                  <a:schemeClr val="tx1"/>
                </a:solidFill>
                <a:latin typeface="+mn-lt"/>
                <a:ea typeface="+mn-ea"/>
                <a:cs typeface="+mn-cs"/>
              </a:rPr>
              <a:t>Web-based </a:t>
            </a:r>
            <a:r>
              <a:rPr lang="en-ZA" sz="1584" b="1" kern="1200">
                <a:solidFill>
                  <a:schemeClr val="tx1"/>
                </a:solidFill>
                <a:latin typeface="+mn-lt"/>
                <a:ea typeface="+mn-ea"/>
                <a:cs typeface="+mn-cs"/>
              </a:rPr>
              <a:t>management info’</a:t>
            </a:r>
            <a:r>
              <a:rPr lang="en-ZA" sz="1584" kern="1200">
                <a:solidFill>
                  <a:schemeClr val="tx1"/>
                </a:solidFill>
                <a:latin typeface="+mn-lt"/>
                <a:ea typeface="+mn-ea"/>
                <a:cs typeface="+mn-cs"/>
              </a:rPr>
              <a:t> to facilitate effective admin</a:t>
            </a:r>
            <a:endParaRPr lang="en-ZA"/>
          </a:p>
        </p:txBody>
      </p:sp>
      <p:sp>
        <p:nvSpPr>
          <p:cNvPr id="10" name="Flowchart: Alternate Process 9">
            <a:extLst>
              <a:ext uri="{FF2B5EF4-FFF2-40B4-BE49-F238E27FC236}">
                <a16:creationId xmlns:a16="http://schemas.microsoft.com/office/drawing/2014/main" id="{69432935-AAE5-8084-508A-E74050A177A9}"/>
              </a:ext>
            </a:extLst>
          </p:cNvPr>
          <p:cNvSpPr/>
          <p:nvPr/>
        </p:nvSpPr>
        <p:spPr>
          <a:xfrm>
            <a:off x="5291565" y="5103153"/>
            <a:ext cx="1801623" cy="777605"/>
          </a:xfrm>
          <a:prstGeom prst="flowChartAlternateProcess">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4672">
              <a:spcAft>
                <a:spcPts val="600"/>
              </a:spcAft>
            </a:pPr>
            <a:r>
              <a:rPr lang="en-ZA" sz="1584" kern="1200">
                <a:solidFill>
                  <a:schemeClr val="tx1"/>
                </a:solidFill>
                <a:latin typeface="+mn-lt"/>
                <a:ea typeface="+mn-ea"/>
                <a:cs typeface="+mn-cs"/>
              </a:rPr>
              <a:t>Web-based assistance to role-player</a:t>
            </a:r>
            <a:endParaRPr lang="en-ZA"/>
          </a:p>
        </p:txBody>
      </p:sp>
      <p:sp>
        <p:nvSpPr>
          <p:cNvPr id="11" name="Flowchart: Alternate Process 10">
            <a:extLst>
              <a:ext uri="{FF2B5EF4-FFF2-40B4-BE49-F238E27FC236}">
                <a16:creationId xmlns:a16="http://schemas.microsoft.com/office/drawing/2014/main" id="{EF999FF8-DB74-FB4E-C57E-9A78A2AD0E37}"/>
              </a:ext>
            </a:extLst>
          </p:cNvPr>
          <p:cNvSpPr/>
          <p:nvPr/>
        </p:nvSpPr>
        <p:spPr>
          <a:xfrm>
            <a:off x="8573786" y="2193071"/>
            <a:ext cx="1801623" cy="777605"/>
          </a:xfrm>
          <a:prstGeom prst="flowChartAlternateProcess">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4672">
              <a:spcAft>
                <a:spcPts val="600"/>
              </a:spcAft>
            </a:pPr>
            <a:r>
              <a:rPr lang="en-ZA" sz="1584" kern="1200">
                <a:solidFill>
                  <a:schemeClr val="tx1"/>
                </a:solidFill>
                <a:latin typeface="+mn-lt"/>
                <a:ea typeface="+mn-ea"/>
                <a:cs typeface="+mn-cs"/>
              </a:rPr>
              <a:t>Law enforcement</a:t>
            </a:r>
            <a:endParaRPr lang="en-ZA"/>
          </a:p>
        </p:txBody>
      </p:sp>
      <p:sp>
        <p:nvSpPr>
          <p:cNvPr id="12" name="Flowchart: Alternate Process 11">
            <a:extLst>
              <a:ext uri="{FF2B5EF4-FFF2-40B4-BE49-F238E27FC236}">
                <a16:creationId xmlns:a16="http://schemas.microsoft.com/office/drawing/2014/main" id="{939AC1E5-0267-9C02-34B8-CBB057CB9BE8}"/>
              </a:ext>
            </a:extLst>
          </p:cNvPr>
          <p:cNvSpPr/>
          <p:nvPr/>
        </p:nvSpPr>
        <p:spPr>
          <a:xfrm>
            <a:off x="8573785" y="3476957"/>
            <a:ext cx="1801623" cy="777605"/>
          </a:xfrm>
          <a:prstGeom prst="flowChartAlternateProcess">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4672">
              <a:spcAft>
                <a:spcPts val="600"/>
              </a:spcAft>
            </a:pPr>
            <a:r>
              <a:rPr lang="en-ZA" sz="1584" kern="1200">
                <a:solidFill>
                  <a:schemeClr val="tx1"/>
                </a:solidFill>
                <a:latin typeface="+mn-lt"/>
                <a:ea typeface="+mn-ea"/>
                <a:cs typeface="+mn-cs"/>
              </a:rPr>
              <a:t>Accounting support</a:t>
            </a:r>
            <a:endParaRPr lang="en-ZA"/>
          </a:p>
        </p:txBody>
      </p:sp>
      <p:sp>
        <p:nvSpPr>
          <p:cNvPr id="13" name="Flowchart: Alternate Process 12">
            <a:extLst>
              <a:ext uri="{FF2B5EF4-FFF2-40B4-BE49-F238E27FC236}">
                <a16:creationId xmlns:a16="http://schemas.microsoft.com/office/drawing/2014/main" id="{C2F71C6D-ACD1-DC74-BB95-AC3A7F136259}"/>
              </a:ext>
            </a:extLst>
          </p:cNvPr>
          <p:cNvSpPr/>
          <p:nvPr/>
        </p:nvSpPr>
        <p:spPr>
          <a:xfrm>
            <a:off x="8573786" y="5103153"/>
            <a:ext cx="1801623" cy="777605"/>
          </a:xfrm>
          <a:prstGeom prst="flowChartAlternateProcess">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4672">
              <a:spcAft>
                <a:spcPts val="600"/>
              </a:spcAft>
            </a:pPr>
            <a:r>
              <a:rPr lang="en-ZA" sz="1584" kern="1200">
                <a:solidFill>
                  <a:schemeClr val="tx1"/>
                </a:solidFill>
                <a:latin typeface="+mn-lt"/>
                <a:ea typeface="+mn-ea"/>
                <a:cs typeface="+mn-cs"/>
              </a:rPr>
              <a:t>Policies and Procedures</a:t>
            </a:r>
            <a:endParaRPr lang="en-ZA"/>
          </a:p>
        </p:txBody>
      </p:sp>
    </p:spTree>
    <p:extLst>
      <p:ext uri="{BB962C8B-B14F-4D97-AF65-F5344CB8AC3E}">
        <p14:creationId xmlns:p14="http://schemas.microsoft.com/office/powerpoint/2010/main" val="767795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D0CB451-F963-B1F8-8C16-A20573BE85C7}"/>
              </a:ext>
            </a:extLst>
          </p:cNvPr>
          <p:cNvSpPr/>
          <p:nvPr/>
        </p:nvSpPr>
        <p:spPr>
          <a:xfrm>
            <a:off x="2123365" y="256686"/>
            <a:ext cx="8397293" cy="3959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accent1"/>
                </a:solidFill>
              </a:rPr>
              <a:t>FINANCIAL ADMINISTRATION, OVERSIGHT AND REPORTING OF MILK SOUTH AFRICA </a:t>
            </a:r>
          </a:p>
        </p:txBody>
      </p:sp>
      <p:sp>
        <p:nvSpPr>
          <p:cNvPr id="9" name="Rectangle: Rounded Corners 8">
            <a:extLst>
              <a:ext uri="{FF2B5EF4-FFF2-40B4-BE49-F238E27FC236}">
                <a16:creationId xmlns:a16="http://schemas.microsoft.com/office/drawing/2014/main" id="{717CE173-1CDD-320C-54C2-5B01937F8623}"/>
              </a:ext>
            </a:extLst>
          </p:cNvPr>
          <p:cNvSpPr/>
          <p:nvPr/>
        </p:nvSpPr>
        <p:spPr>
          <a:xfrm>
            <a:off x="480765" y="831917"/>
            <a:ext cx="1885361" cy="18187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solidFill>
              </a:rPr>
              <a:t>Milk SA Office</a:t>
            </a:r>
          </a:p>
          <a:p>
            <a:pPr algn="ctr"/>
            <a:r>
              <a:rPr lang="en-ZA" sz="1200" dirty="0">
                <a:solidFill>
                  <a:schemeClr val="tx1"/>
                </a:solidFill>
              </a:rPr>
              <a:t>Administrates the levies</a:t>
            </a:r>
          </a:p>
          <a:p>
            <a:pPr algn="ctr"/>
            <a:endParaRPr lang="en-ZA" sz="1200" dirty="0">
              <a:solidFill>
                <a:schemeClr val="tx1"/>
              </a:solidFill>
            </a:endParaRPr>
          </a:p>
          <a:p>
            <a:pPr marL="171450" indent="-171450">
              <a:buFont typeface="Arial" panose="020B0604020202020204" pitchFamily="34" charset="0"/>
              <a:buChar char="•"/>
            </a:pPr>
            <a:r>
              <a:rPr lang="en-ZA" sz="1200" dirty="0">
                <a:solidFill>
                  <a:schemeClr val="tx1"/>
                </a:solidFill>
              </a:rPr>
              <a:t>Budget</a:t>
            </a:r>
          </a:p>
          <a:p>
            <a:pPr marL="171450" indent="-171450">
              <a:buFont typeface="Arial" panose="020B0604020202020204" pitchFamily="34" charset="0"/>
              <a:buChar char="•"/>
            </a:pPr>
            <a:r>
              <a:rPr lang="en-ZA" sz="1200" dirty="0">
                <a:solidFill>
                  <a:schemeClr val="tx1"/>
                </a:solidFill>
              </a:rPr>
              <a:t>Levy collection</a:t>
            </a:r>
          </a:p>
          <a:p>
            <a:pPr marL="171450" indent="-171450">
              <a:buFont typeface="Arial" panose="020B0604020202020204" pitchFamily="34" charset="0"/>
              <a:buChar char="•"/>
            </a:pPr>
            <a:r>
              <a:rPr lang="en-ZA" sz="1200" dirty="0">
                <a:solidFill>
                  <a:schemeClr val="tx1"/>
                </a:solidFill>
              </a:rPr>
              <a:t>Debtor management</a:t>
            </a:r>
          </a:p>
          <a:p>
            <a:pPr marL="171450" indent="-171450">
              <a:buFont typeface="Arial" panose="020B0604020202020204" pitchFamily="34" charset="0"/>
              <a:buChar char="•"/>
            </a:pPr>
            <a:r>
              <a:rPr lang="en-ZA" sz="1200" dirty="0">
                <a:solidFill>
                  <a:schemeClr val="tx1"/>
                </a:solidFill>
              </a:rPr>
              <a:t>Disbursements</a:t>
            </a:r>
          </a:p>
          <a:p>
            <a:pPr marL="171450" indent="-171450">
              <a:buFont typeface="Arial" panose="020B0604020202020204" pitchFamily="34" charset="0"/>
              <a:buChar char="•"/>
            </a:pPr>
            <a:r>
              <a:rPr lang="en-ZA" sz="1200" dirty="0">
                <a:solidFill>
                  <a:schemeClr val="tx1"/>
                </a:solidFill>
              </a:rPr>
              <a:t>Levy inspections</a:t>
            </a:r>
          </a:p>
          <a:p>
            <a:pPr marL="171450" indent="-171450" algn="ctr">
              <a:buFont typeface="Arial" panose="020B0604020202020204" pitchFamily="34" charset="0"/>
              <a:buChar char="•"/>
            </a:pPr>
            <a:endParaRPr lang="en-ZA" sz="1200" dirty="0">
              <a:solidFill>
                <a:schemeClr val="tx1"/>
              </a:solidFill>
            </a:endParaRPr>
          </a:p>
        </p:txBody>
      </p:sp>
      <p:sp>
        <p:nvSpPr>
          <p:cNvPr id="10" name="Rectangle: Rounded Corners 9">
            <a:extLst>
              <a:ext uri="{FF2B5EF4-FFF2-40B4-BE49-F238E27FC236}">
                <a16:creationId xmlns:a16="http://schemas.microsoft.com/office/drawing/2014/main" id="{3BAFE48B-8A3B-93EF-75AD-EFD29AD4FFB4}"/>
              </a:ext>
            </a:extLst>
          </p:cNvPr>
          <p:cNvSpPr/>
          <p:nvPr/>
        </p:nvSpPr>
        <p:spPr>
          <a:xfrm>
            <a:off x="2876745" y="831917"/>
            <a:ext cx="2392839" cy="185216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solidFill>
              </a:rPr>
              <a:t>PricewaterhouseCoopers as Accountants for Milk SA</a:t>
            </a:r>
          </a:p>
        </p:txBody>
      </p:sp>
      <p:sp>
        <p:nvSpPr>
          <p:cNvPr id="12" name="Rectangle: Rounded Corners 11">
            <a:extLst>
              <a:ext uri="{FF2B5EF4-FFF2-40B4-BE49-F238E27FC236}">
                <a16:creationId xmlns:a16="http://schemas.microsoft.com/office/drawing/2014/main" id="{C4A07099-E42C-D88D-75CB-2C3F7A00A600}"/>
              </a:ext>
            </a:extLst>
          </p:cNvPr>
          <p:cNvSpPr/>
          <p:nvPr/>
        </p:nvSpPr>
        <p:spPr>
          <a:xfrm>
            <a:off x="480765" y="3118292"/>
            <a:ext cx="1885361" cy="4829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solidFill>
              </a:rPr>
              <a:t>Levy income</a:t>
            </a:r>
          </a:p>
        </p:txBody>
      </p:sp>
      <p:sp>
        <p:nvSpPr>
          <p:cNvPr id="13" name="Rectangle: Top Corners One Rounded and One Snipped 12">
            <a:extLst>
              <a:ext uri="{FF2B5EF4-FFF2-40B4-BE49-F238E27FC236}">
                <a16:creationId xmlns:a16="http://schemas.microsoft.com/office/drawing/2014/main" id="{08EF0EC8-6FA6-CC3F-B164-AF45F042671B}"/>
              </a:ext>
            </a:extLst>
          </p:cNvPr>
          <p:cNvSpPr/>
          <p:nvPr/>
        </p:nvSpPr>
        <p:spPr>
          <a:xfrm>
            <a:off x="612742" y="3693506"/>
            <a:ext cx="1753384" cy="395925"/>
          </a:xfrm>
          <a:prstGeom prst="snip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tx1"/>
                </a:solidFill>
              </a:rPr>
              <a:t>Administration costs</a:t>
            </a:r>
          </a:p>
        </p:txBody>
      </p:sp>
      <p:sp>
        <p:nvSpPr>
          <p:cNvPr id="14" name="Rectangle: Top Corners One Rounded and One Snipped 13">
            <a:extLst>
              <a:ext uri="{FF2B5EF4-FFF2-40B4-BE49-F238E27FC236}">
                <a16:creationId xmlns:a16="http://schemas.microsoft.com/office/drawing/2014/main" id="{B41133F2-A519-171C-1481-9110D298D76F}"/>
              </a:ext>
            </a:extLst>
          </p:cNvPr>
          <p:cNvSpPr/>
          <p:nvPr/>
        </p:nvSpPr>
        <p:spPr>
          <a:xfrm>
            <a:off x="612742" y="4181716"/>
            <a:ext cx="1753384" cy="395925"/>
          </a:xfrm>
          <a:prstGeom prst="snip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tx1"/>
                </a:solidFill>
              </a:rPr>
              <a:t>Project financing</a:t>
            </a:r>
          </a:p>
        </p:txBody>
      </p:sp>
      <p:sp>
        <p:nvSpPr>
          <p:cNvPr id="15" name="Rectangle: Top Corners One Rounded and One Snipped 14">
            <a:extLst>
              <a:ext uri="{FF2B5EF4-FFF2-40B4-BE49-F238E27FC236}">
                <a16:creationId xmlns:a16="http://schemas.microsoft.com/office/drawing/2014/main" id="{94191C82-1534-5ACC-9D30-C763B02069DB}"/>
              </a:ext>
            </a:extLst>
          </p:cNvPr>
          <p:cNvSpPr/>
          <p:nvPr/>
        </p:nvSpPr>
        <p:spPr>
          <a:xfrm>
            <a:off x="612742" y="4669926"/>
            <a:ext cx="1753384" cy="395925"/>
          </a:xfrm>
          <a:prstGeom prst="snip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tx1"/>
                </a:solidFill>
              </a:rPr>
              <a:t>Reserves</a:t>
            </a:r>
          </a:p>
        </p:txBody>
      </p:sp>
      <p:sp>
        <p:nvSpPr>
          <p:cNvPr id="16" name="Rectangle: Diagonal Corners Rounded 15">
            <a:extLst>
              <a:ext uri="{FF2B5EF4-FFF2-40B4-BE49-F238E27FC236}">
                <a16:creationId xmlns:a16="http://schemas.microsoft.com/office/drawing/2014/main" id="{75FCD395-2E40-86A9-89AD-46556B4003D2}"/>
              </a:ext>
            </a:extLst>
          </p:cNvPr>
          <p:cNvSpPr/>
          <p:nvPr/>
        </p:nvSpPr>
        <p:spPr>
          <a:xfrm>
            <a:off x="3071568" y="2946327"/>
            <a:ext cx="1811516" cy="318156"/>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tx1"/>
                </a:solidFill>
              </a:rPr>
              <a:t>Monthly fin </a:t>
            </a:r>
            <a:r>
              <a:rPr lang="en-ZA" sz="1200" dirty="0" err="1">
                <a:solidFill>
                  <a:schemeClr val="tx1"/>
                </a:solidFill>
              </a:rPr>
              <a:t>acc</a:t>
            </a:r>
            <a:r>
              <a:rPr lang="en-ZA" sz="1200" dirty="0">
                <a:solidFill>
                  <a:schemeClr val="tx1"/>
                </a:solidFill>
              </a:rPr>
              <a:t> summary</a:t>
            </a:r>
          </a:p>
        </p:txBody>
      </p:sp>
      <p:sp>
        <p:nvSpPr>
          <p:cNvPr id="17" name="Rectangle: Diagonal Corners Rounded 16">
            <a:extLst>
              <a:ext uri="{FF2B5EF4-FFF2-40B4-BE49-F238E27FC236}">
                <a16:creationId xmlns:a16="http://schemas.microsoft.com/office/drawing/2014/main" id="{9F8549FD-0EC2-FE8C-7749-C5930F3DCF96}"/>
              </a:ext>
            </a:extLst>
          </p:cNvPr>
          <p:cNvSpPr/>
          <p:nvPr/>
        </p:nvSpPr>
        <p:spPr>
          <a:xfrm>
            <a:off x="3071568" y="3359756"/>
            <a:ext cx="1811516" cy="318156"/>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rPr>
              <a:t>Monthly fin </a:t>
            </a:r>
            <a:r>
              <a:rPr kumimoji="0" lang="en-ZA" sz="1200" b="0" i="0" u="none" strike="noStrike" kern="1200" cap="none" spc="0" normalizeH="0" baseline="0" noProof="0" dirty="0" err="1">
                <a:ln>
                  <a:noFill/>
                </a:ln>
                <a:solidFill>
                  <a:prstClr val="black"/>
                </a:solidFill>
                <a:effectLst/>
                <a:uLnTx/>
                <a:uFillTx/>
                <a:latin typeface="Calibri" panose="020F0502020204030204"/>
                <a:ea typeface="+mn-ea"/>
                <a:cs typeface="+mn-cs"/>
              </a:rPr>
              <a:t>acc</a:t>
            </a:r>
            <a:r>
              <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rPr>
              <a:t> detailed</a:t>
            </a:r>
          </a:p>
        </p:txBody>
      </p:sp>
      <p:sp>
        <p:nvSpPr>
          <p:cNvPr id="18" name="Rectangle: Diagonal Corners Rounded 17">
            <a:extLst>
              <a:ext uri="{FF2B5EF4-FFF2-40B4-BE49-F238E27FC236}">
                <a16:creationId xmlns:a16="http://schemas.microsoft.com/office/drawing/2014/main" id="{4CE61FCD-0C4D-6255-B280-47A07C8044E3}"/>
              </a:ext>
            </a:extLst>
          </p:cNvPr>
          <p:cNvSpPr/>
          <p:nvPr/>
        </p:nvSpPr>
        <p:spPr>
          <a:xfrm>
            <a:off x="3071568" y="3780145"/>
            <a:ext cx="1811516" cy="318156"/>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rPr>
              <a:t>Cash flow forecast</a:t>
            </a:r>
            <a:endParaRPr lang="en-ZA" dirty="0"/>
          </a:p>
        </p:txBody>
      </p:sp>
      <p:sp>
        <p:nvSpPr>
          <p:cNvPr id="19" name="Rectangle: Diagonal Corners Rounded 18">
            <a:extLst>
              <a:ext uri="{FF2B5EF4-FFF2-40B4-BE49-F238E27FC236}">
                <a16:creationId xmlns:a16="http://schemas.microsoft.com/office/drawing/2014/main" id="{BDF665A2-1738-BE11-DE9A-AE81056EB162}"/>
              </a:ext>
            </a:extLst>
          </p:cNvPr>
          <p:cNvSpPr/>
          <p:nvPr/>
        </p:nvSpPr>
        <p:spPr>
          <a:xfrm>
            <a:off x="3071568" y="4194041"/>
            <a:ext cx="1811516" cy="318156"/>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rPr>
              <a:t>Debtors report</a:t>
            </a:r>
            <a:endParaRPr lang="en-ZA" dirty="0"/>
          </a:p>
        </p:txBody>
      </p:sp>
      <p:sp>
        <p:nvSpPr>
          <p:cNvPr id="20" name="Rectangle: Diagonal Corners Rounded 19">
            <a:extLst>
              <a:ext uri="{FF2B5EF4-FFF2-40B4-BE49-F238E27FC236}">
                <a16:creationId xmlns:a16="http://schemas.microsoft.com/office/drawing/2014/main" id="{2CE0BFBC-8F58-8ED2-7042-CA213F436452}"/>
              </a:ext>
            </a:extLst>
          </p:cNvPr>
          <p:cNvSpPr/>
          <p:nvPr/>
        </p:nvSpPr>
        <p:spPr>
          <a:xfrm>
            <a:off x="3071568" y="4577641"/>
            <a:ext cx="1811516" cy="318156"/>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rPr>
              <a:t>Analysis of levy income</a:t>
            </a:r>
            <a:endParaRPr lang="en-ZA" dirty="0"/>
          </a:p>
        </p:txBody>
      </p:sp>
      <p:sp>
        <p:nvSpPr>
          <p:cNvPr id="21" name="Rectangle: Diagonal Corners Rounded 20">
            <a:extLst>
              <a:ext uri="{FF2B5EF4-FFF2-40B4-BE49-F238E27FC236}">
                <a16:creationId xmlns:a16="http://schemas.microsoft.com/office/drawing/2014/main" id="{731C7E51-F544-FD23-B693-D934027ECF52}"/>
              </a:ext>
            </a:extLst>
          </p:cNvPr>
          <p:cNvSpPr/>
          <p:nvPr/>
        </p:nvSpPr>
        <p:spPr>
          <a:xfrm>
            <a:off x="3071568" y="4982429"/>
            <a:ext cx="1811516" cy="318156"/>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prstClr val="black"/>
                </a:solidFill>
                <a:latin typeface="Calibri" panose="020F0502020204030204"/>
              </a:rPr>
              <a:t>I</a:t>
            </a:r>
            <a:r>
              <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rPr>
              <a:t>recoverable debt report</a:t>
            </a:r>
            <a:endParaRPr lang="en-ZA" dirty="0"/>
          </a:p>
        </p:txBody>
      </p:sp>
      <p:sp>
        <p:nvSpPr>
          <p:cNvPr id="22" name="Rectangle: Diagonal Corners Rounded 21">
            <a:extLst>
              <a:ext uri="{FF2B5EF4-FFF2-40B4-BE49-F238E27FC236}">
                <a16:creationId xmlns:a16="http://schemas.microsoft.com/office/drawing/2014/main" id="{77C64545-C520-8FDA-2117-F1916949B6F0}"/>
              </a:ext>
            </a:extLst>
          </p:cNvPr>
          <p:cNvSpPr/>
          <p:nvPr/>
        </p:nvSpPr>
        <p:spPr>
          <a:xfrm>
            <a:off x="3071568" y="5361953"/>
            <a:ext cx="1811516" cy="318156"/>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rPr>
              <a:t>Asset register</a:t>
            </a:r>
            <a:endParaRPr lang="en-ZA" dirty="0"/>
          </a:p>
        </p:txBody>
      </p:sp>
      <p:sp>
        <p:nvSpPr>
          <p:cNvPr id="25" name="Rectangle: Diagonal Corners Rounded 24">
            <a:extLst>
              <a:ext uri="{FF2B5EF4-FFF2-40B4-BE49-F238E27FC236}">
                <a16:creationId xmlns:a16="http://schemas.microsoft.com/office/drawing/2014/main" id="{985DD31E-6A89-060C-8B58-2DC9208A6138}"/>
              </a:ext>
            </a:extLst>
          </p:cNvPr>
          <p:cNvSpPr/>
          <p:nvPr/>
        </p:nvSpPr>
        <p:spPr>
          <a:xfrm>
            <a:off x="4960065" y="2958405"/>
            <a:ext cx="378643" cy="2721704"/>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rPr>
              <a:t>Annual Fin Statements</a:t>
            </a:r>
            <a:endParaRPr lang="en-ZA" dirty="0"/>
          </a:p>
        </p:txBody>
      </p:sp>
      <p:sp>
        <p:nvSpPr>
          <p:cNvPr id="27" name="Rectangle 26">
            <a:extLst>
              <a:ext uri="{FF2B5EF4-FFF2-40B4-BE49-F238E27FC236}">
                <a16:creationId xmlns:a16="http://schemas.microsoft.com/office/drawing/2014/main" id="{823ECD97-353C-83DA-43AF-04DA9FAC98F5}"/>
              </a:ext>
            </a:extLst>
          </p:cNvPr>
          <p:cNvSpPr/>
          <p:nvPr/>
        </p:nvSpPr>
        <p:spPr>
          <a:xfrm>
            <a:off x="576603" y="6367770"/>
            <a:ext cx="4306480" cy="25154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solidFill>
              </a:rPr>
              <a:t>Internal Auditor (HP Audit)</a:t>
            </a:r>
          </a:p>
        </p:txBody>
      </p:sp>
      <p:sp>
        <p:nvSpPr>
          <p:cNvPr id="28" name="Rectangle: Rounded Corners 27">
            <a:extLst>
              <a:ext uri="{FF2B5EF4-FFF2-40B4-BE49-F238E27FC236}">
                <a16:creationId xmlns:a16="http://schemas.microsoft.com/office/drawing/2014/main" id="{9C88042D-E6A1-801F-2CA8-469E22D80F12}"/>
              </a:ext>
            </a:extLst>
          </p:cNvPr>
          <p:cNvSpPr/>
          <p:nvPr/>
        </p:nvSpPr>
        <p:spPr>
          <a:xfrm>
            <a:off x="5690451" y="831917"/>
            <a:ext cx="1885361" cy="185216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solidFill>
              </a:rPr>
              <a:t>Auditor-General</a:t>
            </a:r>
          </a:p>
          <a:p>
            <a:pPr algn="ctr"/>
            <a:r>
              <a:rPr lang="en-ZA" sz="1200" dirty="0">
                <a:solidFill>
                  <a:schemeClr val="tx1"/>
                </a:solidFill>
              </a:rPr>
              <a:t>Appoints</a:t>
            </a:r>
          </a:p>
          <a:p>
            <a:pPr algn="ctr"/>
            <a:r>
              <a:rPr lang="en-ZA" sz="1200" b="1" dirty="0">
                <a:solidFill>
                  <a:schemeClr val="tx1"/>
                </a:solidFill>
              </a:rPr>
              <a:t>Fourie &amp; Botha</a:t>
            </a:r>
          </a:p>
          <a:p>
            <a:pPr algn="ctr"/>
            <a:r>
              <a:rPr lang="en-ZA" sz="1200" dirty="0">
                <a:solidFill>
                  <a:schemeClr val="tx1"/>
                </a:solidFill>
              </a:rPr>
              <a:t>(MSA accountants </a:t>
            </a:r>
            <a:r>
              <a:rPr lang="en-ZA" sz="1200" dirty="0" err="1">
                <a:solidFill>
                  <a:schemeClr val="tx1"/>
                </a:solidFill>
              </a:rPr>
              <a:t>i.t.o</a:t>
            </a:r>
            <a:r>
              <a:rPr lang="en-ZA" sz="1200" dirty="0">
                <a:solidFill>
                  <a:schemeClr val="tx1"/>
                </a:solidFill>
              </a:rPr>
              <a:t>. the Companies Act)</a:t>
            </a:r>
          </a:p>
          <a:p>
            <a:pPr algn="ctr"/>
            <a:r>
              <a:rPr lang="en-ZA" sz="1200" dirty="0">
                <a:solidFill>
                  <a:schemeClr val="tx1"/>
                </a:solidFill>
              </a:rPr>
              <a:t>to conduct the</a:t>
            </a:r>
          </a:p>
          <a:p>
            <a:pPr algn="ctr"/>
            <a:r>
              <a:rPr lang="en-ZA" sz="1200" dirty="0">
                <a:solidFill>
                  <a:schemeClr val="tx1"/>
                </a:solidFill>
              </a:rPr>
              <a:t>External Audits</a:t>
            </a:r>
          </a:p>
        </p:txBody>
      </p:sp>
      <p:sp>
        <p:nvSpPr>
          <p:cNvPr id="29" name="Rectangle: Diagonal Corners Rounded 28">
            <a:extLst>
              <a:ext uri="{FF2B5EF4-FFF2-40B4-BE49-F238E27FC236}">
                <a16:creationId xmlns:a16="http://schemas.microsoft.com/office/drawing/2014/main" id="{5E6CD5A1-0154-4CC4-74EF-2019BCAB52AC}"/>
              </a:ext>
            </a:extLst>
          </p:cNvPr>
          <p:cNvSpPr/>
          <p:nvPr/>
        </p:nvSpPr>
        <p:spPr>
          <a:xfrm>
            <a:off x="5727374" y="5300585"/>
            <a:ext cx="1961852" cy="318156"/>
          </a:xfrm>
          <a:prstGeom prst="round2Diag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ZA" sz="1200" b="1" i="0" u="none" strike="noStrike" kern="1200" cap="none" spc="0" normalizeH="0" baseline="0" noProof="0" dirty="0">
                <a:ln>
                  <a:noFill/>
                </a:ln>
                <a:solidFill>
                  <a:prstClr val="black"/>
                </a:solidFill>
                <a:effectLst/>
                <a:uLnTx/>
                <a:uFillTx/>
                <a:latin typeface="Calibri" panose="020F0502020204030204"/>
                <a:ea typeface="+mn-ea"/>
                <a:cs typeface="+mn-cs"/>
              </a:rPr>
              <a:t>Audit report</a:t>
            </a:r>
            <a:endParaRPr lang="en-ZA" b="1" dirty="0"/>
          </a:p>
        </p:txBody>
      </p:sp>
      <p:sp>
        <p:nvSpPr>
          <p:cNvPr id="31" name="Rectangle: Rounded Corners 30">
            <a:extLst>
              <a:ext uri="{FF2B5EF4-FFF2-40B4-BE49-F238E27FC236}">
                <a16:creationId xmlns:a16="http://schemas.microsoft.com/office/drawing/2014/main" id="{4065A168-CCF2-111A-0E11-BAF0741E927D}"/>
              </a:ext>
            </a:extLst>
          </p:cNvPr>
          <p:cNvSpPr/>
          <p:nvPr/>
        </p:nvSpPr>
        <p:spPr>
          <a:xfrm>
            <a:off x="9508502" y="1389687"/>
            <a:ext cx="2202731" cy="92382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solidFill>
              </a:rPr>
              <a:t>Statutory Measures Committee</a:t>
            </a:r>
          </a:p>
          <a:p>
            <a:pPr algn="ctr"/>
            <a:r>
              <a:rPr lang="en-ZA" sz="1200" dirty="0">
                <a:solidFill>
                  <a:schemeClr val="tx1"/>
                </a:solidFill>
              </a:rPr>
              <a:t>Oversees statutory admin functions of the Office</a:t>
            </a:r>
          </a:p>
        </p:txBody>
      </p:sp>
      <p:sp>
        <p:nvSpPr>
          <p:cNvPr id="34" name="Rectangle: Rounded Corners 33">
            <a:extLst>
              <a:ext uri="{FF2B5EF4-FFF2-40B4-BE49-F238E27FC236}">
                <a16:creationId xmlns:a16="http://schemas.microsoft.com/office/drawing/2014/main" id="{2A2A1851-FBD2-937A-7119-C3ED8B73ADBE}"/>
              </a:ext>
            </a:extLst>
          </p:cNvPr>
          <p:cNvSpPr/>
          <p:nvPr/>
        </p:nvSpPr>
        <p:spPr>
          <a:xfrm>
            <a:off x="9508503" y="2398573"/>
            <a:ext cx="2202731" cy="92382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solidFill>
              </a:rPr>
              <a:t>Financial Accounts Committee</a:t>
            </a:r>
          </a:p>
          <a:p>
            <a:pPr algn="ctr"/>
            <a:r>
              <a:rPr lang="en-ZA" sz="1200" dirty="0">
                <a:solidFill>
                  <a:schemeClr val="tx1"/>
                </a:solidFill>
              </a:rPr>
              <a:t>(PwC and Milk SA) </a:t>
            </a:r>
          </a:p>
        </p:txBody>
      </p:sp>
      <p:sp>
        <p:nvSpPr>
          <p:cNvPr id="35" name="Rectangle: Rounded Corners 34">
            <a:extLst>
              <a:ext uri="{FF2B5EF4-FFF2-40B4-BE49-F238E27FC236}">
                <a16:creationId xmlns:a16="http://schemas.microsoft.com/office/drawing/2014/main" id="{8AA3A28E-B9EB-1625-F164-4CABE129B5BE}"/>
              </a:ext>
            </a:extLst>
          </p:cNvPr>
          <p:cNvSpPr/>
          <p:nvPr/>
        </p:nvSpPr>
        <p:spPr>
          <a:xfrm>
            <a:off x="9508504" y="3447477"/>
            <a:ext cx="2202731" cy="47271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solidFill>
              </a:rPr>
              <a:t>Audit &amp; Risk Committee</a:t>
            </a:r>
          </a:p>
        </p:txBody>
      </p:sp>
      <p:sp>
        <p:nvSpPr>
          <p:cNvPr id="36" name="Rectangle: Rounded Corners 35">
            <a:extLst>
              <a:ext uri="{FF2B5EF4-FFF2-40B4-BE49-F238E27FC236}">
                <a16:creationId xmlns:a16="http://schemas.microsoft.com/office/drawing/2014/main" id="{03764862-C7B8-4C3E-8C92-CF6BCA9930A2}"/>
              </a:ext>
            </a:extLst>
          </p:cNvPr>
          <p:cNvSpPr/>
          <p:nvPr/>
        </p:nvSpPr>
        <p:spPr>
          <a:xfrm>
            <a:off x="9508501" y="4049757"/>
            <a:ext cx="2202731" cy="47271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solidFill>
              </a:rPr>
              <a:t>Executive Committee</a:t>
            </a:r>
          </a:p>
        </p:txBody>
      </p:sp>
      <p:sp>
        <p:nvSpPr>
          <p:cNvPr id="37" name="Rectangle: Rounded Corners 36">
            <a:extLst>
              <a:ext uri="{FF2B5EF4-FFF2-40B4-BE49-F238E27FC236}">
                <a16:creationId xmlns:a16="http://schemas.microsoft.com/office/drawing/2014/main" id="{DB32805B-1B54-26AD-85EE-463BAFE1DDAE}"/>
              </a:ext>
            </a:extLst>
          </p:cNvPr>
          <p:cNvSpPr/>
          <p:nvPr/>
        </p:nvSpPr>
        <p:spPr>
          <a:xfrm>
            <a:off x="5685932" y="5803073"/>
            <a:ext cx="2036975" cy="35583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solidFill>
              </a:rPr>
              <a:t>Board of Directors</a:t>
            </a:r>
          </a:p>
        </p:txBody>
      </p:sp>
      <p:sp>
        <p:nvSpPr>
          <p:cNvPr id="38" name="Arrow: Down 37">
            <a:extLst>
              <a:ext uri="{FF2B5EF4-FFF2-40B4-BE49-F238E27FC236}">
                <a16:creationId xmlns:a16="http://schemas.microsoft.com/office/drawing/2014/main" id="{E46F5F09-4F3C-E505-E185-DBB4AD83B588}"/>
              </a:ext>
            </a:extLst>
          </p:cNvPr>
          <p:cNvSpPr/>
          <p:nvPr/>
        </p:nvSpPr>
        <p:spPr>
          <a:xfrm>
            <a:off x="9508502" y="831917"/>
            <a:ext cx="2245152" cy="47271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solidFill>
              </a:rPr>
              <a:t>Oversight Structures</a:t>
            </a:r>
          </a:p>
        </p:txBody>
      </p:sp>
      <p:cxnSp>
        <p:nvCxnSpPr>
          <p:cNvPr id="40" name="Straight Connector 39">
            <a:extLst>
              <a:ext uri="{FF2B5EF4-FFF2-40B4-BE49-F238E27FC236}">
                <a16:creationId xmlns:a16="http://schemas.microsoft.com/office/drawing/2014/main" id="{E9D292D9-C3F6-D6DA-C59D-1A41E902927E}"/>
              </a:ext>
            </a:extLst>
          </p:cNvPr>
          <p:cNvCxnSpPr>
            <a:stCxn id="12" idx="1"/>
          </p:cNvCxnSpPr>
          <p:nvPr/>
        </p:nvCxnSpPr>
        <p:spPr>
          <a:xfrm>
            <a:off x="480765" y="3359757"/>
            <a:ext cx="0" cy="1447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EAE93B3-3A3F-6D9E-8B3B-1C44077512E8}"/>
              </a:ext>
            </a:extLst>
          </p:cNvPr>
          <p:cNvCxnSpPr>
            <a:endCxn id="13" idx="2"/>
          </p:cNvCxnSpPr>
          <p:nvPr/>
        </p:nvCxnSpPr>
        <p:spPr>
          <a:xfrm flipV="1">
            <a:off x="480765" y="3891469"/>
            <a:ext cx="131977" cy="2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C948224-2925-14E9-AE93-60EFBC315A75}"/>
              </a:ext>
            </a:extLst>
          </p:cNvPr>
          <p:cNvCxnSpPr>
            <a:endCxn id="14" idx="2"/>
          </p:cNvCxnSpPr>
          <p:nvPr/>
        </p:nvCxnSpPr>
        <p:spPr>
          <a:xfrm>
            <a:off x="480764" y="4379679"/>
            <a:ext cx="1319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8980409-A13E-C919-1D3A-913E9973E4BD}"/>
              </a:ext>
            </a:extLst>
          </p:cNvPr>
          <p:cNvCxnSpPr/>
          <p:nvPr/>
        </p:nvCxnSpPr>
        <p:spPr>
          <a:xfrm>
            <a:off x="480764" y="4807670"/>
            <a:ext cx="958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8DAE5ADC-8716-446E-CE16-0D6A5C28E58C}"/>
              </a:ext>
            </a:extLst>
          </p:cNvPr>
          <p:cNvSpPr/>
          <p:nvPr/>
        </p:nvSpPr>
        <p:spPr>
          <a:xfrm>
            <a:off x="5685932" y="6262313"/>
            <a:ext cx="2036975" cy="36873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solidFill>
              </a:rPr>
              <a:t>Annual General Meeting</a:t>
            </a:r>
          </a:p>
        </p:txBody>
      </p:sp>
      <p:cxnSp>
        <p:nvCxnSpPr>
          <p:cNvPr id="53" name="Straight Arrow Connector 52">
            <a:extLst>
              <a:ext uri="{FF2B5EF4-FFF2-40B4-BE49-F238E27FC236}">
                <a16:creationId xmlns:a16="http://schemas.microsoft.com/office/drawing/2014/main" id="{FD9BA7D4-D377-BC9C-FA5C-8BCFFBCC7BAA}"/>
              </a:ext>
            </a:extLst>
          </p:cNvPr>
          <p:cNvCxnSpPr/>
          <p:nvPr/>
        </p:nvCxnSpPr>
        <p:spPr>
          <a:xfrm>
            <a:off x="2876745" y="3118292"/>
            <a:ext cx="1948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03FADA2-EA46-A440-6CFE-3F81DDE44EBB}"/>
              </a:ext>
            </a:extLst>
          </p:cNvPr>
          <p:cNvCxnSpPr>
            <a:endCxn id="17" idx="2"/>
          </p:cNvCxnSpPr>
          <p:nvPr/>
        </p:nvCxnSpPr>
        <p:spPr>
          <a:xfrm>
            <a:off x="2876745" y="3518834"/>
            <a:ext cx="1948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ADDCB6E-1CB5-DF73-DD06-31935155AA97}"/>
              </a:ext>
            </a:extLst>
          </p:cNvPr>
          <p:cNvCxnSpPr>
            <a:endCxn id="18" idx="2"/>
          </p:cNvCxnSpPr>
          <p:nvPr/>
        </p:nvCxnSpPr>
        <p:spPr>
          <a:xfrm>
            <a:off x="2876745" y="3939223"/>
            <a:ext cx="1948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BCB5F2C-AACB-2102-84B9-207164540221}"/>
              </a:ext>
            </a:extLst>
          </p:cNvPr>
          <p:cNvCxnSpPr>
            <a:endCxn id="19" idx="2"/>
          </p:cNvCxnSpPr>
          <p:nvPr/>
        </p:nvCxnSpPr>
        <p:spPr>
          <a:xfrm>
            <a:off x="2876745" y="4353119"/>
            <a:ext cx="1948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8DA1AA1-A07E-53A8-28D8-009959F7FF37}"/>
              </a:ext>
            </a:extLst>
          </p:cNvPr>
          <p:cNvCxnSpPr>
            <a:endCxn id="20" idx="2"/>
          </p:cNvCxnSpPr>
          <p:nvPr/>
        </p:nvCxnSpPr>
        <p:spPr>
          <a:xfrm>
            <a:off x="2876745" y="4736719"/>
            <a:ext cx="1948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D208EF3-545A-04FB-1365-552FA8556346}"/>
              </a:ext>
            </a:extLst>
          </p:cNvPr>
          <p:cNvCxnSpPr>
            <a:endCxn id="21" idx="2"/>
          </p:cNvCxnSpPr>
          <p:nvPr/>
        </p:nvCxnSpPr>
        <p:spPr>
          <a:xfrm>
            <a:off x="2876745" y="5141507"/>
            <a:ext cx="1948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7B6DB38F-52CF-1DF1-23DF-E5B137665CED}"/>
              </a:ext>
            </a:extLst>
          </p:cNvPr>
          <p:cNvCxnSpPr>
            <a:endCxn id="22" idx="2"/>
          </p:cNvCxnSpPr>
          <p:nvPr/>
        </p:nvCxnSpPr>
        <p:spPr>
          <a:xfrm>
            <a:off x="2876745" y="5521031"/>
            <a:ext cx="1948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Arrow: Up 67">
            <a:extLst>
              <a:ext uri="{FF2B5EF4-FFF2-40B4-BE49-F238E27FC236}">
                <a16:creationId xmlns:a16="http://schemas.microsoft.com/office/drawing/2014/main" id="{6938ECC7-1E5A-1560-4FA9-F06ECAF0832A}"/>
              </a:ext>
            </a:extLst>
          </p:cNvPr>
          <p:cNvSpPr/>
          <p:nvPr/>
        </p:nvSpPr>
        <p:spPr>
          <a:xfrm>
            <a:off x="284373" y="5884841"/>
            <a:ext cx="2177591" cy="482929"/>
          </a:xfrm>
          <a:prstGeom prst="upArrow">
            <a:avLst/>
          </a:prstGeom>
          <a:solidFill>
            <a:schemeClr val="accent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tx1"/>
                </a:solidFill>
              </a:rPr>
              <a:t>Internal Audits</a:t>
            </a:r>
          </a:p>
        </p:txBody>
      </p:sp>
      <p:sp>
        <p:nvSpPr>
          <p:cNvPr id="69" name="Arrow: Up 68">
            <a:extLst>
              <a:ext uri="{FF2B5EF4-FFF2-40B4-BE49-F238E27FC236}">
                <a16:creationId xmlns:a16="http://schemas.microsoft.com/office/drawing/2014/main" id="{711DE1AA-12BD-CD64-5677-BBAD868790CA}"/>
              </a:ext>
            </a:extLst>
          </p:cNvPr>
          <p:cNvSpPr/>
          <p:nvPr/>
        </p:nvSpPr>
        <p:spPr>
          <a:xfrm>
            <a:off x="2461964" y="6120129"/>
            <a:ext cx="2713349" cy="243354"/>
          </a:xfrm>
          <a:prstGeom prst="up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tx1"/>
                </a:solidFill>
              </a:rPr>
              <a:t>Internal Audits</a:t>
            </a:r>
          </a:p>
        </p:txBody>
      </p:sp>
      <p:cxnSp>
        <p:nvCxnSpPr>
          <p:cNvPr id="76" name="Straight Connector 75">
            <a:extLst>
              <a:ext uri="{FF2B5EF4-FFF2-40B4-BE49-F238E27FC236}">
                <a16:creationId xmlns:a16="http://schemas.microsoft.com/office/drawing/2014/main" id="{5EFA5B42-C2B1-BDB7-DC80-A9B014A63E85}"/>
              </a:ext>
            </a:extLst>
          </p:cNvPr>
          <p:cNvCxnSpPr>
            <a:stCxn id="9" idx="3"/>
          </p:cNvCxnSpPr>
          <p:nvPr/>
        </p:nvCxnSpPr>
        <p:spPr>
          <a:xfrm flipV="1">
            <a:off x="2366126" y="1741294"/>
            <a:ext cx="19796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86651FE-DE5D-4922-0C64-AD20D81C0BDA}"/>
              </a:ext>
            </a:extLst>
          </p:cNvPr>
          <p:cNvCxnSpPr/>
          <p:nvPr/>
        </p:nvCxnSpPr>
        <p:spPr>
          <a:xfrm>
            <a:off x="2522453" y="1729781"/>
            <a:ext cx="0" cy="3138107"/>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A31CBB4-EB7F-8C4F-7D2B-DA3CAF7ED4B2}"/>
              </a:ext>
            </a:extLst>
          </p:cNvPr>
          <p:cNvCxnSpPr>
            <a:stCxn id="15" idx="0"/>
          </p:cNvCxnSpPr>
          <p:nvPr/>
        </p:nvCxnSpPr>
        <p:spPr>
          <a:xfrm flipV="1">
            <a:off x="2366126" y="4867888"/>
            <a:ext cx="19796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52C67B0-A847-06BC-33B4-7FD69323F2E7}"/>
              </a:ext>
            </a:extLst>
          </p:cNvPr>
          <p:cNvCxnSpPr/>
          <p:nvPr/>
        </p:nvCxnSpPr>
        <p:spPr>
          <a:xfrm>
            <a:off x="2522453" y="3780145"/>
            <a:ext cx="3542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0" name="Arrow: Left 99">
            <a:extLst>
              <a:ext uri="{FF2B5EF4-FFF2-40B4-BE49-F238E27FC236}">
                <a16:creationId xmlns:a16="http://schemas.microsoft.com/office/drawing/2014/main" id="{3D884E50-E36D-011B-A32A-5D21FB893660}"/>
              </a:ext>
            </a:extLst>
          </p:cNvPr>
          <p:cNvSpPr/>
          <p:nvPr/>
        </p:nvSpPr>
        <p:spPr>
          <a:xfrm>
            <a:off x="7568248" y="1014458"/>
            <a:ext cx="1871024" cy="4298880"/>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ZA" sz="1200" dirty="0">
                <a:solidFill>
                  <a:schemeClr val="tx1"/>
                </a:solidFill>
              </a:rPr>
              <a:t>Policies</a:t>
            </a:r>
          </a:p>
          <a:p>
            <a:pPr marL="171450" indent="-171450">
              <a:buFont typeface="Arial" panose="020B0604020202020204" pitchFamily="34" charset="0"/>
              <a:buChar char="•"/>
            </a:pPr>
            <a:r>
              <a:rPr lang="en-ZA" sz="1200" dirty="0">
                <a:solidFill>
                  <a:schemeClr val="tx1"/>
                </a:solidFill>
              </a:rPr>
              <a:t>Procedures</a:t>
            </a:r>
          </a:p>
          <a:p>
            <a:pPr marL="171450" indent="-171450">
              <a:buFont typeface="Arial" panose="020B0604020202020204" pitchFamily="34" charset="0"/>
              <a:buChar char="•"/>
            </a:pPr>
            <a:r>
              <a:rPr lang="en-ZA" sz="1200" dirty="0">
                <a:solidFill>
                  <a:schemeClr val="tx1"/>
                </a:solidFill>
              </a:rPr>
              <a:t>Planning</a:t>
            </a:r>
          </a:p>
          <a:p>
            <a:pPr marL="171450" indent="-171450">
              <a:buFont typeface="Arial" panose="020B0604020202020204" pitchFamily="34" charset="0"/>
              <a:buChar char="•"/>
            </a:pPr>
            <a:r>
              <a:rPr lang="en-ZA" sz="1200" dirty="0">
                <a:solidFill>
                  <a:schemeClr val="tx1"/>
                </a:solidFill>
              </a:rPr>
              <a:t>Structures</a:t>
            </a:r>
          </a:p>
          <a:p>
            <a:pPr marL="171450" indent="-171450">
              <a:buFont typeface="Arial" panose="020B0604020202020204" pitchFamily="34" charset="0"/>
              <a:buChar char="•"/>
            </a:pPr>
            <a:r>
              <a:rPr lang="en-ZA" sz="1200" dirty="0">
                <a:solidFill>
                  <a:schemeClr val="tx1"/>
                </a:solidFill>
              </a:rPr>
              <a:t>Guidance</a:t>
            </a:r>
          </a:p>
          <a:p>
            <a:pPr marL="171450" indent="-171450">
              <a:buFont typeface="Arial" panose="020B0604020202020204" pitchFamily="34" charset="0"/>
              <a:buChar char="•"/>
            </a:pPr>
            <a:r>
              <a:rPr lang="en-ZA" sz="1200" dirty="0">
                <a:solidFill>
                  <a:schemeClr val="tx1"/>
                </a:solidFill>
              </a:rPr>
              <a:t>Support</a:t>
            </a:r>
          </a:p>
          <a:p>
            <a:pPr marL="171450" indent="-171450">
              <a:buFont typeface="Arial" panose="020B0604020202020204" pitchFamily="34" charset="0"/>
              <a:buChar char="•"/>
            </a:pPr>
            <a:r>
              <a:rPr lang="en-ZA" sz="1200" dirty="0">
                <a:solidFill>
                  <a:schemeClr val="tx1"/>
                </a:solidFill>
              </a:rPr>
              <a:t>Oversight</a:t>
            </a:r>
          </a:p>
          <a:p>
            <a:pPr marL="171450" indent="-171450">
              <a:buFont typeface="Arial" panose="020B0604020202020204" pitchFamily="34" charset="0"/>
              <a:buChar char="•"/>
            </a:pPr>
            <a:r>
              <a:rPr lang="en-ZA" sz="1200" dirty="0">
                <a:solidFill>
                  <a:schemeClr val="tx1"/>
                </a:solidFill>
              </a:rPr>
              <a:t>Communication</a:t>
            </a:r>
          </a:p>
          <a:p>
            <a:pPr marL="171450" indent="-171450">
              <a:buFont typeface="Arial" panose="020B0604020202020204" pitchFamily="34" charset="0"/>
              <a:buChar char="•"/>
            </a:pPr>
            <a:r>
              <a:rPr lang="en-ZA" sz="1200" dirty="0">
                <a:solidFill>
                  <a:schemeClr val="tx1"/>
                </a:solidFill>
              </a:rPr>
              <a:t>Compliance</a:t>
            </a:r>
          </a:p>
          <a:p>
            <a:pPr marL="171450" indent="-171450">
              <a:buFont typeface="Arial" panose="020B0604020202020204" pitchFamily="34" charset="0"/>
              <a:buChar char="•"/>
            </a:pPr>
            <a:r>
              <a:rPr lang="en-ZA" sz="1200" dirty="0">
                <a:solidFill>
                  <a:schemeClr val="tx1"/>
                </a:solidFill>
              </a:rPr>
              <a:t>Problem solving</a:t>
            </a:r>
          </a:p>
        </p:txBody>
      </p:sp>
      <p:cxnSp>
        <p:nvCxnSpPr>
          <p:cNvPr id="118" name="Straight Arrow Connector 117">
            <a:extLst>
              <a:ext uri="{FF2B5EF4-FFF2-40B4-BE49-F238E27FC236}">
                <a16:creationId xmlns:a16="http://schemas.microsoft.com/office/drawing/2014/main" id="{BAD1F686-7D19-610B-5901-CAAC2393B312}"/>
              </a:ext>
            </a:extLst>
          </p:cNvPr>
          <p:cNvCxnSpPr>
            <a:cxnSpLocks/>
            <a:stCxn id="28" idx="2"/>
          </p:cNvCxnSpPr>
          <p:nvPr/>
        </p:nvCxnSpPr>
        <p:spPr>
          <a:xfrm flipH="1">
            <a:off x="6633131" y="2684078"/>
            <a:ext cx="1" cy="2616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3851F345-1C87-D4EE-C4E0-9F438936D7AA}"/>
              </a:ext>
            </a:extLst>
          </p:cNvPr>
          <p:cNvCxnSpPr>
            <a:cxnSpLocks/>
            <a:stCxn id="25" idx="0"/>
          </p:cNvCxnSpPr>
          <p:nvPr/>
        </p:nvCxnSpPr>
        <p:spPr>
          <a:xfrm>
            <a:off x="5338708" y="4319257"/>
            <a:ext cx="12944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98751B9C-1897-14D9-E60F-D6EAEAF1EECE}"/>
              </a:ext>
            </a:extLst>
          </p:cNvPr>
          <p:cNvCxnSpPr>
            <a:stCxn id="29" idx="1"/>
            <a:endCxn id="37" idx="0"/>
          </p:cNvCxnSpPr>
          <p:nvPr/>
        </p:nvCxnSpPr>
        <p:spPr>
          <a:xfrm flipH="1">
            <a:off x="6704420" y="5618741"/>
            <a:ext cx="3880" cy="184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008B0A28-B627-2AF0-4563-2CDCC92DADD6}"/>
              </a:ext>
            </a:extLst>
          </p:cNvPr>
          <p:cNvCxnSpPr>
            <a:stCxn id="37" idx="2"/>
            <a:endCxn id="49" idx="0"/>
          </p:cNvCxnSpPr>
          <p:nvPr/>
        </p:nvCxnSpPr>
        <p:spPr>
          <a:xfrm>
            <a:off x="6704420" y="6158906"/>
            <a:ext cx="0" cy="103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03A4798-7663-46BC-FA22-750A1F124A2D}"/>
              </a:ext>
            </a:extLst>
          </p:cNvPr>
          <p:cNvCxnSpPr/>
          <p:nvPr/>
        </p:nvCxnSpPr>
        <p:spPr>
          <a:xfrm flipV="1">
            <a:off x="2876745" y="2479249"/>
            <a:ext cx="0" cy="3041782"/>
          </a:xfrm>
          <a:prstGeom prst="line">
            <a:avLst/>
          </a:prstGeom>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DF2EC47C-0725-36FF-B8F9-C8B90756AA23}"/>
              </a:ext>
            </a:extLst>
          </p:cNvPr>
          <p:cNvSpPr/>
          <p:nvPr/>
        </p:nvSpPr>
        <p:spPr>
          <a:xfrm>
            <a:off x="10767531" y="6068210"/>
            <a:ext cx="847866" cy="345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solidFill>
                  <a:schemeClr val="tx1"/>
                </a:solidFill>
              </a:rPr>
              <a:t>FINGEN081</a:t>
            </a:r>
          </a:p>
        </p:txBody>
      </p:sp>
      <p:cxnSp>
        <p:nvCxnSpPr>
          <p:cNvPr id="136" name="Straight Connector 135">
            <a:extLst>
              <a:ext uri="{FF2B5EF4-FFF2-40B4-BE49-F238E27FC236}">
                <a16:creationId xmlns:a16="http://schemas.microsoft.com/office/drawing/2014/main" id="{F3D8F712-C399-4600-2A17-D331EF6388BB}"/>
              </a:ext>
            </a:extLst>
          </p:cNvPr>
          <p:cNvCxnSpPr>
            <a:stCxn id="25" idx="1"/>
          </p:cNvCxnSpPr>
          <p:nvPr/>
        </p:nvCxnSpPr>
        <p:spPr>
          <a:xfrm flipH="1">
            <a:off x="5149386" y="5680109"/>
            <a:ext cx="1" cy="2871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717ACBE8-B6E2-71F9-0263-FC2EF0F7E231}"/>
              </a:ext>
            </a:extLst>
          </p:cNvPr>
          <p:cNvCxnSpPr>
            <a:endCxn id="37" idx="1"/>
          </p:cNvCxnSpPr>
          <p:nvPr/>
        </p:nvCxnSpPr>
        <p:spPr>
          <a:xfrm>
            <a:off x="5149386" y="5980989"/>
            <a:ext cx="53654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349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3778"/>
          </a:xfrm>
        </p:spPr>
        <p:txBody>
          <a:bodyPr>
            <a:normAutofit fontScale="90000"/>
          </a:bodyPr>
          <a:lstStyle/>
          <a:p>
            <a:pPr algn="ctr"/>
            <a:r>
              <a:rPr lang="en-US" b="1" dirty="0"/>
              <a:t>The Office of Milk SA</a:t>
            </a:r>
            <a:endParaRPr lang="en-ZA" b="1" dirty="0"/>
          </a:p>
        </p:txBody>
      </p:sp>
      <p:pic>
        <p:nvPicPr>
          <p:cNvPr id="7" name="Content Placeholder 6"/>
          <p:cNvPicPr>
            <a:picLocks noGrp="1" noChangeAspect="1"/>
          </p:cNvPicPr>
          <p:nvPr>
            <p:ph sz="half" idx="2"/>
          </p:nvPr>
        </p:nvPicPr>
        <p:blipFill>
          <a:blip r:embed="rId2"/>
          <a:stretch>
            <a:fillRect/>
          </a:stretch>
        </p:blipFill>
        <p:spPr>
          <a:xfrm>
            <a:off x="975360" y="1296988"/>
            <a:ext cx="10302240" cy="4879975"/>
          </a:xfrm>
          <a:prstGeom prst="rect">
            <a:avLst/>
          </a:prstGeom>
        </p:spPr>
      </p:pic>
    </p:spTree>
    <p:extLst>
      <p:ext uri="{BB962C8B-B14F-4D97-AF65-F5344CB8AC3E}">
        <p14:creationId xmlns:p14="http://schemas.microsoft.com/office/powerpoint/2010/main" val="297574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0201"/>
          </a:xfrm>
        </p:spPr>
        <p:txBody>
          <a:bodyPr/>
          <a:lstStyle/>
          <a:p>
            <a:pPr algn="ctr"/>
            <a:r>
              <a:rPr lang="en-US" b="1" dirty="0"/>
              <a:t>External support structure</a:t>
            </a:r>
            <a:endParaRPr lang="en-ZA" b="1" dirty="0"/>
          </a:p>
        </p:txBody>
      </p:sp>
      <p:pic>
        <p:nvPicPr>
          <p:cNvPr id="6" name="Content Placeholder 5"/>
          <p:cNvPicPr>
            <a:picLocks noGrp="1" noChangeAspect="1"/>
          </p:cNvPicPr>
          <p:nvPr>
            <p:ph sz="half" idx="2"/>
          </p:nvPr>
        </p:nvPicPr>
        <p:blipFill>
          <a:blip r:embed="rId2"/>
          <a:stretch>
            <a:fillRect/>
          </a:stretch>
        </p:blipFill>
        <p:spPr>
          <a:xfrm>
            <a:off x="1672046" y="1511155"/>
            <a:ext cx="9387839" cy="4715474"/>
          </a:xfrm>
          <a:prstGeom prst="rect">
            <a:avLst/>
          </a:prstGeom>
        </p:spPr>
      </p:pic>
    </p:spTree>
    <p:extLst>
      <p:ext uri="{BB962C8B-B14F-4D97-AF65-F5344CB8AC3E}">
        <p14:creationId xmlns:p14="http://schemas.microsoft.com/office/powerpoint/2010/main" val="690202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27355"/>
          </a:xfrm>
        </p:spPr>
        <p:txBody>
          <a:bodyPr>
            <a:normAutofit fontScale="90000"/>
          </a:bodyPr>
          <a:lstStyle/>
          <a:p>
            <a:pPr algn="ctr"/>
            <a:r>
              <a:rPr lang="en-US" b="1" dirty="0"/>
              <a:t>FUNCTIONAL GOVERNANCE STRUCTURE OF </a:t>
            </a:r>
            <a:r>
              <a:rPr lang="en-US" b="1" dirty="0" err="1"/>
              <a:t>MSA</a:t>
            </a:r>
            <a:endParaRPr lang="en-ZA" b="1" dirty="0"/>
          </a:p>
        </p:txBody>
      </p:sp>
      <p:pic>
        <p:nvPicPr>
          <p:cNvPr id="5" name="Content Placeholder 4"/>
          <p:cNvPicPr>
            <a:picLocks noGrp="1" noChangeAspect="1"/>
          </p:cNvPicPr>
          <p:nvPr>
            <p:ph sz="half" idx="2"/>
          </p:nvPr>
        </p:nvPicPr>
        <p:blipFill>
          <a:blip r:embed="rId2"/>
          <a:stretch>
            <a:fillRect/>
          </a:stretch>
        </p:blipFill>
        <p:spPr>
          <a:xfrm>
            <a:off x="1611085" y="801026"/>
            <a:ext cx="8473441" cy="5860733"/>
          </a:xfrm>
          <a:prstGeom prst="rect">
            <a:avLst/>
          </a:prstGeom>
        </p:spPr>
      </p:pic>
    </p:spTree>
    <p:extLst>
      <p:ext uri="{BB962C8B-B14F-4D97-AF65-F5344CB8AC3E}">
        <p14:creationId xmlns:p14="http://schemas.microsoft.com/office/powerpoint/2010/main" val="1222296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582</Words>
  <Application>Microsoft Office PowerPoint</Application>
  <PresentationFormat>Widescreen</PresentationFormat>
  <Paragraphs>103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CEO Presentation</vt:lpstr>
      <vt:lpstr>MILK SOUTH AFRICA …</vt:lpstr>
      <vt:lpstr>RESPONSIBILITIES OF THE BOARD OF DIRECTORS</vt:lpstr>
      <vt:lpstr>CORPORATE GOVERNANCE NODES IN MILK SA</vt:lpstr>
      <vt:lpstr>Pillars required for the successful administration of statutory measures</vt:lpstr>
      <vt:lpstr>PowerPoint Presentation</vt:lpstr>
      <vt:lpstr>The Office of Milk SA</vt:lpstr>
      <vt:lpstr>External support structure</vt:lpstr>
      <vt:lpstr>FUNCTIONAL GOVERNANCE STRUCTURE OF MSA</vt:lpstr>
      <vt:lpstr>Finances</vt:lpstr>
      <vt:lpstr>DEBT</vt:lpstr>
      <vt:lpstr>Expenditure and Surplus as % of income: 2023</vt:lpstr>
      <vt:lpstr>No of role-players per category and their levy contribution in 2023</vt:lpstr>
      <vt:lpstr>CONCLUDING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 Fouche</dc:creator>
  <cp:lastModifiedBy>Nico Fouche</cp:lastModifiedBy>
  <cp:revision>48</cp:revision>
  <cp:lastPrinted>2024-06-10T06:49:51Z</cp:lastPrinted>
  <dcterms:created xsi:type="dcterms:W3CDTF">2024-06-02T09:42:34Z</dcterms:created>
  <dcterms:modified xsi:type="dcterms:W3CDTF">2024-06-12T09:52:55Z</dcterms:modified>
</cp:coreProperties>
</file>