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1"/>
  </p:notesMasterIdLst>
  <p:handoutMasterIdLst>
    <p:handoutMasterId r:id="rId32"/>
  </p:handoutMasterIdLst>
  <p:sldIdLst>
    <p:sldId id="557" r:id="rId2"/>
    <p:sldId id="601" r:id="rId3"/>
    <p:sldId id="622" r:id="rId4"/>
    <p:sldId id="652" r:id="rId5"/>
    <p:sldId id="561" r:id="rId6"/>
    <p:sldId id="658" r:id="rId7"/>
    <p:sldId id="603" r:id="rId8"/>
    <p:sldId id="563" r:id="rId9"/>
    <p:sldId id="655" r:id="rId10"/>
    <p:sldId id="654" r:id="rId11"/>
    <p:sldId id="653" r:id="rId12"/>
    <p:sldId id="604" r:id="rId13"/>
    <p:sldId id="633" r:id="rId14"/>
    <p:sldId id="640" r:id="rId15"/>
    <p:sldId id="579" r:id="rId16"/>
    <p:sldId id="605" r:id="rId17"/>
    <p:sldId id="642" r:id="rId18"/>
    <p:sldId id="656" r:id="rId19"/>
    <p:sldId id="590" r:id="rId20"/>
    <p:sldId id="657" r:id="rId21"/>
    <p:sldId id="643" r:id="rId22"/>
    <p:sldId id="618" r:id="rId23"/>
    <p:sldId id="660" r:id="rId24"/>
    <p:sldId id="659" r:id="rId25"/>
    <p:sldId id="661" r:id="rId26"/>
    <p:sldId id="589" r:id="rId27"/>
    <p:sldId id="645" r:id="rId28"/>
    <p:sldId id="635" r:id="rId29"/>
    <p:sldId id="596"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us van Heerden" initials="BvH" lastIdx="0" clrIdx="0">
    <p:extLst>
      <p:ext uri="{19B8F6BF-5375-455C-9EA6-DF929625EA0E}">
        <p15:presenceInfo xmlns:p15="http://schemas.microsoft.com/office/powerpoint/2012/main" userId="S-1-5-21-642463569-756165387-5522801-1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C"/>
    <a:srgbClr val="0061AE"/>
    <a:srgbClr val="0261AC"/>
    <a:srgbClr val="8FBFF9"/>
    <a:srgbClr val="0062AC"/>
    <a:srgbClr val="037BDF"/>
    <a:srgbClr val="0062B0"/>
    <a:srgbClr val="D5E3FB"/>
    <a:srgbClr val="00904B"/>
    <a:srgbClr val="025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CB93C-319A-43BC-B4E5-7B7748D9F8EA}" v="101" dt="2024-05-31T08:22:41.86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varScale="1">
        <p:scale>
          <a:sx n="82" d="100"/>
          <a:sy n="82" d="100"/>
        </p:scale>
        <p:origin x="782" y="72"/>
      </p:cViewPr>
      <p:guideLst>
        <p:guide pos="3840"/>
        <p:guide orient="horz"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b="1">
                <a:latin typeface="Arial" panose="020B0604020202020204" pitchFamily="34" charset="0"/>
                <a:cs typeface="Arial" panose="020B0604020202020204" pitchFamily="34" charset="0"/>
              </a:rPr>
              <a:t>Global inflation from 2000 to 2026 </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v>Global inflation</c:v>
          </c:tx>
          <c:spPr>
            <a:ln w="76200" cap="rnd">
              <a:solidFill>
                <a:schemeClr val="accent1"/>
              </a:solidFill>
              <a:round/>
            </a:ln>
            <a:effectLst/>
          </c:spPr>
          <c:marker>
            <c:symbol val="none"/>
          </c:marker>
          <c:cat>
            <c:strRef>
              <c:f>Sheet1!$A$2:$A$28</c:f>
              <c:strCach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strCache>
            </c:strRef>
          </c:cat>
          <c:val>
            <c:numRef>
              <c:f>Sheet1!$F$2:$F$28</c:f>
              <c:numCache>
                <c:formatCode>General</c:formatCode>
                <c:ptCount val="27"/>
                <c:pt idx="0">
                  <c:v>3.5</c:v>
                </c:pt>
                <c:pt idx="1">
                  <c:v>3.8</c:v>
                </c:pt>
                <c:pt idx="2">
                  <c:v>2.8</c:v>
                </c:pt>
                <c:pt idx="3">
                  <c:v>3</c:v>
                </c:pt>
                <c:pt idx="4">
                  <c:v>3.4</c:v>
                </c:pt>
                <c:pt idx="5">
                  <c:v>4.0999999999999996</c:v>
                </c:pt>
                <c:pt idx="6">
                  <c:v>4.3</c:v>
                </c:pt>
                <c:pt idx="7">
                  <c:v>4.8</c:v>
                </c:pt>
                <c:pt idx="8">
                  <c:v>9</c:v>
                </c:pt>
                <c:pt idx="9">
                  <c:v>2.9</c:v>
                </c:pt>
                <c:pt idx="10">
                  <c:v>3.4</c:v>
                </c:pt>
                <c:pt idx="11">
                  <c:v>4.8</c:v>
                </c:pt>
                <c:pt idx="12">
                  <c:v>3.7</c:v>
                </c:pt>
                <c:pt idx="13">
                  <c:v>2.6</c:v>
                </c:pt>
                <c:pt idx="14">
                  <c:v>2.4</c:v>
                </c:pt>
                <c:pt idx="15">
                  <c:v>1.4</c:v>
                </c:pt>
                <c:pt idx="16">
                  <c:v>1.6</c:v>
                </c:pt>
                <c:pt idx="17">
                  <c:v>2.1</c:v>
                </c:pt>
                <c:pt idx="18">
                  <c:v>2.4</c:v>
                </c:pt>
                <c:pt idx="19">
                  <c:v>2.2000000000000002</c:v>
                </c:pt>
                <c:pt idx="20">
                  <c:v>1.9</c:v>
                </c:pt>
                <c:pt idx="21">
                  <c:v>4.7</c:v>
                </c:pt>
                <c:pt idx="22">
                  <c:v>8.6999999999999993</c:v>
                </c:pt>
                <c:pt idx="23">
                  <c:v>6.8</c:v>
                </c:pt>
                <c:pt idx="24">
                  <c:v>5.8</c:v>
                </c:pt>
                <c:pt idx="25">
                  <c:v>4.4000000000000004</c:v>
                </c:pt>
                <c:pt idx="26">
                  <c:v>4.2</c:v>
                </c:pt>
              </c:numCache>
            </c:numRef>
          </c:val>
          <c:smooth val="0"/>
          <c:extLst>
            <c:ext xmlns:c16="http://schemas.microsoft.com/office/drawing/2014/chart" uri="{C3380CC4-5D6E-409C-BE32-E72D297353CC}">
              <c16:uniqueId val="{00000000-4EE6-4D90-9CA1-0B0B18C129A1}"/>
            </c:ext>
          </c:extLst>
        </c:ser>
        <c:dLbls>
          <c:showLegendKey val="0"/>
          <c:showVal val="0"/>
          <c:showCatName val="0"/>
          <c:showSerName val="0"/>
          <c:showPercent val="0"/>
          <c:showBubbleSize val="0"/>
        </c:dLbls>
        <c:smooth val="0"/>
        <c:axId val="811613792"/>
        <c:axId val="811612480"/>
      </c:lineChart>
      <c:catAx>
        <c:axId val="811613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811612480"/>
        <c:crosses val="autoZero"/>
        <c:auto val="1"/>
        <c:lblAlgn val="ctr"/>
        <c:lblOffset val="100"/>
        <c:noMultiLvlLbl val="0"/>
      </c:catAx>
      <c:valAx>
        <c:axId val="811612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Percentage</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811613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a:solidFill>
          <a:srgbClr val="FF0000"/>
        </a:solidFill>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a:solidFill>
          <a:srgbClr val="FF0000"/>
        </a:solidFill>
      </dgm:spPr>
      <dgm:t>
        <a:bodyPr/>
        <a:lstStyle/>
        <a:p>
          <a:r>
            <a:rPr lang="en-ZA" sz="2800" dirty="0">
              <a:latin typeface="Arial Rounded MT Bold" pitchFamily="34" charset="0"/>
            </a:rPr>
            <a:t>International dairy situation </a:t>
          </a:r>
          <a:endParaRPr lang="en-ZA" sz="1600" dirty="0">
            <a:latin typeface="Arial Rounded MT Bold" pitchFamily="34" charset="0"/>
          </a:endParaRP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a:solidFill>
          <a:srgbClr val="FF0000"/>
        </a:solidFill>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a:solidFill>
          <a:srgbClr val="FF0000"/>
        </a:solidFill>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 </a:t>
          </a:r>
          <a:endParaRPr lang="en-ZA" sz="1600" kern="1200" dirty="0">
            <a:latin typeface="Arial Rounded MT Bold" pitchFamily="34" charset="0"/>
          </a:endParaRP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095A5E7E-E081-4D1D-8FDC-E1F86616FFCD}" type="datetimeFigureOut">
              <a:rPr lang="en-ZA" smtClean="0"/>
              <a:t>2024/06/12</a:t>
            </a:fld>
            <a:endParaRPr lang="en-ZA"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7727E10B-525A-4090-BBE1-4DAF315C6E48}" type="slidenum">
              <a:rPr lang="en-ZA" smtClean="0"/>
              <a:t>‹#›</a:t>
            </a:fld>
            <a:endParaRPr lang="en-ZA" dirty="0"/>
          </a:p>
        </p:txBody>
      </p:sp>
    </p:spTree>
    <p:extLst>
      <p:ext uri="{BB962C8B-B14F-4D97-AF65-F5344CB8AC3E}">
        <p14:creationId xmlns:p14="http://schemas.microsoft.com/office/powerpoint/2010/main" val="101823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C4C00C7-6273-47FD-BDA5-6541AA045D71}" type="datetimeFigureOut">
              <a:rPr lang="en-ZA" smtClean="0"/>
              <a:t>2024/06/12</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E2C93C19-0856-4BF4-842C-FEA090B5320D}" type="slidenum">
              <a:rPr lang="en-ZA" smtClean="0"/>
              <a:t>‹#›</a:t>
            </a:fld>
            <a:endParaRPr lang="en-ZA" dirty="0"/>
          </a:p>
        </p:txBody>
      </p:sp>
    </p:spTree>
    <p:extLst>
      <p:ext uri="{BB962C8B-B14F-4D97-AF65-F5344CB8AC3E}">
        <p14:creationId xmlns:p14="http://schemas.microsoft.com/office/powerpoint/2010/main" val="426162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a:t>
            </a:fld>
            <a:endParaRPr lang="en-ZA" dirty="0"/>
          </a:p>
        </p:txBody>
      </p:sp>
    </p:spTree>
    <p:extLst>
      <p:ext uri="{BB962C8B-B14F-4D97-AF65-F5344CB8AC3E}">
        <p14:creationId xmlns:p14="http://schemas.microsoft.com/office/powerpoint/2010/main" val="277201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10</a:t>
            </a:fld>
            <a:endParaRPr lang="en-ZA" dirty="0"/>
          </a:p>
        </p:txBody>
      </p:sp>
    </p:spTree>
    <p:extLst>
      <p:ext uri="{BB962C8B-B14F-4D97-AF65-F5344CB8AC3E}">
        <p14:creationId xmlns:p14="http://schemas.microsoft.com/office/powerpoint/2010/main" val="244894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11</a:t>
            </a:fld>
            <a:endParaRPr lang="en-ZA" dirty="0"/>
          </a:p>
        </p:txBody>
      </p:sp>
    </p:spTree>
    <p:extLst>
      <p:ext uri="{BB962C8B-B14F-4D97-AF65-F5344CB8AC3E}">
        <p14:creationId xmlns:p14="http://schemas.microsoft.com/office/powerpoint/2010/main" val="2992497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12</a:t>
            </a:fld>
            <a:endParaRPr lang="en-ZA" dirty="0"/>
          </a:p>
        </p:txBody>
      </p:sp>
    </p:spTree>
    <p:extLst>
      <p:ext uri="{BB962C8B-B14F-4D97-AF65-F5344CB8AC3E}">
        <p14:creationId xmlns:p14="http://schemas.microsoft.com/office/powerpoint/2010/main" val="409640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13</a:t>
            </a:fld>
            <a:endParaRPr lang="en-ZA" dirty="0"/>
          </a:p>
        </p:txBody>
      </p:sp>
    </p:spTree>
    <p:extLst>
      <p:ext uri="{BB962C8B-B14F-4D97-AF65-F5344CB8AC3E}">
        <p14:creationId xmlns:p14="http://schemas.microsoft.com/office/powerpoint/2010/main" val="304349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14</a:t>
            </a:fld>
            <a:endParaRPr lang="en-ZA" dirty="0"/>
          </a:p>
        </p:txBody>
      </p:sp>
    </p:spTree>
    <p:extLst>
      <p:ext uri="{BB962C8B-B14F-4D97-AF65-F5344CB8AC3E}">
        <p14:creationId xmlns:p14="http://schemas.microsoft.com/office/powerpoint/2010/main" val="3935861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15</a:t>
            </a:fld>
            <a:endParaRPr lang="en-ZA" dirty="0"/>
          </a:p>
        </p:txBody>
      </p:sp>
    </p:spTree>
    <p:extLst>
      <p:ext uri="{BB962C8B-B14F-4D97-AF65-F5344CB8AC3E}">
        <p14:creationId xmlns:p14="http://schemas.microsoft.com/office/powerpoint/2010/main" val="4290832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16</a:t>
            </a:fld>
            <a:endParaRPr lang="en-ZA" dirty="0"/>
          </a:p>
        </p:txBody>
      </p:sp>
    </p:spTree>
    <p:extLst>
      <p:ext uri="{BB962C8B-B14F-4D97-AF65-F5344CB8AC3E}">
        <p14:creationId xmlns:p14="http://schemas.microsoft.com/office/powerpoint/2010/main" val="4164753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17</a:t>
            </a:fld>
            <a:endParaRPr lang="en-ZA" dirty="0"/>
          </a:p>
        </p:txBody>
      </p:sp>
    </p:spTree>
    <p:extLst>
      <p:ext uri="{BB962C8B-B14F-4D97-AF65-F5344CB8AC3E}">
        <p14:creationId xmlns:p14="http://schemas.microsoft.com/office/powerpoint/2010/main" val="50443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18</a:t>
            </a:fld>
            <a:endParaRPr lang="en-ZA" dirty="0"/>
          </a:p>
        </p:txBody>
      </p:sp>
    </p:spTree>
    <p:extLst>
      <p:ext uri="{BB962C8B-B14F-4D97-AF65-F5344CB8AC3E}">
        <p14:creationId xmlns:p14="http://schemas.microsoft.com/office/powerpoint/2010/main" val="227236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19</a:t>
            </a:fld>
            <a:endParaRPr lang="en-ZA" dirty="0"/>
          </a:p>
        </p:txBody>
      </p:sp>
    </p:spTree>
    <p:extLst>
      <p:ext uri="{BB962C8B-B14F-4D97-AF65-F5344CB8AC3E}">
        <p14:creationId xmlns:p14="http://schemas.microsoft.com/office/powerpoint/2010/main" val="396519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a:t>
            </a:fld>
            <a:endParaRPr lang="en-ZA" dirty="0"/>
          </a:p>
        </p:txBody>
      </p:sp>
    </p:spTree>
    <p:extLst>
      <p:ext uri="{BB962C8B-B14F-4D97-AF65-F5344CB8AC3E}">
        <p14:creationId xmlns:p14="http://schemas.microsoft.com/office/powerpoint/2010/main" val="305939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20</a:t>
            </a:fld>
            <a:endParaRPr lang="en-ZA" dirty="0"/>
          </a:p>
        </p:txBody>
      </p:sp>
    </p:spTree>
    <p:extLst>
      <p:ext uri="{BB962C8B-B14F-4D97-AF65-F5344CB8AC3E}">
        <p14:creationId xmlns:p14="http://schemas.microsoft.com/office/powerpoint/2010/main" val="1474655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21</a:t>
            </a:fld>
            <a:endParaRPr lang="en-ZA" dirty="0"/>
          </a:p>
        </p:txBody>
      </p:sp>
    </p:spTree>
    <p:extLst>
      <p:ext uri="{BB962C8B-B14F-4D97-AF65-F5344CB8AC3E}">
        <p14:creationId xmlns:p14="http://schemas.microsoft.com/office/powerpoint/2010/main" val="421650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22</a:t>
            </a:fld>
            <a:endParaRPr lang="en-ZA" dirty="0"/>
          </a:p>
        </p:txBody>
      </p:sp>
    </p:spTree>
    <p:extLst>
      <p:ext uri="{BB962C8B-B14F-4D97-AF65-F5344CB8AC3E}">
        <p14:creationId xmlns:p14="http://schemas.microsoft.com/office/powerpoint/2010/main" val="524979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23</a:t>
            </a:fld>
            <a:endParaRPr lang="en-ZA" dirty="0"/>
          </a:p>
        </p:txBody>
      </p:sp>
    </p:spTree>
    <p:extLst>
      <p:ext uri="{BB962C8B-B14F-4D97-AF65-F5344CB8AC3E}">
        <p14:creationId xmlns:p14="http://schemas.microsoft.com/office/powerpoint/2010/main" val="3276716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24</a:t>
            </a:fld>
            <a:endParaRPr lang="en-ZA" dirty="0"/>
          </a:p>
        </p:txBody>
      </p:sp>
    </p:spTree>
    <p:extLst>
      <p:ext uri="{BB962C8B-B14F-4D97-AF65-F5344CB8AC3E}">
        <p14:creationId xmlns:p14="http://schemas.microsoft.com/office/powerpoint/2010/main" val="2658530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25</a:t>
            </a:fld>
            <a:endParaRPr lang="en-ZA" dirty="0"/>
          </a:p>
        </p:txBody>
      </p:sp>
    </p:spTree>
    <p:extLst>
      <p:ext uri="{BB962C8B-B14F-4D97-AF65-F5344CB8AC3E}">
        <p14:creationId xmlns:p14="http://schemas.microsoft.com/office/powerpoint/2010/main" val="1112616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26</a:t>
            </a:fld>
            <a:endParaRPr lang="en-ZA" dirty="0"/>
          </a:p>
        </p:txBody>
      </p:sp>
    </p:spTree>
    <p:extLst>
      <p:ext uri="{BB962C8B-B14F-4D97-AF65-F5344CB8AC3E}">
        <p14:creationId xmlns:p14="http://schemas.microsoft.com/office/powerpoint/2010/main" val="236615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27</a:t>
            </a:fld>
            <a:endParaRPr lang="en-ZA" dirty="0"/>
          </a:p>
        </p:txBody>
      </p:sp>
    </p:spTree>
    <p:extLst>
      <p:ext uri="{BB962C8B-B14F-4D97-AF65-F5344CB8AC3E}">
        <p14:creationId xmlns:p14="http://schemas.microsoft.com/office/powerpoint/2010/main" val="324935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28</a:t>
            </a:fld>
            <a:endParaRPr lang="en-ZA" dirty="0"/>
          </a:p>
        </p:txBody>
      </p:sp>
    </p:spTree>
    <p:extLst>
      <p:ext uri="{BB962C8B-B14F-4D97-AF65-F5344CB8AC3E}">
        <p14:creationId xmlns:p14="http://schemas.microsoft.com/office/powerpoint/2010/main" val="2817103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29</a:t>
            </a:fld>
            <a:endParaRPr lang="en-ZA" dirty="0"/>
          </a:p>
        </p:txBody>
      </p:sp>
    </p:spTree>
    <p:extLst>
      <p:ext uri="{BB962C8B-B14F-4D97-AF65-F5344CB8AC3E}">
        <p14:creationId xmlns:p14="http://schemas.microsoft.com/office/powerpoint/2010/main" val="387083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dirty="0"/>
          </a:p>
        </p:txBody>
      </p:sp>
    </p:spTree>
    <p:extLst>
      <p:ext uri="{BB962C8B-B14F-4D97-AF65-F5344CB8AC3E}">
        <p14:creationId xmlns:p14="http://schemas.microsoft.com/office/powerpoint/2010/main" val="373944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dirty="0"/>
          </a:p>
        </p:txBody>
      </p:sp>
    </p:spTree>
    <p:extLst>
      <p:ext uri="{BB962C8B-B14F-4D97-AF65-F5344CB8AC3E}">
        <p14:creationId xmlns:p14="http://schemas.microsoft.com/office/powerpoint/2010/main" val="349635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5</a:t>
            </a:fld>
            <a:endParaRPr lang="en-ZA" dirty="0"/>
          </a:p>
        </p:txBody>
      </p:sp>
    </p:spTree>
    <p:extLst>
      <p:ext uri="{BB962C8B-B14F-4D97-AF65-F5344CB8AC3E}">
        <p14:creationId xmlns:p14="http://schemas.microsoft.com/office/powerpoint/2010/main" val="319013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dirty="0"/>
          </a:p>
        </p:txBody>
      </p:sp>
    </p:spTree>
    <p:extLst>
      <p:ext uri="{BB962C8B-B14F-4D97-AF65-F5344CB8AC3E}">
        <p14:creationId xmlns:p14="http://schemas.microsoft.com/office/powerpoint/2010/main" val="337364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7</a:t>
            </a:fld>
            <a:endParaRPr lang="en-ZA" dirty="0"/>
          </a:p>
        </p:txBody>
      </p:sp>
    </p:spTree>
    <p:extLst>
      <p:ext uri="{BB962C8B-B14F-4D97-AF65-F5344CB8AC3E}">
        <p14:creationId xmlns:p14="http://schemas.microsoft.com/office/powerpoint/2010/main" val="233860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8</a:t>
            </a:fld>
            <a:endParaRPr lang="en-ZA" dirty="0"/>
          </a:p>
        </p:txBody>
      </p:sp>
    </p:spTree>
    <p:extLst>
      <p:ext uri="{BB962C8B-B14F-4D97-AF65-F5344CB8AC3E}">
        <p14:creationId xmlns:p14="http://schemas.microsoft.com/office/powerpoint/2010/main" val="139623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9</a:t>
            </a:fld>
            <a:endParaRPr lang="en-ZA" dirty="0"/>
          </a:p>
        </p:txBody>
      </p:sp>
    </p:spTree>
    <p:extLst>
      <p:ext uri="{BB962C8B-B14F-4D97-AF65-F5344CB8AC3E}">
        <p14:creationId xmlns:p14="http://schemas.microsoft.com/office/powerpoint/2010/main" val="4244717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5"/>
          <p:cNvSpPr>
            <a:spLocks noGrp="1"/>
          </p:cNvSpPr>
          <p:nvPr>
            <p:ph type="sldNum" sz="quarter" idx="4"/>
          </p:nvPr>
        </p:nvSpPr>
        <p:spPr>
          <a:xfrm>
            <a:off x="837824" y="6358286"/>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44F1B969-0A45-4459-BA76-C6199684FD01}" type="slidenum">
              <a:rPr lang="en-ZA"/>
              <a:pPr>
                <a:defRPr/>
              </a:pPr>
              <a:t>‹#›</a:t>
            </a:fld>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1_Images and Contents Layout">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A2A84B4A-CEB2-40FB-A02E-8EB2AF478368}"/>
              </a:ext>
            </a:extLst>
          </p:cNvPr>
          <p:cNvGrpSpPr/>
          <p:nvPr userDrawn="1"/>
        </p:nvGrpSpPr>
        <p:grpSpPr>
          <a:xfrm>
            <a:off x="6473211" y="529630"/>
            <a:ext cx="5760640" cy="2937987"/>
            <a:chOff x="-612576" y="1705002"/>
            <a:chExt cx="5688632" cy="2537858"/>
          </a:xfrm>
        </p:grpSpPr>
        <p:sp>
          <p:nvSpPr>
            <p:cNvPr id="13" name="Oval 5">
              <a:extLst>
                <a:ext uri="{FF2B5EF4-FFF2-40B4-BE49-F238E27FC236}">
                  <a16:creationId xmlns:a16="http://schemas.microsoft.com/office/drawing/2014/main" id="{F8CA4E56-5CF0-4C8C-A69B-FEC333052C4C}"/>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9" name="Picture 2" descr="E:\002-KIMS BUSINESS\000-B-KIMS-소스 분류-2014\00-kims-작업건별-재료모음\002-일러-모니터-모바일-타블렛\laptop-01.png">
              <a:extLst>
                <a:ext uri="{FF2B5EF4-FFF2-40B4-BE49-F238E27FC236}">
                  <a16:creationId xmlns:a16="http://schemas.microsoft.com/office/drawing/2014/main" id="{DBFF776C-2C37-432F-8D95-5002FD9DE6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Picture Placeholder 2">
            <a:extLst>
              <a:ext uri="{FF2B5EF4-FFF2-40B4-BE49-F238E27FC236}">
                <a16:creationId xmlns:a16="http://schemas.microsoft.com/office/drawing/2014/main" id="{07A15BD4-6D7E-4517-BDED-81FD478CEDAB}"/>
              </a:ext>
            </a:extLst>
          </p:cNvPr>
          <p:cNvSpPr>
            <a:spLocks noGrp="1"/>
          </p:cNvSpPr>
          <p:nvPr>
            <p:ph type="pic" idx="1" hasCustomPrompt="1"/>
          </p:nvPr>
        </p:nvSpPr>
        <p:spPr>
          <a:xfrm>
            <a:off x="8035116" y="898584"/>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1" name="Group 14">
            <a:extLst>
              <a:ext uri="{FF2B5EF4-FFF2-40B4-BE49-F238E27FC236}">
                <a16:creationId xmlns:a16="http://schemas.microsoft.com/office/drawing/2014/main" id="{FB0AFAFC-8EB9-4974-915A-249E7E1C57A2}"/>
              </a:ext>
            </a:extLst>
          </p:cNvPr>
          <p:cNvGrpSpPr/>
          <p:nvPr userDrawn="1"/>
        </p:nvGrpSpPr>
        <p:grpSpPr>
          <a:xfrm>
            <a:off x="6473211" y="3363597"/>
            <a:ext cx="5760640" cy="2937987"/>
            <a:chOff x="-612576" y="1705002"/>
            <a:chExt cx="5688632" cy="2537858"/>
          </a:xfrm>
        </p:grpSpPr>
        <p:sp>
          <p:nvSpPr>
            <p:cNvPr id="22" name="Oval 15">
              <a:extLst>
                <a:ext uri="{FF2B5EF4-FFF2-40B4-BE49-F238E27FC236}">
                  <a16:creationId xmlns:a16="http://schemas.microsoft.com/office/drawing/2014/main" id="{59FEB9C5-5FA6-4880-B618-058738C37AD1}"/>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3" name="Picture 2" descr="E:\002-KIMS BUSINESS\000-B-KIMS-소스 분류-2014\00-kims-작업건별-재료모음\002-일러-모니터-모바일-타블렛\laptop-01.png">
              <a:extLst>
                <a:ext uri="{FF2B5EF4-FFF2-40B4-BE49-F238E27FC236}">
                  <a16:creationId xmlns:a16="http://schemas.microsoft.com/office/drawing/2014/main" id="{3B06E91A-2C0E-4BB0-889E-F881F2C268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Picture Placeholder 2">
            <a:extLst>
              <a:ext uri="{FF2B5EF4-FFF2-40B4-BE49-F238E27FC236}">
                <a16:creationId xmlns:a16="http://schemas.microsoft.com/office/drawing/2014/main" id="{CDA76C3D-8C5A-4664-AF41-B36993816A44}"/>
              </a:ext>
            </a:extLst>
          </p:cNvPr>
          <p:cNvSpPr>
            <a:spLocks noGrp="1"/>
          </p:cNvSpPr>
          <p:nvPr>
            <p:ph type="pic" idx="10" hasCustomPrompt="1"/>
          </p:nvPr>
        </p:nvSpPr>
        <p:spPr>
          <a:xfrm>
            <a:off x="8035116" y="3732551"/>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ectangle 8">
            <a:extLst>
              <a:ext uri="{FF2B5EF4-FFF2-40B4-BE49-F238E27FC236}">
                <a16:creationId xmlns:a16="http://schemas.microsoft.com/office/drawing/2014/main" id="{EB011BE6-AEC5-4748-9F4F-9C4C17AEF0FA}"/>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8">
            <a:extLst>
              <a:ext uri="{FF2B5EF4-FFF2-40B4-BE49-F238E27FC236}">
                <a16:creationId xmlns:a16="http://schemas.microsoft.com/office/drawing/2014/main" id="{E3FD5E11-19FF-42C9-8A8B-E2092EA988AD}"/>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1868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41044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53704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1"/>
            <a:ext cx="9497484" cy="1673225"/>
          </a:xfrm>
        </p:spPr>
        <p:txBody>
          <a:bodyPr anchor="t"/>
          <a:lstStyle>
            <a:lvl1pPr>
              <a:buNone/>
              <a:defRPr sz="3733">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a:r>
              <a:rPr lang="en-US"/>
              <a:t>Click to edit Master text styles</a:t>
            </a:r>
          </a:p>
        </p:txBody>
      </p:sp>
      <p:sp>
        <p:nvSpPr>
          <p:cNvPr id="7" name="Rectangle 6"/>
          <p:cNvSpPr/>
          <p:nvPr/>
        </p:nvSpPr>
        <p:spPr>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2" name="Title 1"/>
          <p:cNvSpPr>
            <a:spLocks noGrp="1"/>
          </p:cNvSpPr>
          <p:nvPr>
            <p:ph type="title" hasCustomPrompt="1"/>
          </p:nvPr>
        </p:nvSpPr>
        <p:spPr>
          <a:xfrm>
            <a:off x="1828800" y="1600200"/>
            <a:ext cx="10160000" cy="990600"/>
          </a:xfrm>
        </p:spPr>
        <p:txBody>
          <a:bodyPr/>
          <a:lstStyle>
            <a:lvl1pPr algn="l">
              <a:buNone/>
              <a:defRPr sz="5867"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6/12/2024</a:t>
            </a:fld>
            <a:endParaRPr lang="en-US" dirty="0"/>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3200">
                <a:solidFill>
                  <a:srgbClr val="FFFFFF"/>
                </a:solidFill>
              </a:defRPr>
            </a:lvl1pPr>
            <a:extLst/>
          </a:lstStyle>
          <a:p>
            <a:pPr algn="ctr"/>
            <a:fld id="{8F82E0A0-C266-4798-8C8F-B9F91E9DA37E}" type="slidenum">
              <a:rPr lang="en-US" sz="3200" b="1" smtClean="0">
                <a:solidFill>
                  <a:srgbClr val="FFFFFF"/>
                </a:solidFill>
              </a:rPr>
              <a:pPr algn="ctr"/>
              <a:t>‹#›</a:t>
            </a:fld>
            <a:endParaRPr lang="en-US" sz="32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2707386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836712"/>
            <a:ext cx="10574965" cy="576064"/>
          </a:xfrm>
        </p:spPr>
        <p:txBody>
          <a:bodyPr>
            <a:noAutofit/>
            <a:scene3d>
              <a:camera prst="orthographicFront"/>
              <a:lightRig rig="threePt" dir="t"/>
            </a:scene3d>
            <a:sp3d extrusionH="57150">
              <a:bevelT w="38100" h="38100" prst="angle"/>
            </a:sp3d>
          </a:bodyPr>
          <a:lstStyle>
            <a:lvl1pPr>
              <a:defRPr sz="5600" b="1">
                <a:solidFill>
                  <a:srgbClr val="0070C0"/>
                </a:solidFill>
                <a:latin typeface="Arial Rounded MT Bold" pitchFamily="34" charset="0"/>
                <a:ea typeface="Arial Rounded MT Bold" pitchFamily="34" charset="0"/>
                <a:cs typeface="Arial Rounded MT Bold" pitchFamily="34" charset="0"/>
              </a:defRPr>
            </a:lvl1pPr>
          </a:lstStyle>
          <a:p>
            <a:r>
              <a:rPr kumimoji="0" lang="en-US"/>
              <a:t>Click to edit Master title style</a:t>
            </a:r>
            <a:endParaRPr kumimoji="0" lang="en-US" dirty="0"/>
          </a:p>
        </p:txBody>
      </p:sp>
      <p:sp>
        <p:nvSpPr>
          <p:cNvPr id="3" name="Content Placeholder 2"/>
          <p:cNvSpPr>
            <a:spLocks noGrp="1"/>
          </p:cNvSpPr>
          <p:nvPr userDrawn="1">
            <p:ph idx="1"/>
          </p:nvPr>
        </p:nvSpPr>
        <p:spPr>
          <a:xfrm>
            <a:off x="1007435" y="1733533"/>
            <a:ext cx="10574967" cy="4767808"/>
          </a:xfrm>
        </p:spPr>
        <p:txBody>
          <a:bodyPr>
            <a:normAutofit/>
          </a:bodyPr>
          <a:lstStyle>
            <a:lvl1pPr marL="365751" indent="-365751">
              <a:buClr>
                <a:srgbClr val="026AB6"/>
              </a:buClr>
              <a:buFont typeface="Wingdings 2" panose="05020102010507070707" pitchFamily="18" charset="2"/>
              <a:buChar char=""/>
              <a:defRPr sz="2933" b="1">
                <a:solidFill>
                  <a:schemeClr val="tx1"/>
                </a:solidFill>
                <a:latin typeface="Arial Rounded MT Bold" pitchFamily="34" charset="0"/>
                <a:ea typeface="Arial Rounded MT Bold" pitchFamily="34" charset="0"/>
                <a:cs typeface="Arial Rounded MT Bold" pitchFamily="34" charset="0"/>
              </a:defRPr>
            </a:lvl1pPr>
            <a:lvl2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2pPr>
            <a:lvl3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3pPr>
            <a:lvl4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4pPr>
            <a:lvl5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84462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6/12/2024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435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6/12/2024</a:t>
            </a:fld>
            <a:endParaRPr lang="en-US" dirty="0"/>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867" b="1" smtClean="0">
                <a:solidFill>
                  <a:srgbClr val="FFFFFF"/>
                </a:solidFill>
              </a:rPr>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30026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Subtitle 8"/>
          <p:cNvSpPr>
            <a:spLocks noGrp="1"/>
          </p:cNvSpPr>
          <p:nvPr>
            <p:ph type="subTitle" idx="1"/>
          </p:nvPr>
        </p:nvSpPr>
        <p:spPr>
          <a:xfrm>
            <a:off x="3149600" y="6050037"/>
            <a:ext cx="8686800" cy="685800"/>
          </a:xfrm>
        </p:spPr>
        <p:txBody>
          <a:bodyPr anchor="ctr"/>
          <a:lstStyle>
            <a:lvl1pPr marL="0" indent="0" algn="l">
              <a:buNone/>
              <a:defRPr sz="3733">
                <a:solidFill>
                  <a:srgbClr val="FFFFFF"/>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667">
                <a:solidFill>
                  <a:srgbClr val="FFFFFF"/>
                </a:solidFill>
              </a:defRPr>
            </a:lvl1pPr>
            <a:extLst/>
          </a:lstStyle>
          <a:p>
            <a:pPr algn="ctr"/>
            <a:fld id="{047E157E-8DCB-4F70-A0AF-5EB586A91DD4}" type="datetime1">
              <a:rPr lang="en-US" smtClean="0">
                <a:solidFill>
                  <a:srgbClr val="FFFFFF"/>
                </a:solidFill>
              </a:rPr>
              <a:pPr algn="ctr"/>
              <a:t>6/12/2024</a:t>
            </a:fld>
            <a:endParaRPr lang="en-US" sz="2667"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3149600" y="3124200"/>
            <a:ext cx="8636000" cy="2717800"/>
          </a:xfrm>
        </p:spPr>
        <p:txBody>
          <a:bodyPr rtlCol="0" anchor="b"/>
          <a:lstStyle>
            <a:lvl1pPr>
              <a:defRPr cap="all" baseline="0"/>
            </a:lvl1pPr>
            <a:extLst/>
          </a:lstStyle>
          <a:p>
            <a:r>
              <a:rPr lang="en-US"/>
              <a:t>Click to edit Master title style</a:t>
            </a:r>
            <a:endParaRPr lang="en-US" dirty="0"/>
          </a:p>
        </p:txBody>
      </p:sp>
    </p:spTree>
    <p:extLst>
      <p:ext uri="{BB962C8B-B14F-4D97-AF65-F5344CB8AC3E}">
        <p14:creationId xmlns:p14="http://schemas.microsoft.com/office/powerpoint/2010/main" val="31575307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그림 개체 틀 2">
            <a:extLst>
              <a:ext uri="{FF2B5EF4-FFF2-40B4-BE49-F238E27FC236}">
                <a16:creationId xmlns:a16="http://schemas.microsoft.com/office/drawing/2014/main" id="{BBCFFAD4-9E7A-4DF6-B16B-DFEBD22106BA}"/>
              </a:ext>
            </a:extLst>
          </p:cNvPr>
          <p:cNvSpPr>
            <a:spLocks noGrp="1"/>
          </p:cNvSpPr>
          <p:nvPr>
            <p:ph type="pic" sz="quarter" idx="11" hasCustomPrompt="1"/>
          </p:nvPr>
        </p:nvSpPr>
        <p:spPr>
          <a:xfrm>
            <a:off x="3484228"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5">
            <a:extLst>
              <a:ext uri="{FF2B5EF4-FFF2-40B4-BE49-F238E27FC236}">
                <a16:creationId xmlns:a16="http://schemas.microsoft.com/office/drawing/2014/main" id="{AF0085D8-1383-4A9B-8F89-0CB7B767762F}"/>
              </a:ext>
            </a:extLst>
          </p:cNvPr>
          <p:cNvSpPr/>
          <p:nvPr userDrawn="1"/>
        </p:nvSpPr>
        <p:spPr>
          <a:xfrm>
            <a:off x="-1" y="1815714"/>
            <a:ext cx="3396343" cy="42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8" name="그림 개체 틀 2">
            <a:extLst>
              <a:ext uri="{FF2B5EF4-FFF2-40B4-BE49-F238E27FC236}">
                <a16:creationId xmlns:a16="http://schemas.microsoft.com/office/drawing/2014/main" id="{1E639678-CC92-43F5-962A-57839CD7D95D}"/>
              </a:ext>
            </a:extLst>
          </p:cNvPr>
          <p:cNvSpPr>
            <a:spLocks noGrp="1"/>
          </p:cNvSpPr>
          <p:nvPr>
            <p:ph type="pic" sz="quarter" idx="12" hasCustomPrompt="1"/>
          </p:nvPr>
        </p:nvSpPr>
        <p:spPr>
          <a:xfrm>
            <a:off x="6416114"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13250D70-3F2E-4B11-A067-F0EB3806AA08}"/>
              </a:ext>
            </a:extLst>
          </p:cNvPr>
          <p:cNvSpPr>
            <a:spLocks noGrp="1"/>
          </p:cNvSpPr>
          <p:nvPr>
            <p:ph type="pic" sz="quarter" idx="13" hasCustomPrompt="1"/>
          </p:nvPr>
        </p:nvSpPr>
        <p:spPr>
          <a:xfrm>
            <a:off x="9348000"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70463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3">
            <a:extLst>
              <a:ext uri="{FF2B5EF4-FFF2-40B4-BE49-F238E27FC236}">
                <a16:creationId xmlns:a16="http://schemas.microsoft.com/office/drawing/2014/main" id="{4997D227-4D92-4BB8-AFE5-3132D611D55B}"/>
              </a:ext>
            </a:extLst>
          </p:cNvPr>
          <p:cNvSpPr/>
          <p:nvPr userDrawn="1"/>
        </p:nvSpPr>
        <p:spPr>
          <a:xfrm>
            <a:off x="737687" y="1775623"/>
            <a:ext cx="3157167" cy="4291783"/>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7" name="그림 개체 틀 2">
            <a:extLst>
              <a:ext uri="{FF2B5EF4-FFF2-40B4-BE49-F238E27FC236}">
                <a16:creationId xmlns:a16="http://schemas.microsoft.com/office/drawing/2014/main" id="{CC229ECE-562F-4B43-9E46-3141C8F8D359}"/>
              </a:ext>
            </a:extLst>
          </p:cNvPr>
          <p:cNvSpPr>
            <a:spLocks noGrp="1"/>
          </p:cNvSpPr>
          <p:nvPr>
            <p:ph type="pic" sz="quarter" idx="14" hasCustomPrompt="1"/>
          </p:nvPr>
        </p:nvSpPr>
        <p:spPr>
          <a:xfrm>
            <a:off x="83369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41">
            <a:extLst>
              <a:ext uri="{FF2B5EF4-FFF2-40B4-BE49-F238E27FC236}">
                <a16:creationId xmlns:a16="http://schemas.microsoft.com/office/drawing/2014/main" id="{8FFFAA17-0A28-451C-9F46-C90BFDBF9D33}"/>
              </a:ext>
            </a:extLst>
          </p:cNvPr>
          <p:cNvSpPr/>
          <p:nvPr userDrawn="1"/>
        </p:nvSpPr>
        <p:spPr>
          <a:xfrm>
            <a:off x="4514882" y="1775623"/>
            <a:ext cx="3157167" cy="429178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0" name="그림 개체 틀 2">
            <a:extLst>
              <a:ext uri="{FF2B5EF4-FFF2-40B4-BE49-F238E27FC236}">
                <a16:creationId xmlns:a16="http://schemas.microsoft.com/office/drawing/2014/main" id="{CFB0E704-31DD-46CF-BF65-8E73DB15AFBD}"/>
              </a:ext>
            </a:extLst>
          </p:cNvPr>
          <p:cNvSpPr>
            <a:spLocks noGrp="1"/>
          </p:cNvSpPr>
          <p:nvPr>
            <p:ph type="pic" sz="quarter" idx="56" hasCustomPrompt="1"/>
          </p:nvPr>
        </p:nvSpPr>
        <p:spPr>
          <a:xfrm>
            <a:off x="4610893"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Rectangle 47">
            <a:extLst>
              <a:ext uri="{FF2B5EF4-FFF2-40B4-BE49-F238E27FC236}">
                <a16:creationId xmlns:a16="http://schemas.microsoft.com/office/drawing/2014/main" id="{53475C43-50D4-4A83-B856-C382198C38DE}"/>
              </a:ext>
            </a:extLst>
          </p:cNvPr>
          <p:cNvSpPr/>
          <p:nvPr userDrawn="1"/>
        </p:nvSpPr>
        <p:spPr>
          <a:xfrm>
            <a:off x="8292077" y="1775623"/>
            <a:ext cx="3157167" cy="4291783"/>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2" name="그림 개체 틀 2">
            <a:extLst>
              <a:ext uri="{FF2B5EF4-FFF2-40B4-BE49-F238E27FC236}">
                <a16:creationId xmlns:a16="http://schemas.microsoft.com/office/drawing/2014/main" id="{92A4E35F-20A3-4C70-AC33-E2229FCFCB1F}"/>
              </a:ext>
            </a:extLst>
          </p:cNvPr>
          <p:cNvSpPr>
            <a:spLocks noGrp="1"/>
          </p:cNvSpPr>
          <p:nvPr>
            <p:ph type="pic" sz="quarter" idx="61" hasCustomPrompt="1"/>
          </p:nvPr>
        </p:nvSpPr>
        <p:spPr>
          <a:xfrm>
            <a:off x="838808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3" name="그룹 12">
            <a:extLst>
              <a:ext uri="{FF2B5EF4-FFF2-40B4-BE49-F238E27FC236}">
                <a16:creationId xmlns:a16="http://schemas.microsoft.com/office/drawing/2014/main" id="{036AF433-7ED9-4820-BD29-19A4B7AE53A2}"/>
              </a:ext>
            </a:extLst>
          </p:cNvPr>
          <p:cNvGrpSpPr/>
          <p:nvPr userDrawn="1"/>
        </p:nvGrpSpPr>
        <p:grpSpPr>
          <a:xfrm rot="16200000">
            <a:off x="10824756" y="5425593"/>
            <a:ext cx="482656" cy="482656"/>
            <a:chOff x="546346" y="5762189"/>
            <a:chExt cx="720080" cy="720080"/>
          </a:xfrm>
        </p:grpSpPr>
        <p:sp>
          <p:nvSpPr>
            <p:cNvPr id="14" name="직사각형 13">
              <a:extLst>
                <a:ext uri="{FF2B5EF4-FFF2-40B4-BE49-F238E27FC236}">
                  <a16:creationId xmlns:a16="http://schemas.microsoft.com/office/drawing/2014/main" id="{896FEB06-708E-4843-94A0-11B69EABDA35}"/>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C2111B28-566B-4DD6-93D8-94C0C603E5D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그룹 15">
            <a:extLst>
              <a:ext uri="{FF2B5EF4-FFF2-40B4-BE49-F238E27FC236}">
                <a16:creationId xmlns:a16="http://schemas.microsoft.com/office/drawing/2014/main" id="{1388EA2A-5A30-4DFD-AFED-328CD6C647DC}"/>
              </a:ext>
            </a:extLst>
          </p:cNvPr>
          <p:cNvGrpSpPr/>
          <p:nvPr userDrawn="1"/>
        </p:nvGrpSpPr>
        <p:grpSpPr>
          <a:xfrm rot="16200000">
            <a:off x="7040969" y="5425593"/>
            <a:ext cx="482656" cy="482656"/>
            <a:chOff x="546346" y="5762189"/>
            <a:chExt cx="720080" cy="720080"/>
          </a:xfrm>
        </p:grpSpPr>
        <p:sp>
          <p:nvSpPr>
            <p:cNvPr id="17" name="직사각형 16">
              <a:extLst>
                <a:ext uri="{FF2B5EF4-FFF2-40B4-BE49-F238E27FC236}">
                  <a16:creationId xmlns:a16="http://schemas.microsoft.com/office/drawing/2014/main" id="{F05D2727-C757-4276-8EDE-58574302BFF0}"/>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2F104568-55BB-4691-BFF4-A45B904A1493}"/>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18">
            <a:extLst>
              <a:ext uri="{FF2B5EF4-FFF2-40B4-BE49-F238E27FC236}">
                <a16:creationId xmlns:a16="http://schemas.microsoft.com/office/drawing/2014/main" id="{06CC5C30-056D-4947-912F-9EBAC19142BC}"/>
              </a:ext>
            </a:extLst>
          </p:cNvPr>
          <p:cNvGrpSpPr/>
          <p:nvPr userDrawn="1"/>
        </p:nvGrpSpPr>
        <p:grpSpPr>
          <a:xfrm rot="16200000">
            <a:off x="3257182" y="5425593"/>
            <a:ext cx="482656" cy="482656"/>
            <a:chOff x="546346" y="5762189"/>
            <a:chExt cx="720080" cy="720080"/>
          </a:xfrm>
        </p:grpSpPr>
        <p:sp>
          <p:nvSpPr>
            <p:cNvPr id="20" name="직사각형 19">
              <a:extLst>
                <a:ext uri="{FF2B5EF4-FFF2-40B4-BE49-F238E27FC236}">
                  <a16:creationId xmlns:a16="http://schemas.microsoft.com/office/drawing/2014/main" id="{ABC97373-A817-48C5-BF1D-1D0B9C615E56}"/>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947CD5E5-4814-4F42-851C-7E42B7CBCF31}"/>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39881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Images and Contents Layout">
    <p:spTree>
      <p:nvGrpSpPr>
        <p:cNvPr id="1" name=""/>
        <p:cNvGrpSpPr/>
        <p:nvPr/>
      </p:nvGrpSpPr>
      <p:grpSpPr>
        <a:xfrm>
          <a:off x="0" y="0"/>
          <a:ext cx="0" cy="0"/>
          <a:chOff x="0" y="0"/>
          <a:chExt cx="0" cy="0"/>
        </a:xfrm>
      </p:grpSpPr>
      <p:sp>
        <p:nvSpPr>
          <p:cNvPr id="6" name="Picture Placeholder 2"/>
          <p:cNvSpPr>
            <a:spLocks noGrp="1"/>
          </p:cNvSpPr>
          <p:nvPr>
            <p:ph type="pic" idx="18" hasCustomPrompt="1"/>
          </p:nvPr>
        </p:nvSpPr>
        <p:spPr>
          <a:xfrm>
            <a:off x="3681556" y="4363"/>
            <a:ext cx="3504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9" hasCustomPrompt="1"/>
          </p:nvPr>
        </p:nvSpPr>
        <p:spPr>
          <a:xfrm>
            <a:off x="0" y="0"/>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20" hasCustomPrompt="1"/>
          </p:nvPr>
        </p:nvSpPr>
        <p:spPr>
          <a:xfrm>
            <a:off x="0" y="3501008"/>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9" name="그룹 8">
            <a:extLst>
              <a:ext uri="{FF2B5EF4-FFF2-40B4-BE49-F238E27FC236}">
                <a16:creationId xmlns:a16="http://schemas.microsoft.com/office/drawing/2014/main" id="{C5C9FD68-7835-4F80-BE0C-09C5D602A481}"/>
              </a:ext>
            </a:extLst>
          </p:cNvPr>
          <p:cNvGrpSpPr/>
          <p:nvPr userDrawn="1"/>
        </p:nvGrpSpPr>
        <p:grpSpPr>
          <a:xfrm rot="10800000">
            <a:off x="11114869" y="393901"/>
            <a:ext cx="720080" cy="720080"/>
            <a:chOff x="546346" y="5762189"/>
            <a:chExt cx="720080" cy="720080"/>
          </a:xfrm>
          <a:solidFill>
            <a:schemeClr val="accent1"/>
          </a:solidFill>
        </p:grpSpPr>
        <p:sp>
          <p:nvSpPr>
            <p:cNvPr id="10" name="직사각형 9">
              <a:extLst>
                <a:ext uri="{FF2B5EF4-FFF2-40B4-BE49-F238E27FC236}">
                  <a16:creationId xmlns:a16="http://schemas.microsoft.com/office/drawing/2014/main" id="{E16EA3C4-78F0-44A2-B310-C44774DC3C19}"/>
                </a:ext>
              </a:extLst>
            </p:cNvPr>
            <p:cNvSpPr/>
            <p:nvPr/>
          </p:nvSpPr>
          <p:spPr>
            <a:xfrm>
              <a:off x="546346" y="5762189"/>
              <a:ext cx="180000"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2EE6D61C-1E71-469D-A9B7-45E08AADB143}"/>
                </a:ext>
              </a:extLst>
            </p:cNvPr>
            <p:cNvSpPr/>
            <p:nvPr/>
          </p:nvSpPr>
          <p:spPr>
            <a:xfrm rot="5400000">
              <a:off x="906386" y="6122229"/>
              <a:ext cx="180000" cy="54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22310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1" hasCustomPrompt="1"/>
          </p:nvPr>
        </p:nvSpPr>
        <p:spPr>
          <a:xfrm>
            <a:off x="618000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8000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26423" y="2528900"/>
            <a:ext cx="11739154" cy="18002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3983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Section Break Layout">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4063200" y="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812640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063200" y="4572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4063200" y="2276872"/>
            <a:ext cx="4063200"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122536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4" hasCustomPrompt="1"/>
          </p:nvPr>
        </p:nvSpPr>
        <p:spPr>
          <a:xfrm>
            <a:off x="716828" y="3486206"/>
            <a:ext cx="6408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6" hasCustomPrompt="1"/>
          </p:nvPr>
        </p:nvSpPr>
        <p:spPr>
          <a:xfrm>
            <a:off x="9420597" y="3486206"/>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7" hasCustomPrompt="1"/>
          </p:nvPr>
        </p:nvSpPr>
        <p:spPr>
          <a:xfrm>
            <a:off x="9420597"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8" hasCustomPrompt="1"/>
          </p:nvPr>
        </p:nvSpPr>
        <p:spPr>
          <a:xfrm>
            <a:off x="716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9" hasCustomPrompt="1"/>
          </p:nvPr>
        </p:nvSpPr>
        <p:spPr>
          <a:xfrm>
            <a:off x="2894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20" hasCustomPrompt="1"/>
          </p:nvPr>
        </p:nvSpPr>
        <p:spPr>
          <a:xfrm>
            <a:off x="5072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7244655" y="1"/>
            <a:ext cx="205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Tree>
    <p:extLst>
      <p:ext uri="{BB962C8B-B14F-4D97-AF65-F5344CB8AC3E}">
        <p14:creationId xmlns:p14="http://schemas.microsoft.com/office/powerpoint/2010/main" val="123298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IMAGE AND CONTENTS LAYOUT_27">
    <p:spTree>
      <p:nvGrpSpPr>
        <p:cNvPr id="1" name=""/>
        <p:cNvGrpSpPr/>
        <p:nvPr/>
      </p:nvGrpSpPr>
      <p:grpSpPr>
        <a:xfrm>
          <a:off x="0" y="0"/>
          <a:ext cx="0" cy="0"/>
          <a:chOff x="0" y="0"/>
          <a:chExt cx="0" cy="0"/>
        </a:xfrm>
      </p:grpSpPr>
      <p:sp>
        <p:nvSpPr>
          <p:cNvPr id="7" name="Rectangle 6"/>
          <p:cNvSpPr/>
          <p:nvPr userDrawn="1"/>
        </p:nvSpPr>
        <p:spPr>
          <a:xfrm>
            <a:off x="6093413" y="-1"/>
            <a:ext cx="6096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그림 개체 틀 2"/>
          <p:cNvSpPr>
            <a:spLocks noGrp="1"/>
          </p:cNvSpPr>
          <p:nvPr>
            <p:ph type="pic" sz="quarter" idx="46" hasCustomPrompt="1"/>
          </p:nvPr>
        </p:nvSpPr>
        <p:spPr>
          <a:xfrm>
            <a:off x="4533269" y="1150261"/>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61" hasCustomPrompt="1"/>
          </p:nvPr>
        </p:nvSpPr>
        <p:spPr>
          <a:xfrm>
            <a:off x="4533269" y="4561207"/>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5" name="그림 개체 틀 2"/>
          <p:cNvSpPr>
            <a:spLocks noGrp="1"/>
          </p:cNvSpPr>
          <p:nvPr>
            <p:ph type="pic" sz="quarter" idx="63" hasCustomPrompt="1"/>
          </p:nvPr>
        </p:nvSpPr>
        <p:spPr>
          <a:xfrm>
            <a:off x="2883891" y="551019"/>
            <a:ext cx="1548000" cy="234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7" name="그림 개체 틀 2"/>
          <p:cNvSpPr>
            <a:spLocks noGrp="1"/>
          </p:cNvSpPr>
          <p:nvPr>
            <p:ph type="pic" sz="quarter" idx="64" hasCustomPrompt="1"/>
          </p:nvPr>
        </p:nvSpPr>
        <p:spPr>
          <a:xfrm>
            <a:off x="2883891" y="3012492"/>
            <a:ext cx="1548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8" name="그림 개체 틀 2"/>
          <p:cNvSpPr>
            <a:spLocks noGrp="1"/>
          </p:cNvSpPr>
          <p:nvPr>
            <p:ph type="pic" sz="quarter" idx="65" hasCustomPrompt="1"/>
          </p:nvPr>
        </p:nvSpPr>
        <p:spPr>
          <a:xfrm>
            <a:off x="0" y="2321756"/>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0" name="그림 개체 틀 2"/>
          <p:cNvSpPr>
            <a:spLocks noGrp="1"/>
          </p:cNvSpPr>
          <p:nvPr>
            <p:ph type="pic" sz="quarter" idx="66" hasCustomPrompt="1"/>
          </p:nvPr>
        </p:nvSpPr>
        <p:spPr>
          <a:xfrm>
            <a:off x="2890419" y="4393964"/>
            <a:ext cx="1548000" cy="194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1" name="그림 개체 틀 2"/>
          <p:cNvSpPr>
            <a:spLocks noGrp="1"/>
          </p:cNvSpPr>
          <p:nvPr>
            <p:ph type="pic" sz="quarter" idx="67" hasCustomPrompt="1"/>
          </p:nvPr>
        </p:nvSpPr>
        <p:spPr>
          <a:xfrm>
            <a:off x="4533269" y="2855734"/>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2" name="그림 개체 틀 2"/>
          <p:cNvSpPr>
            <a:spLocks noGrp="1"/>
          </p:cNvSpPr>
          <p:nvPr>
            <p:ph type="pic" sz="quarter" idx="68" hasCustomPrompt="1"/>
          </p:nvPr>
        </p:nvSpPr>
        <p:spPr>
          <a:xfrm>
            <a:off x="0" y="3703228"/>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316429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IMAGES LAYOUT">
    <p:spTree>
      <p:nvGrpSpPr>
        <p:cNvPr id="1" name=""/>
        <p:cNvGrpSpPr/>
        <p:nvPr/>
      </p:nvGrpSpPr>
      <p:grpSpPr>
        <a:xfrm>
          <a:off x="0" y="0"/>
          <a:ext cx="0" cy="0"/>
          <a:chOff x="0" y="0"/>
          <a:chExt cx="0" cy="0"/>
        </a:xfrm>
      </p:grpSpPr>
      <p:grpSp>
        <p:nvGrpSpPr>
          <p:cNvPr id="6" name="Group 5"/>
          <p:cNvGrpSpPr/>
          <p:nvPr userDrawn="1"/>
        </p:nvGrpSpPr>
        <p:grpSpPr>
          <a:xfrm flipH="1">
            <a:off x="4268277" y="2096236"/>
            <a:ext cx="7923714" cy="3380234"/>
            <a:chOff x="0" y="1992982"/>
            <a:chExt cx="3028115" cy="3380234"/>
          </a:xfrm>
        </p:grpSpPr>
        <p:sp>
          <p:nvSpPr>
            <p:cNvPr id="7" name="Rectangle 6"/>
            <p:cNvSpPr/>
            <p:nvPr/>
          </p:nvSpPr>
          <p:spPr>
            <a:xfrm>
              <a:off x="0" y="1992982"/>
              <a:ext cx="2958637"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p:cNvSpPr/>
            <p:nvPr/>
          </p:nvSpPr>
          <p:spPr>
            <a:xfrm>
              <a:off x="2986842" y="1992982"/>
              <a:ext cx="41273"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pic>
        <p:nvPicPr>
          <p:cNvPr id="15" name="그림 4">
            <a:extLst>
              <a:ext uri="{FF2B5EF4-FFF2-40B4-BE49-F238E27FC236}">
                <a16:creationId xmlns:a16="http://schemas.microsoft.com/office/drawing/2014/main" id="{AA6944F3-318D-44F5-B013-016E59DFB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447" y="1731899"/>
            <a:ext cx="3675829" cy="4665984"/>
          </a:xfrm>
          <a:prstGeom prst="rect">
            <a:avLst/>
          </a:prstGeom>
        </p:spPr>
      </p:pic>
      <p:sp>
        <p:nvSpPr>
          <p:cNvPr id="16" name="그림 개체 틀 2">
            <a:extLst>
              <a:ext uri="{FF2B5EF4-FFF2-40B4-BE49-F238E27FC236}">
                <a16:creationId xmlns:a16="http://schemas.microsoft.com/office/drawing/2014/main" id="{6C9C1DC6-6FC7-4AA7-B952-4EF87CE516AB}"/>
              </a:ext>
            </a:extLst>
          </p:cNvPr>
          <p:cNvSpPr>
            <a:spLocks noGrp="1"/>
          </p:cNvSpPr>
          <p:nvPr>
            <p:ph type="pic" sz="quarter" idx="14" hasCustomPrompt="1"/>
          </p:nvPr>
        </p:nvSpPr>
        <p:spPr>
          <a:xfrm>
            <a:off x="1010193" y="2096236"/>
            <a:ext cx="2743201" cy="338023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3E12B4E4-E123-46BF-8F88-A9A3A930C1C9}"/>
              </a:ext>
            </a:extLst>
          </p:cNvPr>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19" name="Rectangle 8">
            <a:extLst>
              <a:ext uri="{FF2B5EF4-FFF2-40B4-BE49-F238E27FC236}">
                <a16:creationId xmlns:a16="http://schemas.microsoft.com/office/drawing/2014/main" id="{56F21C7B-C9C8-41AA-B248-9ACFA6BDF89B}"/>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8">
            <a:extLst>
              <a:ext uri="{FF2B5EF4-FFF2-40B4-BE49-F238E27FC236}">
                <a16:creationId xmlns:a16="http://schemas.microsoft.com/office/drawing/2014/main" id="{4EE74922-DCFE-4D14-BC2C-3D758C912A1F}"/>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24154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9"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9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 id="2147483684" r:id="rId12"/>
    <p:sldLayoutId id="2147483747" r:id="rId13"/>
    <p:sldLayoutId id="2147483748" r:id="rId14"/>
    <p:sldLayoutId id="2147483749" r:id="rId15"/>
    <p:sldLayoutId id="2147483750" r:id="rId16"/>
    <p:sldLayoutId id="2147483752" r:id="rId1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39" y="1718097"/>
            <a:ext cx="10062901" cy="1362456"/>
          </a:xfrm>
        </p:spPr>
        <p:txBody>
          <a:bodyPr>
            <a:normAutofit fontScale="90000"/>
          </a:bodyPr>
          <a:lstStyle/>
          <a:p>
            <a:r>
              <a:rPr lang="en-ZA" sz="4900" dirty="0" err="1">
                <a:solidFill>
                  <a:schemeClr val="tx1"/>
                </a:solidFill>
                <a:latin typeface="Arial Rounded MT Bold" pitchFamily="34" charset="0"/>
              </a:rPr>
              <a:t>MilkSA</a:t>
            </a:r>
            <a:r>
              <a:rPr lang="en-ZA" sz="4900" dirty="0">
                <a:solidFill>
                  <a:schemeClr val="tx1"/>
                </a:solidFill>
                <a:latin typeface="Arial Rounded MT Bold" pitchFamily="34" charset="0"/>
              </a:rPr>
              <a:t> Project: </a:t>
            </a:r>
            <a:r>
              <a:rPr lang="en-ZA" sz="4000" dirty="0">
                <a:solidFill>
                  <a:schemeClr val="tx1"/>
                </a:solidFill>
                <a:latin typeface="Arial Rounded MT Bold" pitchFamily="34" charset="0"/>
              </a:rPr>
              <a:t>Economies and Markets</a:t>
            </a:r>
            <a:br>
              <a:rPr lang="en-ZA" dirty="0">
                <a:solidFill>
                  <a:schemeClr val="tx1"/>
                </a:solidFill>
                <a:latin typeface="Arial Rounded MT Bold" pitchFamily="34" charset="0"/>
              </a:rPr>
            </a:br>
            <a:br>
              <a:rPr lang="en-ZA" dirty="0">
                <a:solidFill>
                  <a:schemeClr val="tx1"/>
                </a:solidFill>
              </a:rPr>
            </a:br>
            <a:endParaRPr lang="en-ZA" dirty="0">
              <a:solidFill>
                <a:schemeClr val="tx1"/>
              </a:solidFill>
              <a:latin typeface="Arial Rounded MT Bold" pitchFamily="34" charset="0"/>
            </a:endParaRPr>
          </a:p>
        </p:txBody>
      </p:sp>
      <p:sp>
        <p:nvSpPr>
          <p:cNvPr id="3" name="Rectangle 2"/>
          <p:cNvSpPr/>
          <p:nvPr/>
        </p:nvSpPr>
        <p:spPr>
          <a:xfrm>
            <a:off x="911424" y="3151977"/>
            <a:ext cx="10369152" cy="2062103"/>
          </a:xfrm>
          <a:prstGeom prst="rect">
            <a:avLst/>
          </a:prstGeom>
        </p:spPr>
        <p:txBody>
          <a:bodyPr wrap="square">
            <a:spAutoFit/>
          </a:bodyPr>
          <a:lstStyle/>
          <a:p>
            <a:pPr algn="ctr"/>
            <a:endParaRPr lang="en-ZA" sz="3200" dirty="0">
              <a:latin typeface="Arial Rounded MT Bold" pitchFamily="34" charset="0"/>
            </a:endParaRPr>
          </a:p>
          <a:p>
            <a:pPr algn="ctr"/>
            <a:r>
              <a:rPr lang="en-ZA" sz="3200" dirty="0">
                <a:latin typeface="Arial Rounded MT Bold" pitchFamily="34" charset="0"/>
              </a:rPr>
              <a:t>Presentation for the  </a:t>
            </a:r>
          </a:p>
          <a:p>
            <a:pPr algn="ctr"/>
            <a:r>
              <a:rPr lang="en-ZA" sz="3200" dirty="0">
                <a:latin typeface="Arial Rounded MT Bold" pitchFamily="34" charset="0"/>
              </a:rPr>
              <a:t>Milk SA Annual General Meeting  </a:t>
            </a:r>
          </a:p>
          <a:p>
            <a:pPr algn="ctr"/>
            <a:r>
              <a:rPr lang="en-ZA" sz="3200" dirty="0">
                <a:latin typeface="Arial Rounded MT Bold" pitchFamily="34" charset="0"/>
              </a:rPr>
              <a:t>13 June 2024</a:t>
            </a:r>
          </a:p>
        </p:txBody>
      </p:sp>
      <p:sp>
        <p:nvSpPr>
          <p:cNvPr id="10" name="Subtitle 2"/>
          <p:cNvSpPr txBox="1">
            <a:spLocks/>
          </p:cNvSpPr>
          <p:nvPr/>
        </p:nvSpPr>
        <p:spPr>
          <a:xfrm>
            <a:off x="997809" y="6194413"/>
            <a:ext cx="11033770" cy="685800"/>
          </a:xfrm>
          <a:prstGeom prst="rect">
            <a:avLst/>
          </a:prstGeom>
        </p:spPr>
        <p:txBody>
          <a:bodyPr vert="horz" anchor="t">
            <a:normAutofit/>
          </a:bodyPr>
          <a:lstStyle>
            <a:lvl1pPr marL="320040" indent="-320040" algn="l" rtl="0" eaLnBrk="1" latinLnBrk="0" hangingPunct="1">
              <a:spcBef>
                <a:spcPts val="700"/>
              </a:spcBef>
              <a:buClr>
                <a:schemeClr val="accent2"/>
              </a:buClr>
              <a:buSzPct val="60000"/>
              <a:buFont typeface="Wingdings"/>
              <a:buNone/>
              <a:defRPr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lgn="r"/>
            <a:r>
              <a:rPr lang="en-ZA" sz="1200" dirty="0">
                <a:latin typeface="Arial Rounded MT Bold" panose="020F0704030504030204" pitchFamily="34" charset="0"/>
              </a:rPr>
              <a:t>Prepared by B van Heerden, assisted by the MSA Industry Information Work Group</a:t>
            </a:r>
          </a:p>
          <a:p>
            <a:pPr algn="r"/>
            <a:r>
              <a:rPr lang="en-ZA" sz="1200" dirty="0">
                <a:latin typeface="Arial Rounded MT Bold" panose="020F0704030504030204" pitchFamily="34" charset="0"/>
              </a:rPr>
              <a:t>June 2024</a:t>
            </a:r>
          </a:p>
        </p:txBody>
      </p:sp>
      <p:pic>
        <p:nvPicPr>
          <p:cNvPr id="153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84" y="1708472"/>
            <a:ext cx="1173958" cy="76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3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56659"/>
            <a:ext cx="10871200" cy="1124744"/>
          </a:xfrm>
        </p:spPr>
        <p:txBody>
          <a:bodyPr>
            <a:noAutofit/>
          </a:bodyPr>
          <a:lstStyle/>
          <a:p>
            <a:pPr algn="ctr"/>
            <a:r>
              <a:rPr lang="en-ZA" sz="2800" dirty="0">
                <a:latin typeface="Arial Rounded MT Bold" panose="020F0704030504030204" pitchFamily="34" charset="0"/>
              </a:rPr>
              <a:t>Average European, Poland, and SA producer prices, of unprocessed milk, R/litre, Jan 2020 – April 2024 </a:t>
            </a:r>
            <a:r>
              <a:rPr lang="en-ZA" sz="1200" dirty="0">
                <a:latin typeface="Arial Rounded MT Bold" panose="020F0704030504030204" pitchFamily="34" charset="0"/>
              </a:rPr>
              <a:t>(latest month preliminary)</a:t>
            </a:r>
          </a:p>
        </p:txBody>
      </p:sp>
      <p:sp>
        <p:nvSpPr>
          <p:cNvPr id="3" name="Rectangle 2"/>
          <p:cNvSpPr/>
          <p:nvPr/>
        </p:nvSpPr>
        <p:spPr>
          <a:xfrm>
            <a:off x="2005063" y="6196819"/>
            <a:ext cx="3926075" cy="297454"/>
          </a:xfrm>
          <a:prstGeom prst="rect">
            <a:avLst/>
          </a:prstGeom>
        </p:spPr>
        <p:txBody>
          <a:bodyPr wrap="none">
            <a:spAutoFit/>
          </a:bodyPr>
          <a:lstStyle/>
          <a:p>
            <a:r>
              <a:rPr lang="en-ZA" sz="1333" dirty="0"/>
              <a:t>Source: European Commission, MPO and SARB </a:t>
            </a:r>
          </a:p>
        </p:txBody>
      </p:sp>
      <p:pic>
        <p:nvPicPr>
          <p:cNvPr id="4" name="Picture 3">
            <a:extLst>
              <a:ext uri="{FF2B5EF4-FFF2-40B4-BE49-F238E27FC236}">
                <a16:creationId xmlns:a16="http://schemas.microsoft.com/office/drawing/2014/main" id="{A99B2108-8ECB-F509-4BD6-240AAF6A68F2}"/>
              </a:ext>
            </a:extLst>
          </p:cNvPr>
          <p:cNvPicPr>
            <a:picLocks noChangeAspect="1"/>
          </p:cNvPicPr>
          <p:nvPr/>
        </p:nvPicPr>
        <p:blipFill>
          <a:blip r:embed="rId3"/>
          <a:stretch>
            <a:fillRect/>
          </a:stretch>
        </p:blipFill>
        <p:spPr>
          <a:xfrm>
            <a:off x="916999" y="1414097"/>
            <a:ext cx="10358002" cy="4029805"/>
          </a:xfrm>
          <a:prstGeom prst="rect">
            <a:avLst/>
          </a:prstGeom>
        </p:spPr>
      </p:pic>
    </p:spTree>
    <p:extLst>
      <p:ext uri="{BB962C8B-B14F-4D97-AF65-F5344CB8AC3E}">
        <p14:creationId xmlns:p14="http://schemas.microsoft.com/office/powerpoint/2010/main" val="86349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56659"/>
            <a:ext cx="10871200" cy="1124744"/>
          </a:xfrm>
        </p:spPr>
        <p:txBody>
          <a:bodyPr>
            <a:noAutofit/>
          </a:bodyPr>
          <a:lstStyle/>
          <a:p>
            <a:pPr algn="ctr"/>
            <a:r>
              <a:rPr lang="en-ZA" sz="2800" dirty="0">
                <a:latin typeface="Arial Rounded MT Bold" panose="020F0704030504030204" pitchFamily="34" charset="0"/>
              </a:rPr>
              <a:t>Unprocessed milk production in key exporting countries</a:t>
            </a:r>
          </a:p>
        </p:txBody>
      </p:sp>
      <p:sp>
        <p:nvSpPr>
          <p:cNvPr id="3" name="Rectangle 2"/>
          <p:cNvSpPr/>
          <p:nvPr/>
        </p:nvSpPr>
        <p:spPr>
          <a:xfrm>
            <a:off x="2005063" y="6196819"/>
            <a:ext cx="1981889" cy="297454"/>
          </a:xfrm>
          <a:prstGeom prst="rect">
            <a:avLst/>
          </a:prstGeom>
        </p:spPr>
        <p:txBody>
          <a:bodyPr wrap="none">
            <a:spAutoFit/>
          </a:bodyPr>
          <a:lstStyle/>
          <a:p>
            <a:r>
              <a:rPr lang="en-ZA" sz="1333" dirty="0"/>
              <a:t>Source: CLAL Advisory </a:t>
            </a:r>
          </a:p>
        </p:txBody>
      </p:sp>
      <p:pic>
        <p:nvPicPr>
          <p:cNvPr id="5" name="Picture 4">
            <a:extLst>
              <a:ext uri="{FF2B5EF4-FFF2-40B4-BE49-F238E27FC236}">
                <a16:creationId xmlns:a16="http://schemas.microsoft.com/office/drawing/2014/main" id="{8C372EA6-2431-AAE1-5AF4-DD1DC5409465}"/>
              </a:ext>
            </a:extLst>
          </p:cNvPr>
          <p:cNvPicPr>
            <a:picLocks noChangeAspect="1"/>
          </p:cNvPicPr>
          <p:nvPr/>
        </p:nvPicPr>
        <p:blipFill>
          <a:blip r:embed="rId3"/>
          <a:stretch>
            <a:fillRect/>
          </a:stretch>
        </p:blipFill>
        <p:spPr>
          <a:xfrm>
            <a:off x="697408" y="867747"/>
            <a:ext cx="10601963" cy="4982547"/>
          </a:xfrm>
          <a:prstGeom prst="rect">
            <a:avLst/>
          </a:prstGeom>
        </p:spPr>
      </p:pic>
    </p:spTree>
    <p:extLst>
      <p:ext uri="{BB962C8B-B14F-4D97-AF65-F5344CB8AC3E}">
        <p14:creationId xmlns:p14="http://schemas.microsoft.com/office/powerpoint/2010/main" val="47442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62130293"/>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14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5863C8-8630-41C0-BC57-E5C78ADD959C}"/>
              </a:ext>
            </a:extLst>
          </p:cNvPr>
          <p:cNvSpPr>
            <a:spLocks noGrp="1" noChangeArrowheads="1"/>
          </p:cNvSpPr>
          <p:nvPr>
            <p:ph type="title"/>
          </p:nvPr>
        </p:nvSpPr>
        <p:spPr>
          <a:xfrm>
            <a:off x="808516" y="67514"/>
            <a:ext cx="10574965" cy="909030"/>
          </a:xfrm>
        </p:spPr>
        <p:txBody>
          <a:bodyPr>
            <a:noAutofit/>
          </a:bodyPr>
          <a:lstStyle/>
          <a:p>
            <a:pPr algn="ctr"/>
            <a:r>
              <a:rPr lang="en-US" sz="2800" dirty="0">
                <a:latin typeface="Arial Rounded MT Bold" panose="020F0704030504030204" pitchFamily="34" charset="0"/>
              </a:rPr>
              <a:t>Business cycle indicators: Leading and the Co-incident Indicator Jan 2013 – March 2024 </a:t>
            </a:r>
          </a:p>
        </p:txBody>
      </p:sp>
      <p:sp>
        <p:nvSpPr>
          <p:cNvPr id="4" name="TextBox 3">
            <a:extLst>
              <a:ext uri="{FF2B5EF4-FFF2-40B4-BE49-F238E27FC236}">
                <a16:creationId xmlns:a16="http://schemas.microsoft.com/office/drawing/2014/main" id="{793F8172-6788-47CF-AAD1-9DDCE79249C3}"/>
              </a:ext>
            </a:extLst>
          </p:cNvPr>
          <p:cNvSpPr txBox="1"/>
          <p:nvPr/>
        </p:nvSpPr>
        <p:spPr>
          <a:xfrm>
            <a:off x="2152115" y="6172321"/>
            <a:ext cx="5952661" cy="297454"/>
          </a:xfrm>
          <a:prstGeom prst="rect">
            <a:avLst/>
          </a:prstGeom>
          <a:noFill/>
        </p:spPr>
        <p:txBody>
          <a:bodyPr wrap="square" rtlCol="0">
            <a:spAutoFit/>
          </a:bodyPr>
          <a:lstStyle/>
          <a:p>
            <a:r>
              <a:rPr lang="en-ZA" sz="1333" dirty="0"/>
              <a:t>Source: SA Reserve Bank</a:t>
            </a:r>
          </a:p>
        </p:txBody>
      </p:sp>
      <p:pic>
        <p:nvPicPr>
          <p:cNvPr id="5" name="Picture 4">
            <a:extLst>
              <a:ext uri="{FF2B5EF4-FFF2-40B4-BE49-F238E27FC236}">
                <a16:creationId xmlns:a16="http://schemas.microsoft.com/office/drawing/2014/main" id="{6F3DA449-4B4D-892E-3921-7CEB4C798031}"/>
              </a:ext>
            </a:extLst>
          </p:cNvPr>
          <p:cNvPicPr>
            <a:picLocks noChangeAspect="1"/>
          </p:cNvPicPr>
          <p:nvPr/>
        </p:nvPicPr>
        <p:blipFill>
          <a:blip r:embed="rId3"/>
          <a:stretch>
            <a:fillRect/>
          </a:stretch>
        </p:blipFill>
        <p:spPr>
          <a:xfrm>
            <a:off x="850675" y="653143"/>
            <a:ext cx="10490649" cy="5113176"/>
          </a:xfrm>
          <a:prstGeom prst="rect">
            <a:avLst/>
          </a:prstGeom>
        </p:spPr>
      </p:pic>
    </p:spTree>
    <p:extLst>
      <p:ext uri="{BB962C8B-B14F-4D97-AF65-F5344CB8AC3E}">
        <p14:creationId xmlns:p14="http://schemas.microsoft.com/office/powerpoint/2010/main" val="299406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60400" y="-1"/>
            <a:ext cx="10844245" cy="699797"/>
          </a:xfrm>
        </p:spPr>
        <p:txBody>
          <a:bodyPr>
            <a:noAutofit/>
          </a:bodyPr>
          <a:lstStyle/>
          <a:p>
            <a:pPr algn="ctr"/>
            <a:r>
              <a:rPr lang="en-US" sz="2800" dirty="0">
                <a:latin typeface="Arial Rounded MT Bold" panose="020F0704030504030204" pitchFamily="34" charset="0"/>
              </a:rPr>
              <a:t>Annual SA GDP at 2015 constant prices </a:t>
            </a:r>
            <a:br>
              <a:rPr lang="en-US" sz="2800" dirty="0">
                <a:latin typeface="Arial Rounded MT Bold" panose="020F0704030504030204" pitchFamily="34" charset="0"/>
              </a:rPr>
            </a:br>
            <a:r>
              <a:rPr lang="en-US" sz="2800" dirty="0">
                <a:latin typeface="Arial Rounded MT Bold" panose="020F0704030504030204" pitchFamily="34" charset="0"/>
              </a:rPr>
              <a:t>2013 – 2024 (R billion)</a:t>
            </a:r>
          </a:p>
        </p:txBody>
      </p:sp>
      <p:sp>
        <p:nvSpPr>
          <p:cNvPr id="7" name="TextBox 6"/>
          <p:cNvSpPr txBox="1"/>
          <p:nvPr/>
        </p:nvSpPr>
        <p:spPr>
          <a:xfrm>
            <a:off x="1952369" y="6137153"/>
            <a:ext cx="5952661" cy="276999"/>
          </a:xfrm>
          <a:prstGeom prst="rect">
            <a:avLst/>
          </a:prstGeom>
          <a:noFill/>
        </p:spPr>
        <p:txBody>
          <a:bodyPr wrap="square" rtlCol="0">
            <a:spAutoFit/>
          </a:bodyPr>
          <a:lstStyle/>
          <a:p>
            <a:r>
              <a:rPr lang="en-ZA" sz="1200" b="1" dirty="0"/>
              <a:t>Source: Stats SA, * projected by the IMF.  </a:t>
            </a:r>
          </a:p>
        </p:txBody>
      </p:sp>
      <p:pic>
        <p:nvPicPr>
          <p:cNvPr id="4" name="Picture 3">
            <a:extLst>
              <a:ext uri="{FF2B5EF4-FFF2-40B4-BE49-F238E27FC236}">
                <a16:creationId xmlns:a16="http://schemas.microsoft.com/office/drawing/2014/main" id="{E4719DFF-99B4-93C6-8E20-5621F2B0B6A8}"/>
              </a:ext>
            </a:extLst>
          </p:cNvPr>
          <p:cNvPicPr>
            <a:picLocks noChangeAspect="1"/>
          </p:cNvPicPr>
          <p:nvPr/>
        </p:nvPicPr>
        <p:blipFill>
          <a:blip r:embed="rId3"/>
          <a:stretch>
            <a:fillRect/>
          </a:stretch>
        </p:blipFill>
        <p:spPr>
          <a:xfrm>
            <a:off x="821094" y="821094"/>
            <a:ext cx="10366310" cy="5047861"/>
          </a:xfrm>
          <a:prstGeom prst="rect">
            <a:avLst/>
          </a:prstGeom>
        </p:spPr>
      </p:pic>
      <p:pic>
        <p:nvPicPr>
          <p:cNvPr id="5" name="Picture 4">
            <a:extLst>
              <a:ext uri="{FF2B5EF4-FFF2-40B4-BE49-F238E27FC236}">
                <a16:creationId xmlns:a16="http://schemas.microsoft.com/office/drawing/2014/main" id="{8318DADD-D05C-8073-EEDE-7E356BD3E880}"/>
              </a:ext>
            </a:extLst>
          </p:cNvPr>
          <p:cNvPicPr>
            <a:picLocks noChangeAspect="1"/>
          </p:cNvPicPr>
          <p:nvPr/>
        </p:nvPicPr>
        <p:blipFill>
          <a:blip r:embed="rId4"/>
          <a:stretch>
            <a:fillRect/>
          </a:stretch>
        </p:blipFill>
        <p:spPr>
          <a:xfrm>
            <a:off x="-121298" y="-36311"/>
            <a:ext cx="2828789" cy="1566808"/>
          </a:xfrm>
          <a:prstGeom prst="rect">
            <a:avLst/>
          </a:prstGeom>
        </p:spPr>
      </p:pic>
    </p:spTree>
    <p:extLst>
      <p:ext uri="{BB962C8B-B14F-4D97-AF65-F5344CB8AC3E}">
        <p14:creationId xmlns:p14="http://schemas.microsoft.com/office/powerpoint/2010/main" val="161915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97408" y="157480"/>
            <a:ext cx="10871200" cy="1341120"/>
          </a:xfrm>
        </p:spPr>
        <p:txBody>
          <a:bodyPr>
            <a:noAutofit/>
          </a:bodyPr>
          <a:lstStyle/>
          <a:p>
            <a:pPr algn="ctr"/>
            <a:r>
              <a:rPr lang="en-US" sz="3600" dirty="0">
                <a:latin typeface="Arial Rounded MT Bold" panose="020F0704030504030204" pitchFamily="34" charset="0"/>
              </a:rPr>
              <a:t>Quarterly economic growth in SA (seasonally adjusted),  2019 – 2024 (base year 2015)</a:t>
            </a:r>
          </a:p>
        </p:txBody>
      </p:sp>
      <p:sp>
        <p:nvSpPr>
          <p:cNvPr id="7" name="TextBox 6"/>
          <p:cNvSpPr txBox="1"/>
          <p:nvPr/>
        </p:nvSpPr>
        <p:spPr>
          <a:xfrm>
            <a:off x="1952369" y="6137153"/>
            <a:ext cx="5952661" cy="297454"/>
          </a:xfrm>
          <a:prstGeom prst="rect">
            <a:avLst/>
          </a:prstGeom>
          <a:noFill/>
        </p:spPr>
        <p:txBody>
          <a:bodyPr wrap="square" rtlCol="0">
            <a:spAutoFit/>
          </a:bodyPr>
          <a:lstStyle/>
          <a:p>
            <a:r>
              <a:rPr lang="en-ZA" sz="1333" dirty="0"/>
              <a:t>Source: Stats SA  </a:t>
            </a:r>
          </a:p>
        </p:txBody>
      </p:sp>
      <p:pic>
        <p:nvPicPr>
          <p:cNvPr id="2" name="Picture 1">
            <a:extLst>
              <a:ext uri="{FF2B5EF4-FFF2-40B4-BE49-F238E27FC236}">
                <a16:creationId xmlns:a16="http://schemas.microsoft.com/office/drawing/2014/main" id="{C707C3DF-4F24-66FA-C7AB-654B2BFA9280}"/>
              </a:ext>
            </a:extLst>
          </p:cNvPr>
          <p:cNvPicPr>
            <a:picLocks noChangeAspect="1"/>
          </p:cNvPicPr>
          <p:nvPr/>
        </p:nvPicPr>
        <p:blipFill>
          <a:blip r:embed="rId3"/>
          <a:stretch>
            <a:fillRect/>
          </a:stretch>
        </p:blipFill>
        <p:spPr>
          <a:xfrm>
            <a:off x="844999" y="1215864"/>
            <a:ext cx="10502002" cy="4821042"/>
          </a:xfrm>
          <a:prstGeom prst="rect">
            <a:avLst/>
          </a:prstGeom>
        </p:spPr>
      </p:pic>
    </p:spTree>
    <p:extLst>
      <p:ext uri="{BB962C8B-B14F-4D97-AF65-F5344CB8AC3E}">
        <p14:creationId xmlns:p14="http://schemas.microsoft.com/office/powerpoint/2010/main" val="89580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45263288"/>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740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054" y="164637"/>
            <a:ext cx="9694416" cy="783086"/>
          </a:xfrm>
        </p:spPr>
        <p:txBody>
          <a:bodyPr>
            <a:noAutofit/>
          </a:bodyPr>
          <a:lstStyle/>
          <a:p>
            <a:pPr algn="ctr"/>
            <a:r>
              <a:rPr lang="en-ZA" sz="2800" dirty="0">
                <a:latin typeface="Arial Rounded MT Bold" panose="020F0704030504030204" pitchFamily="34" charset="0"/>
              </a:rPr>
              <a:t>Monthly unprocessed milk purchases: Jan 2020 – April 2024 </a:t>
            </a:r>
          </a:p>
        </p:txBody>
      </p:sp>
      <p:sp>
        <p:nvSpPr>
          <p:cNvPr id="5" name="TextBox 4"/>
          <p:cNvSpPr txBox="1"/>
          <p:nvPr/>
        </p:nvSpPr>
        <p:spPr>
          <a:xfrm>
            <a:off x="1887642" y="6395909"/>
            <a:ext cx="4495905" cy="297454"/>
          </a:xfrm>
          <a:prstGeom prst="rect">
            <a:avLst/>
          </a:prstGeom>
          <a:noFill/>
        </p:spPr>
        <p:txBody>
          <a:bodyPr wrap="square" rtlCol="0">
            <a:spAutoFit/>
          </a:bodyPr>
          <a:lstStyle/>
          <a:p>
            <a:r>
              <a:rPr lang="en-ZA" sz="1333" dirty="0">
                <a:latin typeface="Arial Rounded MT Bold" panose="020F0704030504030204" pitchFamily="34" charset="0"/>
              </a:rPr>
              <a:t>Source:  Milk SA; March and April preliminary</a:t>
            </a:r>
          </a:p>
        </p:txBody>
      </p:sp>
      <p:pic>
        <p:nvPicPr>
          <p:cNvPr id="6" name="Picture 5">
            <a:extLst>
              <a:ext uri="{FF2B5EF4-FFF2-40B4-BE49-F238E27FC236}">
                <a16:creationId xmlns:a16="http://schemas.microsoft.com/office/drawing/2014/main" id="{C3972210-A5EF-13B0-64AF-F962F2F914A0}"/>
              </a:ext>
            </a:extLst>
          </p:cNvPr>
          <p:cNvPicPr>
            <a:picLocks noChangeAspect="1"/>
          </p:cNvPicPr>
          <p:nvPr/>
        </p:nvPicPr>
        <p:blipFill>
          <a:blip r:embed="rId3"/>
          <a:stretch>
            <a:fillRect/>
          </a:stretch>
        </p:blipFill>
        <p:spPr>
          <a:xfrm>
            <a:off x="905069" y="1082350"/>
            <a:ext cx="10263674" cy="4721291"/>
          </a:xfrm>
          <a:prstGeom prst="rect">
            <a:avLst/>
          </a:prstGeom>
        </p:spPr>
      </p:pic>
    </p:spTree>
    <p:extLst>
      <p:ext uri="{BB962C8B-B14F-4D97-AF65-F5344CB8AC3E}">
        <p14:creationId xmlns:p14="http://schemas.microsoft.com/office/powerpoint/2010/main" val="392971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054" y="164637"/>
            <a:ext cx="9694416" cy="783086"/>
          </a:xfrm>
        </p:spPr>
        <p:txBody>
          <a:bodyPr>
            <a:noAutofit/>
          </a:bodyPr>
          <a:lstStyle/>
          <a:p>
            <a:pPr algn="ctr"/>
            <a:r>
              <a:rPr lang="en-ZA" sz="2800" dirty="0">
                <a:latin typeface="Arial Rounded MT Bold" panose="020F0704030504030204" pitchFamily="34" charset="0"/>
              </a:rPr>
              <a:t>Monthly daily average unprocessed milk purchases: Jan 2020 – April 2024 </a:t>
            </a:r>
          </a:p>
        </p:txBody>
      </p:sp>
      <p:sp>
        <p:nvSpPr>
          <p:cNvPr id="5" name="TextBox 4"/>
          <p:cNvSpPr txBox="1"/>
          <p:nvPr/>
        </p:nvSpPr>
        <p:spPr>
          <a:xfrm>
            <a:off x="1887642" y="6395909"/>
            <a:ext cx="4495905" cy="297454"/>
          </a:xfrm>
          <a:prstGeom prst="rect">
            <a:avLst/>
          </a:prstGeom>
          <a:noFill/>
        </p:spPr>
        <p:txBody>
          <a:bodyPr wrap="square" rtlCol="0">
            <a:spAutoFit/>
          </a:bodyPr>
          <a:lstStyle/>
          <a:p>
            <a:r>
              <a:rPr lang="en-ZA" sz="1333" dirty="0">
                <a:latin typeface="Arial Rounded MT Bold" panose="020F0704030504030204" pitchFamily="34" charset="0"/>
              </a:rPr>
              <a:t>Source:  Milk SA; March and April preliminary</a:t>
            </a:r>
          </a:p>
        </p:txBody>
      </p:sp>
      <p:pic>
        <p:nvPicPr>
          <p:cNvPr id="3" name="Picture 2">
            <a:extLst>
              <a:ext uri="{FF2B5EF4-FFF2-40B4-BE49-F238E27FC236}">
                <a16:creationId xmlns:a16="http://schemas.microsoft.com/office/drawing/2014/main" id="{3046920F-6B5A-B184-5C05-D95F6E8F368F}"/>
              </a:ext>
            </a:extLst>
          </p:cNvPr>
          <p:cNvPicPr>
            <a:picLocks noChangeAspect="1"/>
          </p:cNvPicPr>
          <p:nvPr/>
        </p:nvPicPr>
        <p:blipFill>
          <a:blip r:embed="rId3"/>
          <a:stretch>
            <a:fillRect/>
          </a:stretch>
        </p:blipFill>
        <p:spPr>
          <a:xfrm>
            <a:off x="847923" y="947722"/>
            <a:ext cx="10496153" cy="4986547"/>
          </a:xfrm>
          <a:prstGeom prst="rect">
            <a:avLst/>
          </a:prstGeom>
        </p:spPr>
      </p:pic>
    </p:spTree>
    <p:extLst>
      <p:ext uri="{BB962C8B-B14F-4D97-AF65-F5344CB8AC3E}">
        <p14:creationId xmlns:p14="http://schemas.microsoft.com/office/powerpoint/2010/main" val="1868603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8"/>
            <a:ext cx="10972800" cy="297455"/>
          </a:xfrm>
        </p:spPr>
        <p:txBody>
          <a:bodyPr>
            <a:noAutofit/>
          </a:bodyPr>
          <a:lstStyle/>
          <a:p>
            <a:pPr algn="ctr">
              <a:spcAft>
                <a:spcPts val="0"/>
              </a:spcAft>
            </a:pPr>
            <a:r>
              <a:rPr lang="en-US" sz="2000" b="1" dirty="0">
                <a:latin typeface="Arial Rounded MT Bold" panose="020F0704030504030204" pitchFamily="34" charset="0"/>
              </a:rPr>
              <a:t> DECEMBER 2022 OF SPECIFIC DAIRY PRODUCTS</a:t>
            </a:r>
          </a:p>
        </p:txBody>
      </p:sp>
      <p:sp>
        <p:nvSpPr>
          <p:cNvPr id="8" name="TextBox 7"/>
          <p:cNvSpPr txBox="1"/>
          <p:nvPr/>
        </p:nvSpPr>
        <p:spPr>
          <a:xfrm>
            <a:off x="1775535" y="6339388"/>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2023 report</a:t>
            </a:r>
          </a:p>
        </p:txBody>
      </p:sp>
      <p:pic>
        <p:nvPicPr>
          <p:cNvPr id="3" name="Picture 2">
            <a:extLst>
              <a:ext uri="{FF2B5EF4-FFF2-40B4-BE49-F238E27FC236}">
                <a16:creationId xmlns:a16="http://schemas.microsoft.com/office/drawing/2014/main" id="{3F113807-8E9B-DC20-6FFF-5565D6726020}"/>
              </a:ext>
            </a:extLst>
          </p:cNvPr>
          <p:cNvPicPr>
            <a:picLocks noChangeAspect="1"/>
          </p:cNvPicPr>
          <p:nvPr/>
        </p:nvPicPr>
        <p:blipFill>
          <a:blip r:embed="rId3"/>
          <a:stretch>
            <a:fillRect/>
          </a:stretch>
        </p:blipFill>
        <p:spPr>
          <a:xfrm>
            <a:off x="1912776" y="0"/>
            <a:ext cx="8892074" cy="6339388"/>
          </a:xfrm>
          <a:prstGeom prst="rect">
            <a:avLst/>
          </a:prstGeom>
        </p:spPr>
      </p:pic>
      <p:sp>
        <p:nvSpPr>
          <p:cNvPr id="2" name="Rectangle 1">
            <a:extLst>
              <a:ext uri="{FF2B5EF4-FFF2-40B4-BE49-F238E27FC236}">
                <a16:creationId xmlns:a16="http://schemas.microsoft.com/office/drawing/2014/main" id="{C3C80E84-CF98-DDC3-95C1-85883C320E7D}"/>
              </a:ext>
            </a:extLst>
          </p:cNvPr>
          <p:cNvSpPr/>
          <p:nvPr/>
        </p:nvSpPr>
        <p:spPr>
          <a:xfrm>
            <a:off x="429208" y="304798"/>
            <a:ext cx="1346327" cy="4285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000" dirty="0">
                <a:solidFill>
                  <a:schemeClr val="tx2"/>
                </a:solidFill>
              </a:rPr>
              <a:t>Changes in the Quantities of retail sales of specific dairy products and specific other food products</a:t>
            </a:r>
          </a:p>
        </p:txBody>
      </p:sp>
    </p:spTree>
    <p:extLst>
      <p:ext uri="{BB962C8B-B14F-4D97-AF65-F5344CB8AC3E}">
        <p14:creationId xmlns:p14="http://schemas.microsoft.com/office/powerpoint/2010/main" val="145864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68578687"/>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94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8"/>
            <a:ext cx="10972800" cy="297455"/>
          </a:xfrm>
        </p:spPr>
        <p:txBody>
          <a:bodyPr>
            <a:noAutofit/>
          </a:bodyPr>
          <a:lstStyle/>
          <a:p>
            <a:pPr algn="ctr">
              <a:spcAft>
                <a:spcPts val="0"/>
              </a:spcAft>
            </a:pPr>
            <a:r>
              <a:rPr lang="en-US" sz="2000" b="1" dirty="0">
                <a:latin typeface="Arial Rounded MT Bold" panose="020F0704030504030204" pitchFamily="34" charset="0"/>
              </a:rPr>
              <a:t> </a:t>
            </a:r>
          </a:p>
        </p:txBody>
      </p:sp>
      <p:sp>
        <p:nvSpPr>
          <p:cNvPr id="8" name="TextBox 7"/>
          <p:cNvSpPr txBox="1"/>
          <p:nvPr/>
        </p:nvSpPr>
        <p:spPr>
          <a:xfrm>
            <a:off x="1775535" y="6339388"/>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2023 report</a:t>
            </a:r>
          </a:p>
        </p:txBody>
      </p:sp>
      <p:pic>
        <p:nvPicPr>
          <p:cNvPr id="4" name="Picture 3">
            <a:extLst>
              <a:ext uri="{FF2B5EF4-FFF2-40B4-BE49-F238E27FC236}">
                <a16:creationId xmlns:a16="http://schemas.microsoft.com/office/drawing/2014/main" id="{8BE31659-F0C5-65C0-44B3-9E4B0D279CC6}"/>
              </a:ext>
            </a:extLst>
          </p:cNvPr>
          <p:cNvPicPr>
            <a:picLocks noChangeAspect="1"/>
          </p:cNvPicPr>
          <p:nvPr/>
        </p:nvPicPr>
        <p:blipFill>
          <a:blip r:embed="rId3"/>
          <a:stretch>
            <a:fillRect/>
          </a:stretch>
        </p:blipFill>
        <p:spPr>
          <a:xfrm>
            <a:off x="2220684" y="-202558"/>
            <a:ext cx="7445829" cy="6541946"/>
          </a:xfrm>
          <a:prstGeom prst="rect">
            <a:avLst/>
          </a:prstGeom>
        </p:spPr>
      </p:pic>
      <p:sp>
        <p:nvSpPr>
          <p:cNvPr id="2" name="Rectangle 1">
            <a:extLst>
              <a:ext uri="{FF2B5EF4-FFF2-40B4-BE49-F238E27FC236}">
                <a16:creationId xmlns:a16="http://schemas.microsoft.com/office/drawing/2014/main" id="{1621C062-E2BB-F1EA-1D78-EE07231335D9}"/>
              </a:ext>
            </a:extLst>
          </p:cNvPr>
          <p:cNvSpPr/>
          <p:nvPr/>
        </p:nvSpPr>
        <p:spPr>
          <a:xfrm>
            <a:off x="345233" y="304798"/>
            <a:ext cx="2034073" cy="546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solidFill>
                  <a:schemeClr val="tx2"/>
                </a:solidFill>
              </a:rPr>
              <a:t>Changes in the average retail  prices of specific dairy products and specific other food products</a:t>
            </a:r>
          </a:p>
        </p:txBody>
      </p:sp>
    </p:spTree>
    <p:extLst>
      <p:ext uri="{BB962C8B-B14F-4D97-AF65-F5344CB8AC3E}">
        <p14:creationId xmlns:p14="http://schemas.microsoft.com/office/powerpoint/2010/main" val="32770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9"/>
            <a:ext cx="10972800" cy="374469"/>
          </a:xfrm>
        </p:spPr>
        <p:txBody>
          <a:bodyPr>
            <a:noAutofit/>
          </a:bodyPr>
          <a:lstStyle/>
          <a:p>
            <a:pPr algn="ctr">
              <a:spcAft>
                <a:spcPts val="0"/>
              </a:spcAft>
            </a:pPr>
            <a:r>
              <a:rPr lang="en-US" sz="2000" b="1" dirty="0">
                <a:latin typeface="Arial Rounded MT Bold" panose="020F0704030504030204" pitchFamily="34" charset="0"/>
              </a:rPr>
              <a:t>CHANGES IN THE QUANTITIES OF RETAIL SALES OF SPECIFIC DAIRY PRODUCTS</a:t>
            </a:r>
          </a:p>
        </p:txBody>
      </p:sp>
      <p:sp>
        <p:nvSpPr>
          <p:cNvPr id="8" name="TextBox 7"/>
          <p:cNvSpPr txBox="1"/>
          <p:nvPr/>
        </p:nvSpPr>
        <p:spPr>
          <a:xfrm>
            <a:off x="1863358" y="6197346"/>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2023 report</a:t>
            </a:r>
          </a:p>
        </p:txBody>
      </p:sp>
      <p:pic>
        <p:nvPicPr>
          <p:cNvPr id="4" name="Picture 3">
            <a:extLst>
              <a:ext uri="{FF2B5EF4-FFF2-40B4-BE49-F238E27FC236}">
                <a16:creationId xmlns:a16="http://schemas.microsoft.com/office/drawing/2014/main" id="{93032EB4-5F28-63DE-53DC-4D63BA78FF9D}"/>
              </a:ext>
            </a:extLst>
          </p:cNvPr>
          <p:cNvPicPr>
            <a:picLocks noChangeAspect="1"/>
          </p:cNvPicPr>
          <p:nvPr/>
        </p:nvPicPr>
        <p:blipFill>
          <a:blip r:embed="rId3"/>
          <a:stretch>
            <a:fillRect/>
          </a:stretch>
        </p:blipFill>
        <p:spPr>
          <a:xfrm>
            <a:off x="783771" y="679268"/>
            <a:ext cx="10562253" cy="5217679"/>
          </a:xfrm>
          <a:prstGeom prst="rect">
            <a:avLst/>
          </a:prstGeom>
        </p:spPr>
      </p:pic>
    </p:spTree>
    <p:extLst>
      <p:ext uri="{BB962C8B-B14F-4D97-AF65-F5344CB8AC3E}">
        <p14:creationId xmlns:p14="http://schemas.microsoft.com/office/powerpoint/2010/main" val="367109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9"/>
            <a:ext cx="10972800" cy="374469"/>
          </a:xfrm>
        </p:spPr>
        <p:txBody>
          <a:bodyPr>
            <a:noAutofit/>
          </a:bodyPr>
          <a:lstStyle/>
          <a:p>
            <a:pPr algn="ctr">
              <a:spcAft>
                <a:spcPts val="0"/>
              </a:spcAft>
            </a:pPr>
            <a:r>
              <a:rPr lang="en-US" sz="2000" b="1" dirty="0">
                <a:latin typeface="Arial Rounded MT Bold" panose="020F0704030504030204" pitchFamily="34" charset="0"/>
              </a:rPr>
              <a:t>Changes in average retail prices of specific dairy products</a:t>
            </a:r>
          </a:p>
        </p:txBody>
      </p:sp>
      <p:sp>
        <p:nvSpPr>
          <p:cNvPr id="8" name="TextBox 7"/>
          <p:cNvSpPr txBox="1"/>
          <p:nvPr/>
        </p:nvSpPr>
        <p:spPr>
          <a:xfrm>
            <a:off x="1845603" y="6404474"/>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2023 report</a:t>
            </a:r>
          </a:p>
        </p:txBody>
      </p:sp>
      <p:pic>
        <p:nvPicPr>
          <p:cNvPr id="4" name="Picture 3">
            <a:extLst>
              <a:ext uri="{FF2B5EF4-FFF2-40B4-BE49-F238E27FC236}">
                <a16:creationId xmlns:a16="http://schemas.microsoft.com/office/drawing/2014/main" id="{BD9BDB46-706A-9310-BE73-B4E8E6C6BFA5}"/>
              </a:ext>
            </a:extLst>
          </p:cNvPr>
          <p:cNvPicPr>
            <a:picLocks noChangeAspect="1"/>
          </p:cNvPicPr>
          <p:nvPr/>
        </p:nvPicPr>
        <p:blipFill>
          <a:blip r:embed="rId3"/>
          <a:stretch>
            <a:fillRect/>
          </a:stretch>
        </p:blipFill>
        <p:spPr>
          <a:xfrm>
            <a:off x="755781" y="802433"/>
            <a:ext cx="10744400" cy="5197151"/>
          </a:xfrm>
          <a:prstGeom prst="rect">
            <a:avLst/>
          </a:prstGeom>
        </p:spPr>
      </p:pic>
    </p:spTree>
    <p:extLst>
      <p:ext uri="{BB962C8B-B14F-4D97-AF65-F5344CB8AC3E}">
        <p14:creationId xmlns:p14="http://schemas.microsoft.com/office/powerpoint/2010/main" val="371755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9"/>
            <a:ext cx="10972800" cy="646923"/>
          </a:xfrm>
        </p:spPr>
        <p:txBody>
          <a:bodyPr>
            <a:noAutofit/>
          </a:bodyPr>
          <a:lstStyle/>
          <a:p>
            <a:pPr algn="ctr">
              <a:spcAft>
                <a:spcPts val="0"/>
              </a:spcAft>
            </a:pPr>
            <a:r>
              <a:rPr lang="en-US" sz="2000" b="1" dirty="0">
                <a:latin typeface="Arial Rounded MT Bold" panose="020F0704030504030204" pitchFamily="34" charset="0"/>
              </a:rPr>
              <a:t>THE RETAIL PRICE INDICES (RPI) OF SPECIFIC DAIRY PRODUCTS, FROM JANUARY 2015 TO DECEMBER 2023</a:t>
            </a:r>
            <a:br>
              <a:rPr lang="en-US" sz="2000" b="1" dirty="0">
                <a:latin typeface="Arial Rounded MT Bold" panose="020F0704030504030204" pitchFamily="34" charset="0"/>
              </a:rPr>
            </a:br>
            <a:br>
              <a:rPr lang="en-US" sz="2000" b="1" dirty="0">
                <a:latin typeface="Arial Rounded MT Bold" panose="020F0704030504030204" pitchFamily="34" charset="0"/>
              </a:rPr>
            </a:br>
            <a:endParaRPr lang="en-US" sz="2000" b="1" dirty="0">
              <a:latin typeface="Arial Rounded MT Bold" panose="020F0704030504030204" pitchFamily="34" charset="0"/>
            </a:endParaRPr>
          </a:p>
        </p:txBody>
      </p:sp>
      <p:sp>
        <p:nvSpPr>
          <p:cNvPr id="8" name="TextBox 7"/>
          <p:cNvSpPr txBox="1"/>
          <p:nvPr/>
        </p:nvSpPr>
        <p:spPr>
          <a:xfrm>
            <a:off x="1845603" y="6404474"/>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2023 report</a:t>
            </a:r>
          </a:p>
        </p:txBody>
      </p:sp>
      <p:pic>
        <p:nvPicPr>
          <p:cNvPr id="3" name="Picture 2">
            <a:extLst>
              <a:ext uri="{FF2B5EF4-FFF2-40B4-BE49-F238E27FC236}">
                <a16:creationId xmlns:a16="http://schemas.microsoft.com/office/drawing/2014/main" id="{A91E2C0A-E3C2-2007-4076-4CDD168E07B5}"/>
              </a:ext>
            </a:extLst>
          </p:cNvPr>
          <p:cNvPicPr>
            <a:picLocks noChangeAspect="1"/>
          </p:cNvPicPr>
          <p:nvPr/>
        </p:nvPicPr>
        <p:blipFill>
          <a:blip r:embed="rId3"/>
          <a:stretch>
            <a:fillRect/>
          </a:stretch>
        </p:blipFill>
        <p:spPr>
          <a:xfrm>
            <a:off x="363894" y="951722"/>
            <a:ext cx="11136287" cy="4917233"/>
          </a:xfrm>
          <a:prstGeom prst="rect">
            <a:avLst/>
          </a:prstGeom>
        </p:spPr>
      </p:pic>
    </p:spTree>
    <p:extLst>
      <p:ext uri="{BB962C8B-B14F-4D97-AF65-F5344CB8AC3E}">
        <p14:creationId xmlns:p14="http://schemas.microsoft.com/office/powerpoint/2010/main" val="1663731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8"/>
            <a:ext cx="10972800" cy="917511"/>
          </a:xfrm>
        </p:spPr>
        <p:txBody>
          <a:bodyPr>
            <a:noAutofit/>
          </a:bodyPr>
          <a:lstStyle/>
          <a:p>
            <a:pPr algn="ctr">
              <a:spcAft>
                <a:spcPts val="0"/>
              </a:spcAft>
            </a:pPr>
            <a:r>
              <a:rPr lang="en-US" sz="2000" b="1" dirty="0">
                <a:latin typeface="Arial Rounded MT Bold" panose="020F0704030504030204" pitchFamily="34" charset="0"/>
              </a:rPr>
              <a:t>THE PRODUCER PRICE INDEX (PPI) OF UNPROCESSED MILK, FROM JANUARY 2015 TO JANUARY 2024 AND THE RETAIL PRICE INDICES (RPI) OF FRESH MILK AND UHT MILK, FROM JANUARY 2015 TO DECEMBER 2023</a:t>
            </a:r>
          </a:p>
        </p:txBody>
      </p:sp>
      <p:sp>
        <p:nvSpPr>
          <p:cNvPr id="8" name="TextBox 7"/>
          <p:cNvSpPr txBox="1"/>
          <p:nvPr/>
        </p:nvSpPr>
        <p:spPr>
          <a:xfrm>
            <a:off x="1845603" y="6404474"/>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2023 report</a:t>
            </a:r>
          </a:p>
        </p:txBody>
      </p:sp>
      <p:pic>
        <p:nvPicPr>
          <p:cNvPr id="3" name="Picture 2">
            <a:extLst>
              <a:ext uri="{FF2B5EF4-FFF2-40B4-BE49-F238E27FC236}">
                <a16:creationId xmlns:a16="http://schemas.microsoft.com/office/drawing/2014/main" id="{C7C41B3E-4ED4-8E59-AF70-AE643297624F}"/>
              </a:ext>
            </a:extLst>
          </p:cNvPr>
          <p:cNvPicPr>
            <a:picLocks noChangeAspect="1"/>
          </p:cNvPicPr>
          <p:nvPr/>
        </p:nvPicPr>
        <p:blipFill>
          <a:blip r:embed="rId3"/>
          <a:stretch>
            <a:fillRect/>
          </a:stretch>
        </p:blipFill>
        <p:spPr>
          <a:xfrm>
            <a:off x="802433" y="1306286"/>
            <a:ext cx="10431624" cy="4702628"/>
          </a:xfrm>
          <a:prstGeom prst="rect">
            <a:avLst/>
          </a:prstGeom>
        </p:spPr>
      </p:pic>
    </p:spTree>
    <p:extLst>
      <p:ext uri="{BB962C8B-B14F-4D97-AF65-F5344CB8AC3E}">
        <p14:creationId xmlns:p14="http://schemas.microsoft.com/office/powerpoint/2010/main" val="340068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9"/>
            <a:ext cx="10972800" cy="945503"/>
          </a:xfrm>
        </p:spPr>
        <p:txBody>
          <a:bodyPr>
            <a:noAutofit/>
          </a:bodyPr>
          <a:lstStyle/>
          <a:p>
            <a:pPr algn="ctr">
              <a:spcAft>
                <a:spcPts val="0"/>
              </a:spcAft>
            </a:pPr>
            <a:r>
              <a:rPr lang="en-US" sz="2000" b="1" dirty="0">
                <a:latin typeface="Arial Rounded MT Bold" panose="020F0704030504030204" pitchFamily="34" charset="0"/>
              </a:rPr>
              <a:t>THE PRODUCER PRICE INDEX (PPI) OF UNPROCESSED MILK, FROM JANUARY 2015 TO JANUARY 2024 AND THE RETAIL PRICE INDICES (RPI) OF YOGHURT, MAAS AND PRE-PACKAGED CHEESE, FROM JANUARY 2015 TO DECEMBER 2023</a:t>
            </a:r>
          </a:p>
        </p:txBody>
      </p:sp>
      <p:sp>
        <p:nvSpPr>
          <p:cNvPr id="8" name="TextBox 7"/>
          <p:cNvSpPr txBox="1"/>
          <p:nvPr/>
        </p:nvSpPr>
        <p:spPr>
          <a:xfrm>
            <a:off x="1845603" y="6404474"/>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2023 report</a:t>
            </a:r>
          </a:p>
        </p:txBody>
      </p:sp>
      <p:pic>
        <p:nvPicPr>
          <p:cNvPr id="3" name="Picture 2">
            <a:extLst>
              <a:ext uri="{FF2B5EF4-FFF2-40B4-BE49-F238E27FC236}">
                <a16:creationId xmlns:a16="http://schemas.microsoft.com/office/drawing/2014/main" id="{113882F6-48F2-2FAE-9DA1-08C42669AD09}"/>
              </a:ext>
            </a:extLst>
          </p:cNvPr>
          <p:cNvPicPr>
            <a:picLocks noChangeAspect="1"/>
          </p:cNvPicPr>
          <p:nvPr/>
        </p:nvPicPr>
        <p:blipFill>
          <a:blip r:embed="rId3"/>
          <a:stretch>
            <a:fillRect/>
          </a:stretch>
        </p:blipFill>
        <p:spPr>
          <a:xfrm>
            <a:off x="867747" y="1250302"/>
            <a:ext cx="10235682" cy="4683967"/>
          </a:xfrm>
          <a:prstGeom prst="rect">
            <a:avLst/>
          </a:prstGeom>
        </p:spPr>
      </p:pic>
    </p:spTree>
    <p:extLst>
      <p:ext uri="{BB962C8B-B14F-4D97-AF65-F5344CB8AC3E}">
        <p14:creationId xmlns:p14="http://schemas.microsoft.com/office/powerpoint/2010/main" val="2566991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57480"/>
            <a:ext cx="11139851" cy="1341120"/>
          </a:xfrm>
        </p:spPr>
        <p:txBody>
          <a:bodyPr>
            <a:noAutofit/>
          </a:bodyPr>
          <a:lstStyle/>
          <a:p>
            <a:pPr algn="ctr"/>
            <a:r>
              <a:rPr lang="en-US" sz="3600" dirty="0">
                <a:latin typeface="Arial Rounded MT Bold" pitchFamily="34" charset="0"/>
              </a:rPr>
              <a:t>Monthly cumulative net imports, milk equivalent: Jan 2020 to March 2024</a:t>
            </a:r>
            <a:endParaRPr lang="en-ZA" sz="36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SARS as supplied by SAMPRO</a:t>
            </a:r>
          </a:p>
        </p:txBody>
      </p:sp>
      <p:pic>
        <p:nvPicPr>
          <p:cNvPr id="4" name="Picture 3">
            <a:extLst>
              <a:ext uri="{FF2B5EF4-FFF2-40B4-BE49-F238E27FC236}">
                <a16:creationId xmlns:a16="http://schemas.microsoft.com/office/drawing/2014/main" id="{781E8CA1-A77F-38EA-6444-CD057EFEB224}"/>
              </a:ext>
            </a:extLst>
          </p:cNvPr>
          <p:cNvPicPr>
            <a:picLocks noChangeAspect="1"/>
          </p:cNvPicPr>
          <p:nvPr/>
        </p:nvPicPr>
        <p:blipFill>
          <a:blip r:embed="rId3"/>
          <a:stretch>
            <a:fillRect/>
          </a:stretch>
        </p:blipFill>
        <p:spPr>
          <a:xfrm>
            <a:off x="1352939" y="1194319"/>
            <a:ext cx="9741159" cy="4714730"/>
          </a:xfrm>
          <a:prstGeom prst="rect">
            <a:avLst/>
          </a:prstGeom>
        </p:spPr>
      </p:pic>
    </p:spTree>
    <p:extLst>
      <p:ext uri="{BB962C8B-B14F-4D97-AF65-F5344CB8AC3E}">
        <p14:creationId xmlns:p14="http://schemas.microsoft.com/office/powerpoint/2010/main" val="1480904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19" y="157480"/>
            <a:ext cx="11356514" cy="1341120"/>
          </a:xfrm>
        </p:spPr>
        <p:txBody>
          <a:bodyPr>
            <a:noAutofit/>
          </a:bodyPr>
          <a:lstStyle/>
          <a:p>
            <a:pPr algn="ctr"/>
            <a:r>
              <a:rPr lang="en-US" sz="3200" dirty="0">
                <a:latin typeface="Arial Rounded MT Bold" pitchFamily="34" charset="0"/>
              </a:rPr>
              <a:t>Annual purchases of unprocessed milk plus milk equivalent of net imports = Tot supply: 2014 to 2023</a:t>
            </a:r>
            <a:endParaRPr lang="en-ZA" sz="32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SAMPRO, MPO, MILK SA, </a:t>
            </a:r>
          </a:p>
        </p:txBody>
      </p:sp>
      <p:pic>
        <p:nvPicPr>
          <p:cNvPr id="4" name="Picture 3">
            <a:extLst>
              <a:ext uri="{FF2B5EF4-FFF2-40B4-BE49-F238E27FC236}">
                <a16:creationId xmlns:a16="http://schemas.microsoft.com/office/drawing/2014/main" id="{ED185BD3-A4BD-933E-5AA7-31A5B3A55733}"/>
              </a:ext>
            </a:extLst>
          </p:cNvPr>
          <p:cNvPicPr>
            <a:picLocks noChangeAspect="1"/>
          </p:cNvPicPr>
          <p:nvPr/>
        </p:nvPicPr>
        <p:blipFill>
          <a:blip r:embed="rId3"/>
          <a:stretch>
            <a:fillRect/>
          </a:stretch>
        </p:blipFill>
        <p:spPr>
          <a:xfrm>
            <a:off x="989045" y="1101012"/>
            <a:ext cx="10189028" cy="4823928"/>
          </a:xfrm>
          <a:prstGeom prst="rect">
            <a:avLst/>
          </a:prstGeom>
        </p:spPr>
      </p:pic>
    </p:spTree>
    <p:extLst>
      <p:ext uri="{BB962C8B-B14F-4D97-AF65-F5344CB8AC3E}">
        <p14:creationId xmlns:p14="http://schemas.microsoft.com/office/powerpoint/2010/main" val="280643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9" y="157480"/>
            <a:ext cx="11816178" cy="1101978"/>
          </a:xfrm>
        </p:spPr>
        <p:txBody>
          <a:bodyPr>
            <a:noAutofit/>
          </a:bodyPr>
          <a:lstStyle/>
          <a:p>
            <a:pPr algn="ctr"/>
            <a:r>
              <a:rPr lang="en-US" sz="3200" dirty="0">
                <a:latin typeface="Arial Rounded MT Bold" pitchFamily="34" charset="0"/>
              </a:rPr>
              <a:t>PPI Indices of unprocessed milk and dairy products and the CPI of milk, cheese and eggs: 2014 to April 2024</a:t>
            </a:r>
            <a:endParaRPr lang="en-ZA" sz="32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Stats SA</a:t>
            </a:r>
          </a:p>
        </p:txBody>
      </p:sp>
      <p:pic>
        <p:nvPicPr>
          <p:cNvPr id="4" name="Picture 3">
            <a:extLst>
              <a:ext uri="{FF2B5EF4-FFF2-40B4-BE49-F238E27FC236}">
                <a16:creationId xmlns:a16="http://schemas.microsoft.com/office/drawing/2014/main" id="{BA58A66E-8DCE-8303-2B6C-1EEF5CFD99A2}"/>
              </a:ext>
            </a:extLst>
          </p:cNvPr>
          <p:cNvPicPr>
            <a:picLocks noChangeAspect="1"/>
          </p:cNvPicPr>
          <p:nvPr/>
        </p:nvPicPr>
        <p:blipFill>
          <a:blip r:embed="rId3"/>
          <a:stretch>
            <a:fillRect/>
          </a:stretch>
        </p:blipFill>
        <p:spPr>
          <a:xfrm>
            <a:off x="1530220" y="1166326"/>
            <a:ext cx="9526556" cy="4870579"/>
          </a:xfrm>
          <a:prstGeom prst="rect">
            <a:avLst/>
          </a:prstGeom>
        </p:spPr>
      </p:pic>
    </p:spTree>
    <p:extLst>
      <p:ext uri="{BB962C8B-B14F-4D97-AF65-F5344CB8AC3E}">
        <p14:creationId xmlns:p14="http://schemas.microsoft.com/office/powerpoint/2010/main" val="55152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775520" y="903221"/>
            <a:ext cx="8636000" cy="2717800"/>
          </a:xfrm>
        </p:spPr>
        <p:txBody>
          <a:bodyPr/>
          <a:lstStyle/>
          <a:p>
            <a:pPr algn="ctr"/>
            <a:r>
              <a:rPr lang="en-ZA" dirty="0">
                <a:solidFill>
                  <a:schemeClr val="accent2"/>
                </a:solidFill>
                <a:latin typeface="Arial Rounded MT Bold" panose="020F0704030504030204" pitchFamily="34" charset="0"/>
              </a:rPr>
              <a:t>Thank you</a:t>
            </a:r>
          </a:p>
        </p:txBody>
      </p:sp>
      <p:sp>
        <p:nvSpPr>
          <p:cNvPr id="4" name="Subtitle 3"/>
          <p:cNvSpPr>
            <a:spLocks noGrp="1"/>
          </p:cNvSpPr>
          <p:nvPr>
            <p:ph type="subTitle" idx="1"/>
          </p:nvPr>
        </p:nvSpPr>
        <p:spPr/>
        <p:txBody>
          <a:bodyPr>
            <a:normAutofit/>
          </a:bodyPr>
          <a:lstStyle/>
          <a:p>
            <a:endParaRPr lang="en-ZA" dirty="0"/>
          </a:p>
        </p:txBody>
      </p:sp>
      <p:pic>
        <p:nvPicPr>
          <p:cNvPr id="1638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851" y="3621022"/>
            <a:ext cx="2853267" cy="18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r>
              <a:rPr lang="en-ZA" sz="800" dirty="0">
                <a:latin typeface="Arial Rounded MT Bold" panose="020F0704030504030204" pitchFamily="34" charset="0"/>
              </a:rPr>
              <a:t>.</a:t>
            </a: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April 2024 (* forecast)</a:t>
            </a:r>
          </a:p>
        </p:txBody>
      </p:sp>
      <p:graphicFrame>
        <p:nvGraphicFramePr>
          <p:cNvPr id="6" name="Chart 5">
            <a:extLst>
              <a:ext uri="{FF2B5EF4-FFF2-40B4-BE49-F238E27FC236}">
                <a16:creationId xmlns:a16="http://schemas.microsoft.com/office/drawing/2014/main" id="{85DD1FED-A96D-4950-94F5-488AA6C4215A}"/>
              </a:ext>
            </a:extLst>
          </p:cNvPr>
          <p:cNvGraphicFramePr>
            <a:graphicFrameLocks/>
          </p:cNvGraphicFramePr>
          <p:nvPr>
            <p:extLst>
              <p:ext uri="{D42A27DB-BD31-4B8C-83A1-F6EECF244321}">
                <p14:modId xmlns:p14="http://schemas.microsoft.com/office/powerpoint/2010/main" val="3182406405"/>
              </p:ext>
            </p:extLst>
          </p:nvPr>
        </p:nvGraphicFramePr>
        <p:xfrm>
          <a:off x="1306286" y="363894"/>
          <a:ext cx="9694506" cy="5639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024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r>
              <a:rPr lang="en-ZA" sz="800" dirty="0">
                <a:latin typeface="Arial Rounded MT Bold" panose="020F0704030504030204" pitchFamily="34" charset="0"/>
              </a:rPr>
              <a:t>.</a:t>
            </a: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World bank (* estimate) (** forecast) </a:t>
            </a:r>
          </a:p>
        </p:txBody>
      </p:sp>
      <p:pic>
        <p:nvPicPr>
          <p:cNvPr id="9" name="Picture 8">
            <a:extLst>
              <a:ext uri="{FF2B5EF4-FFF2-40B4-BE49-F238E27FC236}">
                <a16:creationId xmlns:a16="http://schemas.microsoft.com/office/drawing/2014/main" id="{24433D64-9656-AC67-D277-FADE10343610}"/>
              </a:ext>
            </a:extLst>
          </p:cNvPr>
          <p:cNvPicPr>
            <a:picLocks noChangeAspect="1"/>
          </p:cNvPicPr>
          <p:nvPr/>
        </p:nvPicPr>
        <p:blipFill>
          <a:blip r:embed="rId3"/>
          <a:stretch>
            <a:fillRect/>
          </a:stretch>
        </p:blipFill>
        <p:spPr>
          <a:xfrm>
            <a:off x="697408" y="392929"/>
            <a:ext cx="10657947" cy="5610121"/>
          </a:xfrm>
          <a:prstGeom prst="rect">
            <a:avLst/>
          </a:prstGeom>
        </p:spPr>
      </p:pic>
    </p:spTree>
    <p:extLst>
      <p:ext uri="{BB962C8B-B14F-4D97-AF65-F5344CB8AC3E}">
        <p14:creationId xmlns:p14="http://schemas.microsoft.com/office/powerpoint/2010/main" val="248830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8700459" cy="510429"/>
          </a:xfrm>
        </p:spPr>
        <p:txBody>
          <a:bodyPr>
            <a:noAutofit/>
          </a:bodyPr>
          <a:lstStyle/>
          <a:p>
            <a:pPr algn="ctr"/>
            <a:r>
              <a:rPr lang="en-ZA" sz="2800" dirty="0">
                <a:latin typeface="Arial Rounded MT Bold" panose="020F0704030504030204" pitchFamily="34" charset="0"/>
              </a:rPr>
              <a:t>FAO food price </a:t>
            </a:r>
            <a:r>
              <a:rPr lang="en-ZA" sz="2800" b="1" dirty="0">
                <a:latin typeface="Arial" panose="020B0604020202020204" pitchFamily="34" charset="0"/>
                <a:cs typeface="Arial" panose="020B0604020202020204" pitchFamily="34" charset="0"/>
              </a:rPr>
              <a:t>indices</a:t>
            </a:r>
            <a:r>
              <a:rPr lang="en-ZA" sz="2800" dirty="0">
                <a:latin typeface="Arial Rounded MT Bold" panose="020F0704030504030204" pitchFamily="34" charset="0"/>
              </a:rPr>
              <a:t> Jan 2014 – May 2024</a:t>
            </a:r>
          </a:p>
        </p:txBody>
      </p:sp>
      <p:sp>
        <p:nvSpPr>
          <p:cNvPr id="6" name="Rectangle 5"/>
          <p:cNvSpPr/>
          <p:nvPr/>
        </p:nvSpPr>
        <p:spPr>
          <a:xfrm>
            <a:off x="2180991" y="6086923"/>
            <a:ext cx="2159181" cy="297454"/>
          </a:xfrm>
          <a:prstGeom prst="rect">
            <a:avLst/>
          </a:prstGeom>
        </p:spPr>
        <p:txBody>
          <a:bodyPr wrap="none">
            <a:spAutoFit/>
          </a:bodyPr>
          <a:lstStyle/>
          <a:p>
            <a:r>
              <a:rPr lang="en-ZA" sz="1333" dirty="0">
                <a:latin typeface="Arial Rounded MT Bold" panose="020F0704030504030204" pitchFamily="34" charset="0"/>
              </a:rPr>
              <a:t>Source: FAO, June 2024</a:t>
            </a:r>
          </a:p>
        </p:txBody>
      </p:sp>
      <p:pic>
        <p:nvPicPr>
          <p:cNvPr id="5" name="Picture 4">
            <a:extLst>
              <a:ext uri="{FF2B5EF4-FFF2-40B4-BE49-F238E27FC236}">
                <a16:creationId xmlns:a16="http://schemas.microsoft.com/office/drawing/2014/main" id="{1864BA90-B60B-E652-0386-D776C651F113}"/>
              </a:ext>
            </a:extLst>
          </p:cNvPr>
          <p:cNvPicPr>
            <a:picLocks noChangeAspect="1"/>
          </p:cNvPicPr>
          <p:nvPr/>
        </p:nvPicPr>
        <p:blipFill>
          <a:blip r:embed="rId3"/>
          <a:stretch>
            <a:fillRect/>
          </a:stretch>
        </p:blipFill>
        <p:spPr>
          <a:xfrm>
            <a:off x="755780" y="771077"/>
            <a:ext cx="10795517" cy="5209845"/>
          </a:xfrm>
          <a:prstGeom prst="rect">
            <a:avLst/>
          </a:prstGeom>
        </p:spPr>
      </p:pic>
      <p:sp>
        <p:nvSpPr>
          <p:cNvPr id="7" name="Rectangle: Rounded Corners 6">
            <a:extLst>
              <a:ext uri="{FF2B5EF4-FFF2-40B4-BE49-F238E27FC236}">
                <a16:creationId xmlns:a16="http://schemas.microsoft.com/office/drawing/2014/main" id="{864E86FB-C645-058B-AC4F-7CF001EA104C}"/>
              </a:ext>
            </a:extLst>
          </p:cNvPr>
          <p:cNvSpPr/>
          <p:nvPr/>
        </p:nvSpPr>
        <p:spPr>
          <a:xfrm>
            <a:off x="7809722" y="2621901"/>
            <a:ext cx="3442996" cy="1091683"/>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Rounded Corners 7">
            <a:extLst>
              <a:ext uri="{FF2B5EF4-FFF2-40B4-BE49-F238E27FC236}">
                <a16:creationId xmlns:a16="http://schemas.microsoft.com/office/drawing/2014/main" id="{F0668CE2-D4DF-48B6-53EA-CC45BAB8028E}"/>
              </a:ext>
            </a:extLst>
          </p:cNvPr>
          <p:cNvSpPr/>
          <p:nvPr/>
        </p:nvSpPr>
        <p:spPr>
          <a:xfrm>
            <a:off x="2761861" y="3601616"/>
            <a:ext cx="4861249" cy="821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Rounded Corners 8">
            <a:extLst>
              <a:ext uri="{FF2B5EF4-FFF2-40B4-BE49-F238E27FC236}">
                <a16:creationId xmlns:a16="http://schemas.microsoft.com/office/drawing/2014/main" id="{6E1AAD29-1591-5CCC-63C2-E300C58099CA}"/>
              </a:ext>
            </a:extLst>
          </p:cNvPr>
          <p:cNvSpPr/>
          <p:nvPr/>
        </p:nvSpPr>
        <p:spPr>
          <a:xfrm>
            <a:off x="2677886" y="3536302"/>
            <a:ext cx="5057192" cy="979714"/>
          </a:xfrm>
          <a:prstGeom prst="roundRect">
            <a:avLst/>
          </a:prstGeom>
          <a:noFill/>
          <a:ln w="76200">
            <a:solidFill>
              <a:srgbClr val="0079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solidFill>
                <a:srgbClr val="00B050"/>
              </a:solidFill>
            </a:endParaRPr>
          </a:p>
        </p:txBody>
      </p:sp>
    </p:spTree>
    <p:extLst>
      <p:ext uri="{BB962C8B-B14F-4D97-AF65-F5344CB8AC3E}">
        <p14:creationId xmlns:p14="http://schemas.microsoft.com/office/powerpoint/2010/main" val="412879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1" y="164638"/>
            <a:ext cx="11245147" cy="5664072"/>
          </a:xfrm>
        </p:spPr>
        <p:txBody>
          <a:bodyPr>
            <a:noAutofit/>
          </a:bodyPr>
          <a:lstStyle/>
          <a:p>
            <a:pPr algn="ctr"/>
            <a:br>
              <a:rPr lang="en-ZA" sz="3600" dirty="0">
                <a:latin typeface="Arial Rounded MT Bold" panose="020F0704030504030204" pitchFamily="34" charset="0"/>
              </a:rPr>
            </a:br>
            <a:r>
              <a:rPr lang="en-ZA" sz="3600" dirty="0">
                <a:latin typeface="Arial Rounded MT Bold" panose="020F0704030504030204" pitchFamily="34" charset="0"/>
              </a:rPr>
              <a:t>World Dynamic: </a:t>
            </a:r>
            <a:br>
              <a:rPr lang="en-ZA" sz="3600" dirty="0">
                <a:latin typeface="Arial Rounded MT Bold" panose="020F0704030504030204" pitchFamily="34" charset="0"/>
              </a:rPr>
            </a:br>
            <a:br>
              <a:rPr lang="en-ZA" sz="3600" dirty="0">
                <a:latin typeface="Arial Rounded MT Bold" panose="020F0704030504030204" pitchFamily="34" charset="0"/>
              </a:rPr>
            </a:br>
            <a:br>
              <a:rPr lang="en-ZA" sz="3600" dirty="0">
                <a:latin typeface="Arial Rounded MT Bold" panose="020F0704030504030204" pitchFamily="34" charset="0"/>
              </a:rPr>
            </a:br>
            <a:br>
              <a:rPr lang="en-ZA" sz="3600" dirty="0">
                <a:latin typeface="Arial Rounded MT Bold" panose="020F0704030504030204" pitchFamily="34" charset="0"/>
              </a:rPr>
            </a:br>
            <a:r>
              <a:rPr lang="en-ZA" sz="3600" dirty="0">
                <a:latin typeface="Arial Rounded MT Bold" panose="020F0704030504030204" pitchFamily="34" charset="0"/>
              </a:rPr>
              <a:t>“Recovery is steady but slow and differs by region”</a:t>
            </a:r>
            <a:br>
              <a:rPr lang="en-ZA" sz="3600" dirty="0">
                <a:latin typeface="Arial Rounded MT Bold" panose="020F0704030504030204" pitchFamily="34" charset="0"/>
              </a:rPr>
            </a:br>
            <a:br>
              <a:rPr lang="en-ZA" sz="3600" dirty="0">
                <a:latin typeface="Arial Rounded MT Bold" panose="020F0704030504030204" pitchFamily="34" charset="0"/>
              </a:rPr>
            </a:br>
            <a:r>
              <a:rPr lang="en-ZA" sz="3600" dirty="0">
                <a:latin typeface="Arial Rounded MT Bold" panose="020F0704030504030204" pitchFamily="34" charset="0"/>
              </a:rPr>
              <a:t> </a:t>
            </a:r>
            <a:br>
              <a:rPr lang="en-ZA" sz="3600" dirty="0">
                <a:latin typeface="Arial Rounded MT Bold" panose="020F0704030504030204" pitchFamily="34" charset="0"/>
              </a:rPr>
            </a:br>
            <a:br>
              <a:rPr lang="en-ZA" sz="3600" dirty="0">
                <a:latin typeface="Arial Rounded MT Bold" panose="020F0704030504030204" pitchFamily="34" charset="0"/>
              </a:rPr>
            </a:br>
            <a:endParaRPr lang="en-ZA" sz="36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Tree>
    <p:extLst>
      <p:ext uri="{BB962C8B-B14F-4D97-AF65-F5344CB8AC3E}">
        <p14:creationId xmlns:p14="http://schemas.microsoft.com/office/powerpoint/2010/main" val="97200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8524529"/>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06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74637"/>
            <a:ext cx="10574965" cy="991106"/>
          </a:xfrm>
        </p:spPr>
        <p:txBody>
          <a:bodyPr>
            <a:noAutofit/>
          </a:bodyPr>
          <a:lstStyle/>
          <a:p>
            <a:pPr algn="ctr"/>
            <a:r>
              <a:rPr lang="en-US" sz="2800" b="1" dirty="0">
                <a:latin typeface="Arial" panose="020B0604020202020204" pitchFamily="34" charset="0"/>
                <a:cs typeface="Arial" panose="020B0604020202020204" pitchFamily="34" charset="0"/>
              </a:rPr>
              <a:t>International prices of dairy products Jan 2014 – May 2024</a:t>
            </a:r>
          </a:p>
        </p:txBody>
      </p:sp>
      <p:sp>
        <p:nvSpPr>
          <p:cNvPr id="3" name="Content Placeholder 2"/>
          <p:cNvSpPr>
            <a:spLocks noGrp="1"/>
          </p:cNvSpPr>
          <p:nvPr>
            <p:ph sz="half" idx="4294967295"/>
          </p:nvPr>
        </p:nvSpPr>
        <p:spPr>
          <a:xfrm>
            <a:off x="9586384" y="1600201"/>
            <a:ext cx="2605616" cy="4525963"/>
          </a:xfrm>
        </p:spPr>
        <p:txBody>
          <a:bodyPr/>
          <a:lstStyle/>
          <a:p>
            <a:pPr marL="0" indent="0">
              <a:buNone/>
            </a:pPr>
            <a:endParaRPr lang="en-ZA" dirty="0"/>
          </a:p>
          <a:p>
            <a:pPr marL="0" indent="0">
              <a:buNone/>
            </a:pPr>
            <a:endParaRPr lang="en-ZA" dirty="0"/>
          </a:p>
        </p:txBody>
      </p:sp>
      <p:sp>
        <p:nvSpPr>
          <p:cNvPr id="6" name="TextBox 5"/>
          <p:cNvSpPr txBox="1"/>
          <p:nvPr/>
        </p:nvSpPr>
        <p:spPr>
          <a:xfrm>
            <a:off x="2157799" y="6056763"/>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USDA, South African Reserve Bank for exchange rate </a:t>
            </a:r>
          </a:p>
        </p:txBody>
      </p:sp>
      <p:sp>
        <p:nvSpPr>
          <p:cNvPr id="4" name="Rectangle 3"/>
          <p:cNvSpPr/>
          <p:nvPr/>
        </p:nvSpPr>
        <p:spPr>
          <a:xfrm>
            <a:off x="1738177" y="976985"/>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Arial Rounded MT Bold" panose="020F0704030504030204" pitchFamily="34" charset="0"/>
              </a:rPr>
              <a:t>US$/ton</a:t>
            </a:r>
            <a:endParaRPr lang="en-ZA" sz="2800" dirty="0"/>
          </a:p>
        </p:txBody>
      </p:sp>
      <p:sp>
        <p:nvSpPr>
          <p:cNvPr id="8" name="Rectangle 7"/>
          <p:cNvSpPr/>
          <p:nvPr/>
        </p:nvSpPr>
        <p:spPr>
          <a:xfrm>
            <a:off x="7757321" y="1007015"/>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Arial Rounded MT Bold" panose="020F0704030504030204" pitchFamily="34" charset="0"/>
              </a:rPr>
              <a:t>Rand/ton</a:t>
            </a:r>
            <a:endParaRPr lang="en-ZA" sz="2800" dirty="0"/>
          </a:p>
        </p:txBody>
      </p:sp>
      <p:pic>
        <p:nvPicPr>
          <p:cNvPr id="5" name="Picture 4">
            <a:extLst>
              <a:ext uri="{FF2B5EF4-FFF2-40B4-BE49-F238E27FC236}">
                <a16:creationId xmlns:a16="http://schemas.microsoft.com/office/drawing/2014/main" id="{E1BCF11C-7F13-E70B-ED06-1D0FBB5D3422}"/>
              </a:ext>
            </a:extLst>
          </p:cNvPr>
          <p:cNvPicPr>
            <a:picLocks noChangeAspect="1"/>
          </p:cNvPicPr>
          <p:nvPr/>
        </p:nvPicPr>
        <p:blipFill>
          <a:blip r:embed="rId3"/>
          <a:stretch>
            <a:fillRect/>
          </a:stretch>
        </p:blipFill>
        <p:spPr>
          <a:xfrm>
            <a:off x="149291" y="1891631"/>
            <a:ext cx="5946709" cy="4079961"/>
          </a:xfrm>
          <a:prstGeom prst="rect">
            <a:avLst/>
          </a:prstGeom>
        </p:spPr>
      </p:pic>
      <p:pic>
        <p:nvPicPr>
          <p:cNvPr id="7" name="Picture 6">
            <a:extLst>
              <a:ext uri="{FF2B5EF4-FFF2-40B4-BE49-F238E27FC236}">
                <a16:creationId xmlns:a16="http://schemas.microsoft.com/office/drawing/2014/main" id="{A9928CB5-69A0-B1A2-2DD9-A1E57D872B51}"/>
              </a:ext>
            </a:extLst>
          </p:cNvPr>
          <p:cNvPicPr>
            <a:picLocks noChangeAspect="1"/>
          </p:cNvPicPr>
          <p:nvPr/>
        </p:nvPicPr>
        <p:blipFill>
          <a:blip r:embed="rId4"/>
          <a:stretch>
            <a:fillRect/>
          </a:stretch>
        </p:blipFill>
        <p:spPr>
          <a:xfrm>
            <a:off x="6027577" y="1888960"/>
            <a:ext cx="6164424" cy="4079962"/>
          </a:xfrm>
          <a:prstGeom prst="rect">
            <a:avLst/>
          </a:prstGeom>
        </p:spPr>
      </p:pic>
    </p:spTree>
    <p:extLst>
      <p:ext uri="{BB962C8B-B14F-4D97-AF65-F5344CB8AC3E}">
        <p14:creationId xmlns:p14="http://schemas.microsoft.com/office/powerpoint/2010/main" val="4267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56659"/>
            <a:ext cx="10871200" cy="1124744"/>
          </a:xfrm>
        </p:spPr>
        <p:txBody>
          <a:bodyPr>
            <a:noAutofit/>
          </a:bodyPr>
          <a:lstStyle/>
          <a:p>
            <a:pPr algn="ctr"/>
            <a:r>
              <a:rPr lang="en-ZA" sz="2800" dirty="0">
                <a:latin typeface="Arial Rounded MT Bold" panose="020F0704030504030204" pitchFamily="34" charset="0"/>
              </a:rPr>
              <a:t>Global Dairy Trade Auction Price Index of Dairy Products (GDT). Jan 2014 – May 2024</a:t>
            </a:r>
          </a:p>
        </p:txBody>
      </p:sp>
      <p:sp>
        <p:nvSpPr>
          <p:cNvPr id="3" name="Rectangle 2"/>
          <p:cNvSpPr/>
          <p:nvPr/>
        </p:nvSpPr>
        <p:spPr>
          <a:xfrm>
            <a:off x="2005063" y="6196819"/>
            <a:ext cx="1795813" cy="297454"/>
          </a:xfrm>
          <a:prstGeom prst="rect">
            <a:avLst/>
          </a:prstGeom>
        </p:spPr>
        <p:txBody>
          <a:bodyPr wrap="none">
            <a:spAutoFit/>
          </a:bodyPr>
          <a:lstStyle/>
          <a:p>
            <a:r>
              <a:rPr lang="en-ZA" sz="1333" dirty="0"/>
              <a:t>Source: GDT Events </a:t>
            </a:r>
          </a:p>
        </p:txBody>
      </p:sp>
      <p:pic>
        <p:nvPicPr>
          <p:cNvPr id="5" name="Picture 4">
            <a:extLst>
              <a:ext uri="{FF2B5EF4-FFF2-40B4-BE49-F238E27FC236}">
                <a16:creationId xmlns:a16="http://schemas.microsoft.com/office/drawing/2014/main" id="{18024806-ABE0-30F8-C909-585952538AF4}"/>
              </a:ext>
            </a:extLst>
          </p:cNvPr>
          <p:cNvPicPr>
            <a:picLocks noChangeAspect="1"/>
          </p:cNvPicPr>
          <p:nvPr/>
        </p:nvPicPr>
        <p:blipFill>
          <a:blip r:embed="rId3"/>
          <a:stretch>
            <a:fillRect/>
          </a:stretch>
        </p:blipFill>
        <p:spPr>
          <a:xfrm>
            <a:off x="1366804" y="1017037"/>
            <a:ext cx="9458392" cy="5019870"/>
          </a:xfrm>
          <a:prstGeom prst="rect">
            <a:avLst/>
          </a:prstGeom>
        </p:spPr>
      </p:pic>
      <p:cxnSp>
        <p:nvCxnSpPr>
          <p:cNvPr id="7" name="Straight Connector 6">
            <a:extLst>
              <a:ext uri="{FF2B5EF4-FFF2-40B4-BE49-F238E27FC236}">
                <a16:creationId xmlns:a16="http://schemas.microsoft.com/office/drawing/2014/main" id="{13173CBA-BC99-1F7C-9CDE-5F05FBA30DE6}"/>
              </a:ext>
            </a:extLst>
          </p:cNvPr>
          <p:cNvCxnSpPr/>
          <p:nvPr/>
        </p:nvCxnSpPr>
        <p:spPr>
          <a:xfrm>
            <a:off x="2351314" y="3163078"/>
            <a:ext cx="8229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2DC913-A843-66C5-148A-8A78C6C12FD0}"/>
              </a:ext>
            </a:extLst>
          </p:cNvPr>
          <p:cNvCxnSpPr/>
          <p:nvPr/>
        </p:nvCxnSpPr>
        <p:spPr>
          <a:xfrm>
            <a:off x="2351314" y="3872204"/>
            <a:ext cx="815495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259299"/>
      </p:ext>
    </p:extLst>
  </p:cSld>
  <p:clrMapOvr>
    <a:masterClrMapping/>
  </p:clrMapOvr>
</p:sld>
</file>

<file path=ppt/theme/theme1.xml><?xml version="1.0" encoding="utf-8"?>
<a:theme xmlns:a="http://schemas.openxmlformats.org/drawingml/2006/main" name="Contents Slide Master">
  <a:themeElements>
    <a:clrScheme name="ALLPPT-PLANT DOLLAR">
      <a:dk1>
        <a:sysClr val="windowText" lastClr="000000"/>
      </a:dk1>
      <a:lt1>
        <a:sysClr val="window" lastClr="FFFFFF"/>
      </a:lt1>
      <a:dk2>
        <a:srgbClr val="44546A"/>
      </a:dk2>
      <a:lt2>
        <a:srgbClr val="E7E6E6"/>
      </a:lt2>
      <a:accent1>
        <a:srgbClr val="00BFF3"/>
      </a:accent1>
      <a:accent2>
        <a:srgbClr val="00BFF3"/>
      </a:accent2>
      <a:accent3>
        <a:srgbClr val="00BFF3"/>
      </a:accent3>
      <a:accent4>
        <a:srgbClr val="00BFF3"/>
      </a:accent4>
      <a:accent5>
        <a:srgbClr val="00BFF3"/>
      </a:accent5>
      <a:accent6>
        <a:srgbClr val="00BFF3"/>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9065</TotalTime>
  <Words>671</Words>
  <Application>Microsoft Office PowerPoint</Application>
  <PresentationFormat>Widescreen</PresentationFormat>
  <Paragraphs>104</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Rounded MT Bold</vt:lpstr>
      <vt:lpstr>Calibri</vt:lpstr>
      <vt:lpstr>Wingdings 2</vt:lpstr>
      <vt:lpstr>Contents Slide Master</vt:lpstr>
      <vt:lpstr>MilkSA Project: Economies and Markets  </vt:lpstr>
      <vt:lpstr>PowerPoint Presentation</vt:lpstr>
      <vt:lpstr>.</vt:lpstr>
      <vt:lpstr>.</vt:lpstr>
      <vt:lpstr>FAO food price indices Jan 2014 – May 2024</vt:lpstr>
      <vt:lpstr> World Dynamic:     “Recovery is steady but slow and differs by region”     </vt:lpstr>
      <vt:lpstr>PowerPoint Presentation</vt:lpstr>
      <vt:lpstr>International prices of dairy products Jan 2014 – May 2024</vt:lpstr>
      <vt:lpstr>Global Dairy Trade Auction Price Index of Dairy Products (GDT). Jan 2014 – May 2024</vt:lpstr>
      <vt:lpstr>Average European, Poland, and SA producer prices, of unprocessed milk, R/litre, Jan 2020 – April 2024 (latest month preliminary)</vt:lpstr>
      <vt:lpstr>Unprocessed milk production in key exporting countries</vt:lpstr>
      <vt:lpstr>PowerPoint Presentation</vt:lpstr>
      <vt:lpstr>Business cycle indicators: Leading and the Co-incident Indicator Jan 2013 – March 2024 </vt:lpstr>
      <vt:lpstr>Annual SA GDP at 2015 constant prices  2013 – 2024 (R billion)</vt:lpstr>
      <vt:lpstr>Quarterly economic growth in SA (seasonally adjusted),  2019 – 2024 (base year 2015)</vt:lpstr>
      <vt:lpstr>PowerPoint Presentation</vt:lpstr>
      <vt:lpstr>Monthly unprocessed milk purchases: Jan 2020 – April 2024 </vt:lpstr>
      <vt:lpstr>Monthly daily average unprocessed milk purchases: Jan 2020 – April 2024 </vt:lpstr>
      <vt:lpstr> DECEMBER 2022 OF SPECIFIC DAIRY PRODUCTS</vt:lpstr>
      <vt:lpstr> </vt:lpstr>
      <vt:lpstr>CHANGES IN THE QUANTITIES OF RETAIL SALES OF SPECIFIC DAIRY PRODUCTS</vt:lpstr>
      <vt:lpstr>Changes in average retail prices of specific dairy products</vt:lpstr>
      <vt:lpstr>THE RETAIL PRICE INDICES (RPI) OF SPECIFIC DAIRY PRODUCTS, FROM JANUARY 2015 TO DECEMBER 2023  </vt:lpstr>
      <vt:lpstr>THE PRODUCER PRICE INDEX (PPI) OF UNPROCESSED MILK, FROM JANUARY 2015 TO JANUARY 2024 AND THE RETAIL PRICE INDICES (RPI) OF FRESH MILK AND UHT MILK, FROM JANUARY 2015 TO DECEMBER 2023</vt:lpstr>
      <vt:lpstr>THE PRODUCER PRICE INDEX (PPI) OF UNPROCESSED MILK, FROM JANUARY 2015 TO JANUARY 2024 AND THE RETAIL PRICE INDICES (RPI) OF YOGHURT, MAAS AND PRE-PACKAGED CHEESE, FROM JANUARY 2015 TO DECEMBER 2023</vt:lpstr>
      <vt:lpstr>Monthly cumulative net imports, milk equivalent: Jan 2020 to March 2024</vt:lpstr>
      <vt:lpstr>Annual purchases of unprocessed milk plus milk equivalent of net imports = Tot supply: 2014 to 2023</vt:lpstr>
      <vt:lpstr>PPI Indices of unprocessed milk and dairy products and the CPI of milk, cheese and eggs: 2014 to April 2024</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Corlia</dc:creator>
  <cp:lastModifiedBy>Bertus van Heerden</cp:lastModifiedBy>
  <cp:revision>406</cp:revision>
  <cp:lastPrinted>2024-06-11T05:27:17Z</cp:lastPrinted>
  <dcterms:created xsi:type="dcterms:W3CDTF">2018-10-29T11:34:46Z</dcterms:created>
  <dcterms:modified xsi:type="dcterms:W3CDTF">2024-06-12T13:31:25Z</dcterms:modified>
</cp:coreProperties>
</file>