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27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4" autoAdjust="0"/>
    <p:restoredTop sz="85548" autoAdjust="0"/>
  </p:normalViewPr>
  <p:slideViewPr>
    <p:cSldViewPr snapToGrid="0">
      <p:cViewPr varScale="1">
        <p:scale>
          <a:sx n="92" d="100"/>
          <a:sy n="92" d="100"/>
        </p:scale>
        <p:origin x="21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76" d="100"/>
          <a:sy n="76" d="100"/>
        </p:scale>
        <p:origin x="4026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35C0A8-B756-44F1-B421-26B2E610C3DC}" type="datetimeFigureOut">
              <a:rPr lang="en-ZA" smtClean="0"/>
              <a:t>2024/11/26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38B5F2-0911-432E-BB77-67AF23F6849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782922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38B5F2-0911-432E-BB77-67AF23F6849A}" type="slidenum">
              <a:rPr lang="en-ZA" smtClean="0"/>
              <a:t>5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951306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99AE7-2D44-41A8-A936-8B897232CD40}" type="datetimeFigureOut">
              <a:rPr lang="en-ZA" smtClean="0"/>
              <a:t>2024/11/26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5011B-A81D-438C-9287-357870C8D45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86584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99AE7-2D44-41A8-A936-8B897232CD40}" type="datetimeFigureOut">
              <a:rPr lang="en-ZA" smtClean="0"/>
              <a:t>2024/11/26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5011B-A81D-438C-9287-357870C8D45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585563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99AE7-2D44-41A8-A936-8B897232CD40}" type="datetimeFigureOut">
              <a:rPr lang="en-ZA" smtClean="0"/>
              <a:t>2024/11/26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5011B-A81D-438C-9287-357870C8D45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17998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99AE7-2D44-41A8-A936-8B897232CD40}" type="datetimeFigureOut">
              <a:rPr lang="en-ZA" smtClean="0"/>
              <a:t>2024/11/26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5011B-A81D-438C-9287-357870C8D45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02578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99AE7-2D44-41A8-A936-8B897232CD40}" type="datetimeFigureOut">
              <a:rPr lang="en-ZA" smtClean="0"/>
              <a:t>2024/11/26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5011B-A81D-438C-9287-357870C8D45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17570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99AE7-2D44-41A8-A936-8B897232CD40}" type="datetimeFigureOut">
              <a:rPr lang="en-ZA" smtClean="0"/>
              <a:t>2024/11/26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5011B-A81D-438C-9287-357870C8D45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913045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99AE7-2D44-41A8-A936-8B897232CD40}" type="datetimeFigureOut">
              <a:rPr lang="en-ZA" smtClean="0"/>
              <a:t>2024/11/26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5011B-A81D-438C-9287-357870C8D45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49233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99AE7-2D44-41A8-A936-8B897232CD40}" type="datetimeFigureOut">
              <a:rPr lang="en-ZA" smtClean="0"/>
              <a:t>2024/11/26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5011B-A81D-438C-9287-357870C8D45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91082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99AE7-2D44-41A8-A936-8B897232CD40}" type="datetimeFigureOut">
              <a:rPr lang="en-ZA" smtClean="0"/>
              <a:t>2024/11/26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5011B-A81D-438C-9287-357870C8D45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48468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99AE7-2D44-41A8-A936-8B897232CD40}" type="datetimeFigureOut">
              <a:rPr lang="en-ZA" smtClean="0"/>
              <a:t>2024/11/26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5011B-A81D-438C-9287-357870C8D45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11230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99AE7-2D44-41A8-A936-8B897232CD40}" type="datetimeFigureOut">
              <a:rPr lang="en-ZA" smtClean="0"/>
              <a:t>2024/11/26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5011B-A81D-438C-9287-357870C8D45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60940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899AE7-2D44-41A8-A936-8B897232CD40}" type="datetimeFigureOut">
              <a:rPr lang="en-ZA" smtClean="0"/>
              <a:t>2024/11/26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55011B-A81D-438C-9287-357870C8D45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82281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3F0CD-D70C-390A-0BC0-CEDDF8358D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General Meeting of </a:t>
            </a:r>
            <a:br>
              <a:rPr lang="en-US" dirty="0"/>
            </a:br>
            <a:r>
              <a:rPr lang="en-US" dirty="0"/>
              <a:t>Milk South Africa</a:t>
            </a:r>
            <a:endParaRPr lang="en-Z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440621-E396-86F0-5E5E-8CFD2CB377A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27 November 2024</a:t>
            </a:r>
          </a:p>
        </p:txBody>
      </p:sp>
      <p:pic>
        <p:nvPicPr>
          <p:cNvPr id="1026" name="Picture 3">
            <a:extLst>
              <a:ext uri="{FF2B5EF4-FFF2-40B4-BE49-F238E27FC236}">
                <a16:creationId xmlns:a16="http://schemas.microsoft.com/office/drawing/2014/main" id="{7678DF39-D057-FE85-74E9-EAA0FBCF8C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3220" y="4709219"/>
            <a:ext cx="1957559" cy="1281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3654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4D028C-0665-D4DB-8B60-81EA27F7B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87813"/>
          </a:xfrm>
        </p:spPr>
        <p:txBody>
          <a:bodyPr/>
          <a:lstStyle/>
          <a:p>
            <a:pPr algn="ctr"/>
            <a:r>
              <a:rPr lang="en-ZA" dirty="0"/>
              <a:t>Vision and Direction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377839-26DB-0F37-6A50-816221A359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81540"/>
            <a:ext cx="7886700" cy="4795424"/>
          </a:xfrm>
        </p:spPr>
        <p:txBody>
          <a:bodyPr>
            <a:normAutofit/>
          </a:bodyPr>
          <a:lstStyle/>
          <a:p>
            <a:r>
              <a:rPr lang="en-ZA" dirty="0"/>
              <a:t>You are gathered here today as Members of this organisation who still value the same vision, “To promote a healthy SA dairy community”.</a:t>
            </a:r>
          </a:p>
          <a:p>
            <a:r>
              <a:rPr lang="en-ZA" dirty="0">
                <a:solidFill>
                  <a:srgbClr val="0070C0"/>
                </a:solidFill>
              </a:rPr>
              <a:t>You</a:t>
            </a:r>
            <a:r>
              <a:rPr lang="en-ZA" dirty="0"/>
              <a:t> have chartered this flight. Although it has no final destination, it certainly has direction and purpose.</a:t>
            </a:r>
          </a:p>
          <a:p>
            <a:r>
              <a:rPr lang="en-ZA" dirty="0"/>
              <a:t>Over 22 years already, this flight has delivered an increasingly number of goods in response to the growing </a:t>
            </a:r>
            <a:r>
              <a:rPr lang="en-ZA"/>
              <a:t>and changing demands </a:t>
            </a:r>
            <a:r>
              <a:rPr lang="en-ZA" dirty="0"/>
              <a:t>over time.</a:t>
            </a:r>
          </a:p>
          <a:p>
            <a:endParaRPr lang="en-ZA" dirty="0"/>
          </a:p>
          <a:p>
            <a:endParaRPr lang="en-ZA" dirty="0"/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794870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EA249-4691-41E6-518B-3607EBF8D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694747"/>
          </a:xfrm>
        </p:spPr>
        <p:txBody>
          <a:bodyPr>
            <a:normAutofit fontScale="90000"/>
          </a:bodyPr>
          <a:lstStyle/>
          <a:p>
            <a:pPr algn="ctr"/>
            <a:r>
              <a:rPr lang="en-ZA" dirty="0"/>
              <a:t>The “goods”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051D1CC-3D58-52A9-529D-67C881F03E9B}"/>
              </a:ext>
            </a:extLst>
          </p:cNvPr>
          <p:cNvSpPr/>
          <p:nvPr/>
        </p:nvSpPr>
        <p:spPr>
          <a:xfrm>
            <a:off x="2431472" y="1059873"/>
            <a:ext cx="1818409" cy="893618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200" b="1" dirty="0">
                <a:solidFill>
                  <a:schemeClr val="tx1"/>
                </a:solidFill>
              </a:rPr>
              <a:t>TV and Social media</a:t>
            </a:r>
            <a:endParaRPr lang="en-ZA" sz="1200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71590F1-BE4E-8720-7B55-A541F1BC275A}"/>
              </a:ext>
            </a:extLst>
          </p:cNvPr>
          <p:cNvSpPr/>
          <p:nvPr/>
        </p:nvSpPr>
        <p:spPr>
          <a:xfrm>
            <a:off x="495299" y="1212273"/>
            <a:ext cx="1818409" cy="893618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200" b="1" dirty="0">
                <a:solidFill>
                  <a:schemeClr val="tx1"/>
                </a:solidFill>
              </a:rPr>
              <a:t>Dairy Gives You Go &amp; Rediscover Dairy</a:t>
            </a:r>
            <a:endParaRPr lang="en-ZA" sz="1200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767962D-D1C7-879E-B3A6-A3162F61D25E}"/>
              </a:ext>
            </a:extLst>
          </p:cNvPr>
          <p:cNvSpPr/>
          <p:nvPr/>
        </p:nvSpPr>
        <p:spPr>
          <a:xfrm>
            <a:off x="1891145" y="1953491"/>
            <a:ext cx="1818409" cy="893618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200" b="1" dirty="0">
                <a:solidFill>
                  <a:schemeClr val="tx1"/>
                </a:solidFill>
              </a:rPr>
              <a:t>Curriculum development: Tertiary institutions</a:t>
            </a:r>
            <a:endParaRPr lang="en-ZA" sz="1200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3CC0EC57-F549-4EDA-607B-DED31715645F}"/>
              </a:ext>
            </a:extLst>
          </p:cNvPr>
          <p:cNvSpPr/>
          <p:nvPr/>
        </p:nvSpPr>
        <p:spPr>
          <a:xfrm>
            <a:off x="92647" y="2164196"/>
            <a:ext cx="1818409" cy="893618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200" b="1" dirty="0">
                <a:solidFill>
                  <a:schemeClr val="tx1"/>
                </a:solidFill>
              </a:rPr>
              <a:t>Revision of Acts and Regulations</a:t>
            </a:r>
            <a:endParaRPr lang="en-ZA" sz="1200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0FF61FC2-EC8B-34A6-FA50-A4D13B33A4A8}"/>
              </a:ext>
            </a:extLst>
          </p:cNvPr>
          <p:cNvSpPr/>
          <p:nvPr/>
        </p:nvSpPr>
        <p:spPr>
          <a:xfrm>
            <a:off x="4365913" y="945573"/>
            <a:ext cx="1818409" cy="893618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200" b="1" dirty="0">
                <a:solidFill>
                  <a:schemeClr val="tx1"/>
                </a:solidFill>
              </a:rPr>
              <a:t>Development of Environmental Health Practitioners</a:t>
            </a:r>
            <a:endParaRPr lang="en-ZA" sz="1200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2308E5D-E2E4-2059-C6B7-F921831702DB}"/>
              </a:ext>
            </a:extLst>
          </p:cNvPr>
          <p:cNvSpPr/>
          <p:nvPr/>
        </p:nvSpPr>
        <p:spPr>
          <a:xfrm>
            <a:off x="3761509" y="1839191"/>
            <a:ext cx="1818409" cy="893618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200" b="1" dirty="0">
                <a:solidFill>
                  <a:schemeClr val="tx1"/>
                </a:solidFill>
              </a:rPr>
              <a:t>Code of Practice: Milk Producers</a:t>
            </a:r>
            <a:endParaRPr lang="en-ZA" sz="1200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5899A2BB-017E-2CE7-F49A-8F49A0E8553B}"/>
              </a:ext>
            </a:extLst>
          </p:cNvPr>
          <p:cNvSpPr/>
          <p:nvPr/>
        </p:nvSpPr>
        <p:spPr>
          <a:xfrm>
            <a:off x="1698046" y="2962420"/>
            <a:ext cx="1818409" cy="893618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200" b="1" dirty="0">
                <a:solidFill>
                  <a:schemeClr val="tx1"/>
                </a:solidFill>
              </a:rPr>
              <a:t>Labelling guidance and evaluation</a:t>
            </a:r>
            <a:endParaRPr lang="en-ZA" sz="1200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69439B81-28FB-1146-B7B7-CB2A641FEC67}"/>
              </a:ext>
            </a:extLst>
          </p:cNvPr>
          <p:cNvSpPr/>
          <p:nvPr/>
        </p:nvSpPr>
        <p:spPr>
          <a:xfrm>
            <a:off x="92647" y="3173125"/>
            <a:ext cx="1605399" cy="824488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200" b="1" dirty="0">
                <a:solidFill>
                  <a:schemeClr val="tx1"/>
                </a:solidFill>
              </a:rPr>
              <a:t>SABS Standards review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99CD39E2-BFC0-806F-0B34-5F4FF958E58B}"/>
              </a:ext>
            </a:extLst>
          </p:cNvPr>
          <p:cNvSpPr/>
          <p:nvPr/>
        </p:nvSpPr>
        <p:spPr>
          <a:xfrm>
            <a:off x="3549357" y="2908588"/>
            <a:ext cx="1818409" cy="893618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200" b="1" dirty="0">
                <a:solidFill>
                  <a:schemeClr val="tx1"/>
                </a:solidFill>
              </a:rPr>
              <a:t>Code of Practice: Milk Processors</a:t>
            </a:r>
            <a:endParaRPr lang="en-ZA" sz="1200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5E93F0F1-93F6-1C21-3C31-366B1320B712}"/>
              </a:ext>
            </a:extLst>
          </p:cNvPr>
          <p:cNvSpPr/>
          <p:nvPr/>
        </p:nvSpPr>
        <p:spPr>
          <a:xfrm>
            <a:off x="6440631" y="712499"/>
            <a:ext cx="1818409" cy="893618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200" b="1" dirty="0">
                <a:solidFill>
                  <a:schemeClr val="tx1"/>
                </a:solidFill>
              </a:rPr>
              <a:t>Info: Raw milk to products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DFD0449E-8427-1919-A803-CE6F8C002C79}"/>
              </a:ext>
            </a:extLst>
          </p:cNvPr>
          <p:cNvSpPr/>
          <p:nvPr/>
        </p:nvSpPr>
        <p:spPr>
          <a:xfrm>
            <a:off x="5714999" y="1647969"/>
            <a:ext cx="1818409" cy="893618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200" b="1" dirty="0">
                <a:solidFill>
                  <a:schemeClr val="tx1"/>
                </a:solidFill>
              </a:rPr>
              <a:t>Info: Raw milk to market</a:t>
            </a:r>
          </a:p>
          <a:p>
            <a:pPr algn="ctr"/>
            <a:endParaRPr lang="en-ZA" dirty="0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A983AA36-0E3B-0C17-847A-273042C2ED8D}"/>
              </a:ext>
            </a:extLst>
          </p:cNvPr>
          <p:cNvSpPr/>
          <p:nvPr/>
        </p:nvSpPr>
        <p:spPr>
          <a:xfrm>
            <a:off x="7257186" y="2153805"/>
            <a:ext cx="1818409" cy="95019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200" b="1" dirty="0">
                <a:solidFill>
                  <a:schemeClr val="tx1"/>
                </a:solidFill>
              </a:rPr>
              <a:t>Info: Imports &amp; Exports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7B14E099-0C0D-D146-A529-9006398D5E78}"/>
              </a:ext>
            </a:extLst>
          </p:cNvPr>
          <p:cNvSpPr/>
          <p:nvPr/>
        </p:nvSpPr>
        <p:spPr>
          <a:xfrm>
            <a:off x="5212773" y="2515611"/>
            <a:ext cx="1818409" cy="893618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200" b="1" dirty="0">
                <a:solidFill>
                  <a:schemeClr val="tx1"/>
                </a:solidFill>
              </a:rPr>
              <a:t>Foot-and-Mouth disease protocol</a:t>
            </a:r>
            <a:endParaRPr lang="en-ZA" sz="1200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DE3935A7-8AED-BE82-58B8-0F12F8B6302D}"/>
              </a:ext>
            </a:extLst>
          </p:cNvPr>
          <p:cNvSpPr/>
          <p:nvPr/>
        </p:nvSpPr>
        <p:spPr>
          <a:xfrm>
            <a:off x="6923803" y="3142095"/>
            <a:ext cx="1818409" cy="893618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200" b="1" dirty="0">
                <a:solidFill>
                  <a:schemeClr val="tx1"/>
                </a:solidFill>
              </a:rPr>
              <a:t>Info: Retail quantities and prices</a:t>
            </a:r>
            <a:endParaRPr lang="en-ZA" sz="1200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415DCF48-F162-AA78-7B46-DF74F8E681A6}"/>
              </a:ext>
            </a:extLst>
          </p:cNvPr>
          <p:cNvSpPr/>
          <p:nvPr/>
        </p:nvSpPr>
        <p:spPr>
          <a:xfrm>
            <a:off x="5114052" y="3470707"/>
            <a:ext cx="1818409" cy="893618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200" b="1" dirty="0">
                <a:solidFill>
                  <a:schemeClr val="tx1"/>
                </a:solidFill>
              </a:rPr>
              <a:t>TB and Brucellosis protocols</a:t>
            </a:r>
            <a:endParaRPr lang="en-ZA" sz="1200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62E5AC08-147B-87BB-A109-A8646DC490F0}"/>
              </a:ext>
            </a:extLst>
          </p:cNvPr>
          <p:cNvSpPr/>
          <p:nvPr/>
        </p:nvSpPr>
        <p:spPr>
          <a:xfrm>
            <a:off x="2852304" y="3797011"/>
            <a:ext cx="1818409" cy="893618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200" b="1" dirty="0">
                <a:solidFill>
                  <a:schemeClr val="tx1"/>
                </a:solidFill>
              </a:rPr>
              <a:t>Empowerment of Clinic staff and Health professionals</a:t>
            </a:r>
            <a:endParaRPr lang="en-ZA" sz="1200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2BA866BD-66C2-0755-512E-404E94C1E258}"/>
              </a:ext>
            </a:extLst>
          </p:cNvPr>
          <p:cNvSpPr/>
          <p:nvPr/>
        </p:nvSpPr>
        <p:spPr>
          <a:xfrm>
            <a:off x="981940" y="3971349"/>
            <a:ext cx="1818409" cy="893618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200" b="1" dirty="0">
                <a:solidFill>
                  <a:schemeClr val="tx1"/>
                </a:solidFill>
              </a:rPr>
              <a:t>Food quality monitoring</a:t>
            </a:r>
            <a:endParaRPr lang="en-ZA" sz="1200" dirty="0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A89B9618-3E3B-2D3F-C840-1A91BB646B22}"/>
              </a:ext>
            </a:extLst>
          </p:cNvPr>
          <p:cNvSpPr/>
          <p:nvPr/>
        </p:nvSpPr>
        <p:spPr>
          <a:xfrm>
            <a:off x="2213263" y="4744461"/>
            <a:ext cx="1818409" cy="893618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200" b="1" dirty="0">
                <a:solidFill>
                  <a:schemeClr val="tx1"/>
                </a:solidFill>
              </a:rPr>
              <a:t>Research Column</a:t>
            </a:r>
            <a:endParaRPr lang="en-ZA" sz="1200" dirty="0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69E6F7C3-FB99-80E4-A330-66161B9A9E72}"/>
              </a:ext>
            </a:extLst>
          </p:cNvPr>
          <p:cNvSpPr/>
          <p:nvPr/>
        </p:nvSpPr>
        <p:spPr>
          <a:xfrm>
            <a:off x="4253344" y="4479635"/>
            <a:ext cx="1818409" cy="893618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200" b="1" dirty="0">
                <a:solidFill>
                  <a:schemeClr val="tx1"/>
                </a:solidFill>
              </a:rPr>
              <a:t>Destiny Tool</a:t>
            </a:r>
            <a:endParaRPr lang="en-ZA" sz="1200" dirty="0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9F751E07-3F59-C9DF-29DE-ACE3051291D4}"/>
              </a:ext>
            </a:extLst>
          </p:cNvPr>
          <p:cNvSpPr/>
          <p:nvPr/>
        </p:nvSpPr>
        <p:spPr>
          <a:xfrm>
            <a:off x="72735" y="4835309"/>
            <a:ext cx="1818409" cy="893618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200" b="1" dirty="0">
                <a:solidFill>
                  <a:schemeClr val="tx1"/>
                </a:solidFill>
              </a:rPr>
              <a:t>Trade protocols and agreements</a:t>
            </a:r>
            <a:endParaRPr lang="en-ZA" sz="1200" dirty="0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D754A831-B2F3-FBA1-9505-2FA4E0E01287}"/>
              </a:ext>
            </a:extLst>
          </p:cNvPr>
          <p:cNvSpPr/>
          <p:nvPr/>
        </p:nvSpPr>
        <p:spPr>
          <a:xfrm>
            <a:off x="2149185" y="5699269"/>
            <a:ext cx="1818409" cy="893618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200" b="1" dirty="0">
                <a:solidFill>
                  <a:schemeClr val="tx1"/>
                </a:solidFill>
              </a:rPr>
              <a:t>Dairy R&amp;D in South Africa</a:t>
            </a:r>
            <a:endParaRPr lang="en-ZA" sz="1200" dirty="0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104DD00A-46A5-8AD7-A229-8134A64CA4F4}"/>
              </a:ext>
            </a:extLst>
          </p:cNvPr>
          <p:cNvSpPr/>
          <p:nvPr/>
        </p:nvSpPr>
        <p:spPr>
          <a:xfrm>
            <a:off x="6864934" y="4107006"/>
            <a:ext cx="1818409" cy="893618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200" b="1" dirty="0">
                <a:solidFill>
                  <a:schemeClr val="tx1"/>
                </a:solidFill>
              </a:rPr>
              <a:t>Status update: Sustainability in the SA dairy industry</a:t>
            </a:r>
            <a:endParaRPr lang="en-ZA" sz="1200" dirty="0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E0213BBD-5BAD-235F-3E22-F49122AD1943}"/>
              </a:ext>
            </a:extLst>
          </p:cNvPr>
          <p:cNvSpPr/>
          <p:nvPr/>
        </p:nvSpPr>
        <p:spPr>
          <a:xfrm>
            <a:off x="4203125" y="5569527"/>
            <a:ext cx="1818409" cy="893618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200" b="1" dirty="0" err="1">
                <a:solidFill>
                  <a:schemeClr val="tx1"/>
                </a:solidFill>
              </a:rPr>
              <a:t>Sporidesmin</a:t>
            </a:r>
            <a:r>
              <a:rPr lang="en-ZA" sz="1200" b="1" dirty="0">
                <a:solidFill>
                  <a:schemeClr val="tx1"/>
                </a:solidFill>
              </a:rPr>
              <a:t> Toxicity</a:t>
            </a:r>
            <a:endParaRPr lang="en-ZA" sz="1200" dirty="0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726B4A9D-EE29-BEFB-D387-8E7524CCE714}"/>
              </a:ext>
            </a:extLst>
          </p:cNvPr>
          <p:cNvSpPr/>
          <p:nvPr/>
        </p:nvSpPr>
        <p:spPr>
          <a:xfrm>
            <a:off x="5905510" y="4954045"/>
            <a:ext cx="1818409" cy="893618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200" b="1" dirty="0">
                <a:solidFill>
                  <a:schemeClr val="tx1"/>
                </a:solidFill>
              </a:rPr>
              <a:t>Dairy laboratory</a:t>
            </a:r>
            <a:endParaRPr lang="en-ZA" sz="1200" dirty="0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8865E657-F017-B451-0B32-EE5CE1784851}"/>
              </a:ext>
            </a:extLst>
          </p:cNvPr>
          <p:cNvSpPr/>
          <p:nvPr/>
        </p:nvSpPr>
        <p:spPr>
          <a:xfrm>
            <a:off x="251113" y="289357"/>
            <a:ext cx="1818409" cy="893618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200" b="1" dirty="0">
                <a:solidFill>
                  <a:schemeClr val="tx1"/>
                </a:solidFill>
              </a:rPr>
              <a:t>Learning material maintenance</a:t>
            </a:r>
            <a:endParaRPr lang="en-ZA" sz="1200" dirty="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6816A34E-839E-FE5A-625A-ACFEB70452A9}"/>
              </a:ext>
            </a:extLst>
          </p:cNvPr>
          <p:cNvSpPr/>
          <p:nvPr/>
        </p:nvSpPr>
        <p:spPr>
          <a:xfrm>
            <a:off x="7117777" y="5775108"/>
            <a:ext cx="1818409" cy="893618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200" b="1" dirty="0">
                <a:solidFill>
                  <a:schemeClr val="tx1"/>
                </a:solidFill>
              </a:rPr>
              <a:t>Empowerment of black dairy entrepreneurs</a:t>
            </a:r>
            <a:endParaRPr lang="en-ZA" sz="1200" dirty="0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DB5E947D-F5B9-B7F7-F0F7-0468D8954050}"/>
              </a:ext>
            </a:extLst>
          </p:cNvPr>
          <p:cNvSpPr/>
          <p:nvPr/>
        </p:nvSpPr>
        <p:spPr>
          <a:xfrm>
            <a:off x="201755" y="5775108"/>
            <a:ext cx="1818409" cy="893618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200" b="1" dirty="0" err="1">
                <a:solidFill>
                  <a:schemeClr val="tx1"/>
                </a:solidFill>
              </a:rPr>
              <a:t>DiEET</a:t>
            </a:r>
            <a:r>
              <a:rPr lang="en-ZA" sz="1200" b="1" dirty="0">
                <a:solidFill>
                  <a:schemeClr val="tx1"/>
                </a:solidFill>
              </a:rPr>
              <a:t> Tool</a:t>
            </a:r>
            <a:endParaRPr lang="en-ZA" sz="1200" dirty="0"/>
          </a:p>
        </p:txBody>
      </p:sp>
    </p:spTree>
    <p:extLst>
      <p:ext uri="{BB962C8B-B14F-4D97-AF65-F5344CB8AC3E}">
        <p14:creationId xmlns:p14="http://schemas.microsoft.com/office/powerpoint/2010/main" val="106949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9EF80D-6CB7-9A4F-1D24-46D38152EE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57092"/>
          </a:xfrm>
        </p:spPr>
        <p:txBody>
          <a:bodyPr>
            <a:normAutofit/>
          </a:bodyPr>
          <a:lstStyle/>
          <a:p>
            <a:pPr algn="ctr"/>
            <a:r>
              <a:rPr lang="en-ZA" dirty="0"/>
              <a:t>Some major 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953F6A-E382-A5C0-2817-0BC93C7011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13164"/>
            <a:ext cx="7886700" cy="4763799"/>
          </a:xfrm>
        </p:spPr>
        <p:txBody>
          <a:bodyPr>
            <a:normAutofit fontScale="85000" lnSpcReduction="20000"/>
          </a:bodyPr>
          <a:lstStyle/>
          <a:p>
            <a:r>
              <a:rPr lang="en-ZA" dirty="0"/>
              <a:t>Animal health &amp; welfare</a:t>
            </a:r>
          </a:p>
          <a:p>
            <a:pPr lvl="1"/>
            <a:r>
              <a:rPr lang="en-ZA" dirty="0"/>
              <a:t>Review of animal health &amp; welfare protocols – MSA + Govt</a:t>
            </a:r>
          </a:p>
          <a:p>
            <a:pPr lvl="1"/>
            <a:r>
              <a:rPr lang="en-ZA" dirty="0"/>
              <a:t>Practising of animal health protocols – all role-players</a:t>
            </a:r>
          </a:p>
          <a:p>
            <a:pPr lvl="1"/>
            <a:r>
              <a:rPr lang="en-ZA" dirty="0"/>
              <a:t>Deployment of state veterinarians</a:t>
            </a:r>
          </a:p>
          <a:p>
            <a:r>
              <a:rPr lang="en-ZA" dirty="0"/>
              <a:t>Biosecurity</a:t>
            </a:r>
          </a:p>
          <a:p>
            <a:pPr lvl="1"/>
            <a:r>
              <a:rPr lang="en-ZA" dirty="0"/>
              <a:t>Surveillance and early warning system</a:t>
            </a:r>
          </a:p>
          <a:p>
            <a:pPr lvl="1"/>
            <a:r>
              <a:rPr lang="en-ZA" dirty="0"/>
              <a:t>Audits (farm and factory)</a:t>
            </a:r>
          </a:p>
          <a:p>
            <a:r>
              <a:rPr lang="en-ZA" dirty="0"/>
              <a:t>Export certification</a:t>
            </a:r>
          </a:p>
          <a:p>
            <a:pPr lvl="1"/>
            <a:r>
              <a:rPr lang="en-ZA" dirty="0"/>
              <a:t>Veterinary Procedures Notices</a:t>
            </a:r>
          </a:p>
          <a:p>
            <a:pPr lvl="1"/>
            <a:r>
              <a:rPr lang="en-ZA" dirty="0"/>
              <a:t>Chemical Residue Programme</a:t>
            </a:r>
          </a:p>
          <a:p>
            <a:r>
              <a:rPr lang="en-ZA" dirty="0"/>
              <a:t>Environment (farm and factory)</a:t>
            </a:r>
          </a:p>
          <a:p>
            <a:pPr lvl="1"/>
            <a:r>
              <a:rPr lang="en-ZA" dirty="0"/>
              <a:t>Soil, atmosphere, water, waste</a:t>
            </a:r>
          </a:p>
          <a:p>
            <a:r>
              <a:rPr lang="en-ZA" dirty="0"/>
              <a:t>Information transfer</a:t>
            </a:r>
          </a:p>
          <a:p>
            <a:r>
              <a:rPr lang="en-ZA" dirty="0"/>
              <a:t>General communication</a:t>
            </a:r>
          </a:p>
        </p:txBody>
      </p:sp>
    </p:spTree>
    <p:extLst>
      <p:ext uri="{BB962C8B-B14F-4D97-AF65-F5344CB8AC3E}">
        <p14:creationId xmlns:p14="http://schemas.microsoft.com/office/powerpoint/2010/main" val="2472378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66676-C58F-561D-88E1-F564D04BC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ZA" b="1" dirty="0"/>
              <a:t>Income and expenses</a:t>
            </a:r>
            <a:br>
              <a:rPr lang="en-ZA" b="1" dirty="0"/>
            </a:br>
            <a:r>
              <a:rPr lang="en-ZA" b="1" dirty="0"/>
              <a:t>Jan 2022 – Oct 2024 (34 months)</a:t>
            </a:r>
          </a:p>
        </p:txBody>
      </p:sp>
      <p:graphicFrame>
        <p:nvGraphicFramePr>
          <p:cNvPr id="17" name="Content Placeholder 16">
            <a:extLst>
              <a:ext uri="{FF2B5EF4-FFF2-40B4-BE49-F238E27FC236}">
                <a16:creationId xmlns:a16="http://schemas.microsoft.com/office/drawing/2014/main" id="{D36D4D38-DB1C-47FE-B63D-2BDD1C978907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196985573"/>
              </p:ext>
            </p:extLst>
          </p:nvPr>
        </p:nvGraphicFramePr>
        <p:xfrm>
          <a:off x="628650" y="1825625"/>
          <a:ext cx="3886196" cy="2291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1549">
                  <a:extLst>
                    <a:ext uri="{9D8B030D-6E8A-4147-A177-3AD203B41FA5}">
                      <a16:colId xmlns:a16="http://schemas.microsoft.com/office/drawing/2014/main" val="1296630131"/>
                    </a:ext>
                  </a:extLst>
                </a:gridCol>
                <a:gridCol w="971549">
                  <a:extLst>
                    <a:ext uri="{9D8B030D-6E8A-4147-A177-3AD203B41FA5}">
                      <a16:colId xmlns:a16="http://schemas.microsoft.com/office/drawing/2014/main" val="3016353495"/>
                    </a:ext>
                  </a:extLst>
                </a:gridCol>
                <a:gridCol w="971549">
                  <a:extLst>
                    <a:ext uri="{9D8B030D-6E8A-4147-A177-3AD203B41FA5}">
                      <a16:colId xmlns:a16="http://schemas.microsoft.com/office/drawing/2014/main" val="1309027215"/>
                    </a:ext>
                  </a:extLst>
                </a:gridCol>
                <a:gridCol w="971549">
                  <a:extLst>
                    <a:ext uri="{9D8B030D-6E8A-4147-A177-3AD203B41FA5}">
                      <a16:colId xmlns:a16="http://schemas.microsoft.com/office/drawing/2014/main" val="23526139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/>
                        <a:t>Budget</a:t>
                      </a:r>
                    </a:p>
                    <a:p>
                      <a:r>
                        <a:rPr lang="en-ZA" dirty="0"/>
                        <a:t>‘000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/>
                        <a:t>Actual</a:t>
                      </a:r>
                    </a:p>
                    <a:p>
                      <a:r>
                        <a:rPr lang="en-ZA" dirty="0"/>
                        <a:t>‘000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/>
                        <a:t>Deviation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42774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/>
                        <a:t>Income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ZA" dirty="0"/>
                        <a:t>186 815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ZA" dirty="0"/>
                        <a:t>184 245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ZA" dirty="0"/>
                        <a:t>-1,38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79440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/>
                        <a:t>Expenditure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ZA" dirty="0"/>
                        <a:t>189 068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ZA" dirty="0"/>
                        <a:t>174 563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ZA" dirty="0"/>
                        <a:t>-7,67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24911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ZA" dirty="0"/>
                        <a:t>Surplus / Deficit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ZA" dirty="0"/>
                        <a:t>(2 253)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ZA" dirty="0"/>
                        <a:t>9 683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3141744"/>
                  </a:ext>
                </a:extLst>
              </a:tr>
            </a:tbl>
          </a:graphicData>
        </a:graphic>
      </p:graphicFrame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CDF7EEF7-6DE4-2683-15CD-3EF0DE664E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69428" y="1825625"/>
            <a:ext cx="3745922" cy="4351338"/>
          </a:xfrm>
        </p:spPr>
        <p:txBody>
          <a:bodyPr/>
          <a:lstStyle/>
          <a:p>
            <a:r>
              <a:rPr lang="en-ZA" dirty="0"/>
              <a:t>Less income due to:</a:t>
            </a:r>
          </a:p>
          <a:p>
            <a:pPr lvl="1"/>
            <a:r>
              <a:rPr lang="en-ZA" dirty="0"/>
              <a:t>Decline in demand and milk production during 2022/23; and</a:t>
            </a:r>
          </a:p>
          <a:p>
            <a:pPr lvl="1"/>
            <a:r>
              <a:rPr lang="en-ZA" dirty="0"/>
              <a:t>Less imports in 2024.</a:t>
            </a:r>
          </a:p>
          <a:p>
            <a:r>
              <a:rPr lang="en-ZA" dirty="0"/>
              <a:t>Surplus mainly due to under-expenditure in:</a:t>
            </a:r>
          </a:p>
          <a:p>
            <a:pPr lvl="1"/>
            <a:r>
              <a:rPr lang="en-ZA" dirty="0"/>
              <a:t>Transformation (2022/3) – R6,3 mil</a:t>
            </a:r>
          </a:p>
          <a:p>
            <a:pPr lvl="1"/>
            <a:r>
              <a:rPr lang="en-ZA" dirty="0"/>
              <a:t>Consumer education (2024) – R2,8 mil</a:t>
            </a:r>
          </a:p>
        </p:txBody>
      </p:sp>
    </p:spTree>
    <p:extLst>
      <p:ext uri="{BB962C8B-B14F-4D97-AF65-F5344CB8AC3E}">
        <p14:creationId xmlns:p14="http://schemas.microsoft.com/office/powerpoint/2010/main" val="18557641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EE41FD5-7E66-1353-EDC5-2AB97C9E8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25919"/>
          </a:xfrm>
        </p:spPr>
        <p:txBody>
          <a:bodyPr/>
          <a:lstStyle/>
          <a:p>
            <a:pPr algn="ctr"/>
            <a:r>
              <a:rPr lang="en-ZA" dirty="0"/>
              <a:t>Debt analysis: Debtors days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E5C43FD9-BCFF-9552-FA17-65B259906B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4425" y="2310606"/>
            <a:ext cx="6915150" cy="2895600"/>
          </a:xfrm>
        </p:spPr>
      </p:pic>
    </p:spTree>
    <p:extLst>
      <p:ext uri="{BB962C8B-B14F-4D97-AF65-F5344CB8AC3E}">
        <p14:creationId xmlns:p14="http://schemas.microsoft.com/office/powerpoint/2010/main" val="19434769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5828B-DA03-9D0F-A6AC-333B07700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315910"/>
          </a:xfrm>
        </p:spPr>
        <p:txBody>
          <a:bodyPr>
            <a:normAutofit fontScale="90000"/>
          </a:bodyPr>
          <a:lstStyle/>
          <a:p>
            <a:pPr algn="ctr"/>
            <a:r>
              <a:rPr lang="en-ZA" dirty="0"/>
              <a:t>The statutory measures machinery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03ADF041-EE88-4366-41C2-3490C56CC23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7591" y="831274"/>
            <a:ext cx="8260773" cy="5496790"/>
          </a:xfrm>
        </p:spPr>
      </p:pic>
    </p:spTree>
    <p:extLst>
      <p:ext uri="{BB962C8B-B14F-4D97-AF65-F5344CB8AC3E}">
        <p14:creationId xmlns:p14="http://schemas.microsoft.com/office/powerpoint/2010/main" val="20285070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83356" y="1928731"/>
            <a:ext cx="3333749" cy="2624327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A7AE412-38D7-CA81-FC81-001A66CA9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525" y="1967266"/>
            <a:ext cx="1898939" cy="254725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1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Milk SA Budget 2025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0B97CCBC-FBCC-AAAB-D61F-766187BBCE7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15485" y="259772"/>
            <a:ext cx="5947380" cy="6348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5318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EBC31-97BE-9621-17B3-DBDC2A27F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673965"/>
          </a:xfrm>
        </p:spPr>
        <p:txBody>
          <a:bodyPr>
            <a:normAutofit fontScale="90000"/>
          </a:bodyPr>
          <a:lstStyle/>
          <a:p>
            <a:pPr algn="ctr"/>
            <a:r>
              <a:rPr lang="en-ZA" dirty="0"/>
              <a:t>Take pride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67AE09-0EC3-BAF9-43B0-320715D40F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50818"/>
            <a:ext cx="7886700" cy="4826145"/>
          </a:xfrm>
        </p:spPr>
        <p:txBody>
          <a:bodyPr/>
          <a:lstStyle/>
          <a:p>
            <a:pPr marL="0" indent="0" algn="ctr">
              <a:buNone/>
            </a:pPr>
            <a:r>
              <a:rPr lang="en-ZA" dirty="0">
                <a:solidFill>
                  <a:srgbClr val="0070C0"/>
                </a:solidFill>
              </a:rPr>
              <a:t>You all have good reason to take pride in your organization, Milk South Africa</a:t>
            </a:r>
          </a:p>
          <a:p>
            <a:pPr marL="0" indent="0" algn="ctr">
              <a:buNone/>
            </a:pPr>
            <a:endParaRPr lang="en-ZA" dirty="0"/>
          </a:p>
          <a:p>
            <a:pPr marL="0" indent="0" algn="ctr">
              <a:buNone/>
            </a:pPr>
            <a:r>
              <a:rPr lang="en-ZA" dirty="0"/>
              <a:t>Therefore …</a:t>
            </a:r>
          </a:p>
          <a:p>
            <a:pPr marL="0" indent="0" algn="ctr">
              <a:buNone/>
            </a:pPr>
            <a:endParaRPr lang="en-ZA" dirty="0"/>
          </a:p>
          <a:p>
            <a:pPr marL="0" indent="0" algn="ctr">
              <a:buNone/>
            </a:pPr>
            <a:r>
              <a:rPr lang="en-ZA" dirty="0">
                <a:solidFill>
                  <a:srgbClr val="C00000"/>
                </a:solidFill>
              </a:rPr>
              <a:t>Spread the good news …</a:t>
            </a:r>
          </a:p>
          <a:p>
            <a:pPr marL="0" indent="0" algn="ctr">
              <a:buNone/>
            </a:pPr>
            <a:endParaRPr lang="en-ZA" dirty="0"/>
          </a:p>
          <a:p>
            <a:pPr marL="0" indent="0" algn="ctr">
              <a:buNone/>
            </a:pPr>
            <a:r>
              <a:rPr lang="en-ZA" dirty="0"/>
              <a:t>As I wish you a </a:t>
            </a:r>
            <a:r>
              <a:rPr lang="en-ZA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Merry Christmas</a:t>
            </a:r>
          </a:p>
        </p:txBody>
      </p:sp>
    </p:spTree>
    <p:extLst>
      <p:ext uri="{BB962C8B-B14F-4D97-AF65-F5344CB8AC3E}">
        <p14:creationId xmlns:p14="http://schemas.microsoft.com/office/powerpoint/2010/main" val="18594181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2197</TotalTime>
  <Words>410</Words>
  <Application>Microsoft Office PowerPoint</Application>
  <PresentationFormat>On-screen Show (4:3)</PresentationFormat>
  <Paragraphs>86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Theme</vt:lpstr>
      <vt:lpstr>General Meeting of  Milk South Africa</vt:lpstr>
      <vt:lpstr>Vision and Direction</vt:lpstr>
      <vt:lpstr>The “goods”</vt:lpstr>
      <vt:lpstr>Some major challenges</vt:lpstr>
      <vt:lpstr>Income and expenses Jan 2022 – Oct 2024 (34 months)</vt:lpstr>
      <vt:lpstr>Debt analysis: Debtors days</vt:lpstr>
      <vt:lpstr>The statutory measures machinery</vt:lpstr>
      <vt:lpstr>Milk SA Budget 2025</vt:lpstr>
      <vt:lpstr>Take pride 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Consumer Education Project of Milk SA</dc:title>
  <dc:creator>Christine Leighton</dc:creator>
  <cp:lastModifiedBy>Nico Fouche</cp:lastModifiedBy>
  <cp:revision>75</cp:revision>
  <cp:lastPrinted>2024-11-22T12:27:43Z</cp:lastPrinted>
  <dcterms:created xsi:type="dcterms:W3CDTF">2024-05-30T09:53:22Z</dcterms:created>
  <dcterms:modified xsi:type="dcterms:W3CDTF">2024-11-26T16:28:49Z</dcterms:modified>
</cp:coreProperties>
</file>