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notesSlides/notesSlide21.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notesSlides/notesSlide22.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notesSlides/notesSlide25.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notesSlides/notesSlide26.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5.xml" ContentType="application/vnd.openxmlformats-officedocument.themeOverride+xml"/>
  <Override PartName="/ppt/notesSlides/notesSlide35.xml" ContentType="application/vnd.openxmlformats-officedocument.presentationml.notesSl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notesSlides/notesSlide36.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9"/>
  </p:notesMasterIdLst>
  <p:handoutMasterIdLst>
    <p:handoutMasterId r:id="rId40"/>
  </p:handoutMasterIdLst>
  <p:sldIdLst>
    <p:sldId id="557" r:id="rId2"/>
    <p:sldId id="601" r:id="rId3"/>
    <p:sldId id="622" r:id="rId4"/>
    <p:sldId id="652" r:id="rId5"/>
    <p:sldId id="663" r:id="rId6"/>
    <p:sldId id="658" r:id="rId7"/>
    <p:sldId id="603" r:id="rId8"/>
    <p:sldId id="666" r:id="rId9"/>
    <p:sldId id="667" r:id="rId10"/>
    <p:sldId id="668" r:id="rId11"/>
    <p:sldId id="563" r:id="rId12"/>
    <p:sldId id="654" r:id="rId13"/>
    <p:sldId id="672" r:id="rId14"/>
    <p:sldId id="604" r:id="rId15"/>
    <p:sldId id="633" r:id="rId16"/>
    <p:sldId id="579" r:id="rId17"/>
    <p:sldId id="640" r:id="rId18"/>
    <p:sldId id="664" r:id="rId19"/>
    <p:sldId id="673" r:id="rId20"/>
    <p:sldId id="669" r:id="rId21"/>
    <p:sldId id="670" r:id="rId22"/>
    <p:sldId id="671" r:id="rId23"/>
    <p:sldId id="605" r:id="rId24"/>
    <p:sldId id="642" r:id="rId25"/>
    <p:sldId id="656" r:id="rId26"/>
    <p:sldId id="674" r:id="rId27"/>
    <p:sldId id="643" r:id="rId28"/>
    <p:sldId id="618" r:id="rId29"/>
    <p:sldId id="590" r:id="rId30"/>
    <p:sldId id="657" r:id="rId31"/>
    <p:sldId id="660" r:id="rId32"/>
    <p:sldId id="659" r:id="rId33"/>
    <p:sldId id="661" r:id="rId34"/>
    <p:sldId id="589" r:id="rId35"/>
    <p:sldId id="645" r:id="rId36"/>
    <p:sldId id="635" r:id="rId37"/>
    <p:sldId id="596"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van Heerden" initials="BvH" lastIdx="0" clrIdx="0">
    <p:extLst>
      <p:ext uri="{19B8F6BF-5375-455C-9EA6-DF929625EA0E}">
        <p15:presenceInfo xmlns:p15="http://schemas.microsoft.com/office/powerpoint/2012/main" userId="S-1-5-21-642463569-756165387-552280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E"/>
    <a:srgbClr val="0062AC"/>
    <a:srgbClr val="0079CC"/>
    <a:srgbClr val="0261AC"/>
    <a:srgbClr val="8FBFF9"/>
    <a:srgbClr val="037BDF"/>
    <a:srgbClr val="0062B0"/>
    <a:srgbClr val="D5E3FB"/>
    <a:srgbClr val="00904B"/>
    <a:srgbClr val="025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EE2AE-7226-40F7-90D5-FAFE993CFD9B}" v="7" dt="2024-11-07T04:55:11.37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9020" autoAdjust="0"/>
  </p:normalViewPr>
  <p:slideViewPr>
    <p:cSldViewPr snapToGrid="0">
      <p:cViewPr varScale="1">
        <p:scale>
          <a:sx n="73" d="100"/>
          <a:sy n="73" d="100"/>
        </p:scale>
        <p:origin x="1133" y="67"/>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hambampo-my.sharepoint.com/personal/jade_mpo_co_za/Documents/Documents/Jade%20Smith%20Workfolder/Copy%20of%20Stats%20masterfile_NEW.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hambampo-my.sharepoint.com/personal/jade_mpo_co_za/Documents/Documents/Jade%20Smith%20Workfolder/Copy%20of%20Stats%20masterfile_NEW.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5.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6.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7.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8.bin"/></Relationships>
</file>

<file path=ppt/charts/_rels/chart16.xml.rels><?xml version="1.0" encoding="UTF-8" standalone="yes"?>
<Relationships xmlns="http://schemas.openxmlformats.org/package/2006/relationships"><Relationship Id="rId3" Type="http://schemas.openxmlformats.org/officeDocument/2006/relationships/oleObject" Target="https://hambampo-my.sharepoint.com/personal/jade_mpo_co_za/Documents/Documents/Jade%20Smith%20Workfolder/Copy%20of%20Stats%20masterfile_NEW.xlsx" TargetMode="External"/><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9.bin"/></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0.bin"/><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hambampo-my.sharepoint.com/personal/jade_mpo_co_za/Documents/Documents/Jade%20Smith%20Workfolder/Bertus%20Dokumente/Milk%20SA%20AGM/Dairy%20digits%20figure.xlsx" TargetMode="Externa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https://hambampo-my.sharepoint.com/personal/jade_mpo_co_za/Documents/Documents/Jade%20Smith%20Workfolder/Copy%20of%20Stats%20masterfile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2800" b="1" dirty="0">
                <a:solidFill>
                  <a:schemeClr val="tx1"/>
                </a:solidFill>
                <a:latin typeface="Arial" panose="020B0604020202020204" pitchFamily="34" charset="0"/>
                <a:cs typeface="Arial" panose="020B0604020202020204" pitchFamily="34" charset="0"/>
              </a:rPr>
              <a:t>Global inflation from 2000 to 2026 </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v>Global inflation</c:v>
          </c:tx>
          <c:spPr>
            <a:ln w="76200" cap="rnd">
              <a:solidFill>
                <a:schemeClr val="accent1"/>
              </a:solidFill>
              <a:round/>
            </a:ln>
            <a:effectLst/>
          </c:spPr>
          <c:marker>
            <c:symbol val="none"/>
          </c:marker>
          <c:cat>
            <c:strRef>
              <c:f>Sheet1!$A$2:$A$28</c:f>
              <c:strCach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strCache>
            </c:strRef>
          </c:cat>
          <c:val>
            <c:numRef>
              <c:f>Sheet1!$F$2:$F$28</c:f>
              <c:numCache>
                <c:formatCode>General</c:formatCode>
                <c:ptCount val="27"/>
                <c:pt idx="0">
                  <c:v>3.5</c:v>
                </c:pt>
                <c:pt idx="1">
                  <c:v>3.8</c:v>
                </c:pt>
                <c:pt idx="2">
                  <c:v>2.8</c:v>
                </c:pt>
                <c:pt idx="3">
                  <c:v>3</c:v>
                </c:pt>
                <c:pt idx="4">
                  <c:v>3.4</c:v>
                </c:pt>
                <c:pt idx="5">
                  <c:v>4.0999999999999996</c:v>
                </c:pt>
                <c:pt idx="6">
                  <c:v>4.3</c:v>
                </c:pt>
                <c:pt idx="7">
                  <c:v>4.8</c:v>
                </c:pt>
                <c:pt idx="8">
                  <c:v>9</c:v>
                </c:pt>
                <c:pt idx="9">
                  <c:v>2.9</c:v>
                </c:pt>
                <c:pt idx="10">
                  <c:v>3.4</c:v>
                </c:pt>
                <c:pt idx="11">
                  <c:v>4.8</c:v>
                </c:pt>
                <c:pt idx="12">
                  <c:v>3.7</c:v>
                </c:pt>
                <c:pt idx="13">
                  <c:v>2.6</c:v>
                </c:pt>
                <c:pt idx="14">
                  <c:v>2.4</c:v>
                </c:pt>
                <c:pt idx="15">
                  <c:v>1.4</c:v>
                </c:pt>
                <c:pt idx="16">
                  <c:v>1.6</c:v>
                </c:pt>
                <c:pt idx="17">
                  <c:v>2.1</c:v>
                </c:pt>
                <c:pt idx="18">
                  <c:v>2.4</c:v>
                </c:pt>
                <c:pt idx="19">
                  <c:v>2.2000000000000002</c:v>
                </c:pt>
                <c:pt idx="20">
                  <c:v>1.9</c:v>
                </c:pt>
                <c:pt idx="21">
                  <c:v>4.7</c:v>
                </c:pt>
                <c:pt idx="22">
                  <c:v>8.6999999999999993</c:v>
                </c:pt>
                <c:pt idx="23">
                  <c:v>6.8</c:v>
                </c:pt>
                <c:pt idx="24">
                  <c:v>5.8</c:v>
                </c:pt>
                <c:pt idx="25">
                  <c:v>4.3</c:v>
                </c:pt>
                <c:pt idx="26">
                  <c:v>4.2</c:v>
                </c:pt>
              </c:numCache>
            </c:numRef>
          </c:val>
          <c:smooth val="0"/>
          <c:extLst>
            <c:ext xmlns:c16="http://schemas.microsoft.com/office/drawing/2014/chart" uri="{C3380CC4-5D6E-409C-BE32-E72D297353CC}">
              <c16:uniqueId val="{00000000-4EE6-4D90-9CA1-0B0B18C129A1}"/>
            </c:ext>
          </c:extLst>
        </c:ser>
        <c:dLbls>
          <c:showLegendKey val="0"/>
          <c:showVal val="0"/>
          <c:showCatName val="0"/>
          <c:showSerName val="0"/>
          <c:showPercent val="0"/>
          <c:showBubbleSize val="0"/>
        </c:dLbls>
        <c:smooth val="0"/>
        <c:axId val="811613792"/>
        <c:axId val="811612480"/>
      </c:lineChart>
      <c:catAx>
        <c:axId val="811613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11612480"/>
        <c:crosses val="autoZero"/>
        <c:auto val="1"/>
        <c:lblAlgn val="ctr"/>
        <c:lblOffset val="100"/>
        <c:noMultiLvlLbl val="0"/>
      </c:catAx>
      <c:valAx>
        <c:axId val="81161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11613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46328020228742E-2"/>
          <c:y val="9.8617892612669664E-2"/>
          <c:w val="0.8668776504160739"/>
          <c:h val="0.82286115617457378"/>
        </c:manualLayout>
      </c:layout>
      <c:barChart>
        <c:barDir val="col"/>
        <c:grouping val="clustered"/>
        <c:varyColors val="0"/>
        <c:ser>
          <c:idx val="0"/>
          <c:order val="0"/>
          <c:spPr>
            <a:solidFill>
              <a:srgbClr val="0BA50B"/>
            </a:solidFill>
            <a:ln>
              <a:solidFill>
                <a:srgbClr val="0BA50B"/>
              </a:solidFill>
            </a:ln>
          </c:spPr>
          <c:invertIfNegative val="0"/>
          <c:dPt>
            <c:idx val="0"/>
            <c:invertIfNegative val="0"/>
            <c:bubble3D val="0"/>
            <c:spPr>
              <a:solidFill>
                <a:srgbClr val="FF0000"/>
              </a:solidFill>
              <a:ln>
                <a:solidFill>
                  <a:srgbClr val="0BA50B"/>
                </a:solidFill>
              </a:ln>
            </c:spPr>
            <c:extLst>
              <c:ext xmlns:c16="http://schemas.microsoft.com/office/drawing/2014/chart" uri="{C3380CC4-5D6E-409C-BE32-E72D297353CC}">
                <c16:uniqueId val="{00000001-FEB6-466C-8B15-2E667EB828F3}"/>
              </c:ext>
            </c:extLst>
          </c:dPt>
          <c:dPt>
            <c:idx val="1"/>
            <c:invertIfNegative val="0"/>
            <c:bubble3D val="0"/>
            <c:extLst>
              <c:ext xmlns:c16="http://schemas.microsoft.com/office/drawing/2014/chart" uri="{C3380CC4-5D6E-409C-BE32-E72D297353CC}">
                <c16:uniqueId val="{00000002-FEB6-466C-8B15-2E667EB828F3}"/>
              </c:ext>
            </c:extLst>
          </c:dPt>
          <c:dPt>
            <c:idx val="4"/>
            <c:invertIfNegative val="0"/>
            <c:bubble3D val="0"/>
            <c:extLst>
              <c:ext xmlns:c16="http://schemas.microsoft.com/office/drawing/2014/chart" uri="{C3380CC4-5D6E-409C-BE32-E72D297353CC}">
                <c16:uniqueId val="{00000003-FEB6-466C-8B15-2E667EB828F3}"/>
              </c:ext>
            </c:extLst>
          </c:dPt>
          <c:dPt>
            <c:idx val="5"/>
            <c:invertIfNegative val="0"/>
            <c:bubble3D val="0"/>
            <c:spPr>
              <a:solidFill>
                <a:srgbClr val="FF0000"/>
              </a:solidFill>
              <a:ln>
                <a:solidFill>
                  <a:srgbClr val="0BA50B"/>
                </a:solidFill>
              </a:ln>
            </c:spPr>
            <c:extLst>
              <c:ext xmlns:c16="http://schemas.microsoft.com/office/drawing/2014/chart" uri="{C3380CC4-5D6E-409C-BE32-E72D297353CC}">
                <c16:uniqueId val="{00000005-FEB6-466C-8B15-2E667EB828F3}"/>
              </c:ext>
            </c:extLst>
          </c:dPt>
          <c:dPt>
            <c:idx val="9"/>
            <c:invertIfNegative val="0"/>
            <c:bubble3D val="0"/>
            <c:extLst>
              <c:ext xmlns:c16="http://schemas.microsoft.com/office/drawing/2014/chart" uri="{C3380CC4-5D6E-409C-BE32-E72D297353CC}">
                <c16:uniqueId val="{00000006-FEB6-466C-8B15-2E667EB828F3}"/>
              </c:ext>
            </c:extLst>
          </c:dPt>
          <c:dPt>
            <c:idx val="10"/>
            <c:invertIfNegative val="0"/>
            <c:bubble3D val="0"/>
            <c:spPr>
              <a:solidFill>
                <a:srgbClr val="FF0000"/>
              </a:solidFill>
              <a:ln>
                <a:solidFill>
                  <a:srgbClr val="0BA50B"/>
                </a:solidFill>
              </a:ln>
            </c:spPr>
            <c:extLst>
              <c:ext xmlns:c16="http://schemas.microsoft.com/office/drawing/2014/chart" uri="{C3380CC4-5D6E-409C-BE32-E72D297353CC}">
                <c16:uniqueId val="{00000008-FEB6-466C-8B15-2E667EB828F3}"/>
              </c:ext>
            </c:extLst>
          </c:dPt>
          <c:dPt>
            <c:idx val="11"/>
            <c:invertIfNegative val="0"/>
            <c:bubble3D val="0"/>
            <c:spPr>
              <a:solidFill>
                <a:srgbClr val="0BA50B"/>
              </a:solidFill>
              <a:ln>
                <a:solidFill>
                  <a:srgbClr val="7AF67A">
                    <a:alpha val="45882"/>
                  </a:srgbClr>
                </a:solidFill>
              </a:ln>
            </c:spPr>
            <c:extLst>
              <c:ext xmlns:c16="http://schemas.microsoft.com/office/drawing/2014/chart" uri="{C3380CC4-5D6E-409C-BE32-E72D297353CC}">
                <c16:uniqueId val="{0000000A-FEB6-466C-8B15-2E667EB828F3}"/>
              </c:ext>
            </c:extLst>
          </c:dPt>
          <c:dPt>
            <c:idx val="13"/>
            <c:invertIfNegative val="0"/>
            <c:bubble3D val="0"/>
            <c:spPr>
              <a:solidFill>
                <a:srgbClr val="FF0000"/>
              </a:solidFill>
              <a:ln>
                <a:solidFill>
                  <a:srgbClr val="0BA50B"/>
                </a:solidFill>
              </a:ln>
            </c:spPr>
            <c:extLst>
              <c:ext xmlns:c16="http://schemas.microsoft.com/office/drawing/2014/chart" uri="{C3380CC4-5D6E-409C-BE32-E72D297353CC}">
                <c16:uniqueId val="{0000000C-FEB6-466C-8B15-2E667EB828F3}"/>
              </c:ext>
            </c:extLst>
          </c:dPt>
          <c:dPt>
            <c:idx val="14"/>
            <c:invertIfNegative val="0"/>
            <c:bubble3D val="0"/>
            <c:extLst>
              <c:ext xmlns:c16="http://schemas.microsoft.com/office/drawing/2014/chart" uri="{C3380CC4-5D6E-409C-BE32-E72D297353CC}">
                <c16:uniqueId val="{0000000D-FEB6-466C-8B15-2E667EB828F3}"/>
              </c:ext>
            </c:extLst>
          </c:dPt>
          <c:dPt>
            <c:idx val="15"/>
            <c:invertIfNegative val="0"/>
            <c:bubble3D val="0"/>
            <c:spPr>
              <a:solidFill>
                <a:srgbClr val="FF0000"/>
              </a:solidFill>
              <a:ln>
                <a:solidFill>
                  <a:srgbClr val="0BA50B"/>
                </a:solidFill>
              </a:ln>
            </c:spPr>
            <c:extLst>
              <c:ext xmlns:c16="http://schemas.microsoft.com/office/drawing/2014/chart" uri="{C3380CC4-5D6E-409C-BE32-E72D297353CC}">
                <c16:uniqueId val="{0000000F-FEB6-466C-8B15-2E667EB828F3}"/>
              </c:ext>
            </c:extLst>
          </c:dPt>
          <c:dPt>
            <c:idx val="16"/>
            <c:invertIfNegative val="0"/>
            <c:bubble3D val="0"/>
            <c:extLst>
              <c:ext xmlns:c16="http://schemas.microsoft.com/office/drawing/2014/chart" uri="{C3380CC4-5D6E-409C-BE32-E72D297353CC}">
                <c16:uniqueId val="{00000010-FEB6-466C-8B15-2E667EB828F3}"/>
              </c:ext>
            </c:extLst>
          </c:dPt>
          <c:dPt>
            <c:idx val="17"/>
            <c:invertIfNegative val="0"/>
            <c:bubble3D val="0"/>
            <c:extLst>
              <c:ext xmlns:c16="http://schemas.microsoft.com/office/drawing/2014/chart" uri="{C3380CC4-5D6E-409C-BE32-E72D297353CC}">
                <c16:uniqueId val="{00000011-FEB6-466C-8B15-2E667EB828F3}"/>
              </c:ext>
            </c:extLst>
          </c:dPt>
          <c:dPt>
            <c:idx val="18"/>
            <c:invertIfNegative val="0"/>
            <c:bubble3D val="0"/>
            <c:spPr>
              <a:solidFill>
                <a:srgbClr val="FF0000"/>
              </a:solidFill>
              <a:ln>
                <a:solidFill>
                  <a:srgbClr val="0BA50B"/>
                </a:solidFill>
              </a:ln>
            </c:spPr>
            <c:extLst>
              <c:ext xmlns:c16="http://schemas.microsoft.com/office/drawing/2014/chart" uri="{C3380CC4-5D6E-409C-BE32-E72D297353CC}">
                <c16:uniqueId val="{00000013-FEB6-466C-8B15-2E667EB828F3}"/>
              </c:ext>
            </c:extLst>
          </c:dPt>
          <c:dPt>
            <c:idx val="19"/>
            <c:invertIfNegative val="0"/>
            <c:bubble3D val="0"/>
            <c:extLst>
              <c:ext xmlns:c16="http://schemas.microsoft.com/office/drawing/2014/chart" uri="{C3380CC4-5D6E-409C-BE32-E72D297353CC}">
                <c16:uniqueId val="{00000014-FEB6-466C-8B15-2E667EB828F3}"/>
              </c:ext>
            </c:extLst>
          </c:dPt>
          <c:dPt>
            <c:idx val="20"/>
            <c:invertIfNegative val="0"/>
            <c:bubble3D val="0"/>
            <c:spPr>
              <a:solidFill>
                <a:srgbClr val="FF0000"/>
              </a:solidFill>
              <a:ln>
                <a:solidFill>
                  <a:srgbClr val="0BA50B"/>
                </a:solidFill>
              </a:ln>
            </c:spPr>
            <c:extLst>
              <c:ext xmlns:c16="http://schemas.microsoft.com/office/drawing/2014/chart" uri="{C3380CC4-5D6E-409C-BE32-E72D297353CC}">
                <c16:uniqueId val="{00000016-FEB6-466C-8B15-2E667EB828F3}"/>
              </c:ext>
            </c:extLst>
          </c:dPt>
          <c:dPt>
            <c:idx val="21"/>
            <c:invertIfNegative val="0"/>
            <c:bubble3D val="0"/>
            <c:extLst>
              <c:ext xmlns:c16="http://schemas.microsoft.com/office/drawing/2014/chart" uri="{C3380CC4-5D6E-409C-BE32-E72D297353CC}">
                <c16:uniqueId val="{00000017-FEB6-466C-8B15-2E667EB828F3}"/>
              </c:ext>
            </c:extLst>
          </c:dPt>
          <c:dPt>
            <c:idx val="22"/>
            <c:invertIfNegative val="0"/>
            <c:bubble3D val="0"/>
            <c:extLst>
              <c:ext xmlns:c16="http://schemas.microsoft.com/office/drawing/2014/chart" uri="{C3380CC4-5D6E-409C-BE32-E72D297353CC}">
                <c16:uniqueId val="{00000018-FEB6-466C-8B15-2E667EB828F3}"/>
              </c:ext>
            </c:extLst>
          </c:dPt>
          <c:dPt>
            <c:idx val="24"/>
            <c:invertIfNegative val="0"/>
            <c:bubble3D val="0"/>
            <c:extLst>
              <c:ext xmlns:c16="http://schemas.microsoft.com/office/drawing/2014/chart" uri="{C3380CC4-5D6E-409C-BE32-E72D297353CC}">
                <c16:uniqueId val="{00000019-FEB6-466C-8B15-2E667EB828F3}"/>
              </c:ext>
            </c:extLst>
          </c:dPt>
          <c:dPt>
            <c:idx val="27"/>
            <c:invertIfNegative val="0"/>
            <c:bubble3D val="0"/>
            <c:extLst>
              <c:ext xmlns:c16="http://schemas.microsoft.com/office/drawing/2014/chart" uri="{C3380CC4-5D6E-409C-BE32-E72D297353CC}">
                <c16:uniqueId val="{0000001A-FEB6-466C-8B15-2E667EB828F3}"/>
              </c:ext>
            </c:extLst>
          </c:dPt>
          <c:dPt>
            <c:idx val="28"/>
            <c:invertIfNegative val="0"/>
            <c:bubble3D val="0"/>
            <c:extLst>
              <c:ext xmlns:c16="http://schemas.microsoft.com/office/drawing/2014/chart" uri="{C3380CC4-5D6E-409C-BE32-E72D297353CC}">
                <c16:uniqueId val="{0000001B-FEB6-466C-8B15-2E667EB828F3}"/>
              </c:ext>
            </c:extLst>
          </c:dPt>
          <c:dPt>
            <c:idx val="32"/>
            <c:invertIfNegative val="0"/>
            <c:bubble3D val="0"/>
            <c:extLst>
              <c:ext xmlns:c16="http://schemas.microsoft.com/office/drawing/2014/chart" uri="{C3380CC4-5D6E-409C-BE32-E72D297353CC}">
                <c16:uniqueId val="{0000001C-FEB6-466C-8B15-2E667EB828F3}"/>
              </c:ext>
            </c:extLst>
          </c:dPt>
          <c:dPt>
            <c:idx val="33"/>
            <c:invertIfNegative val="0"/>
            <c:bubble3D val="0"/>
            <c:extLst>
              <c:ext xmlns:c16="http://schemas.microsoft.com/office/drawing/2014/chart" uri="{C3380CC4-5D6E-409C-BE32-E72D297353CC}">
                <c16:uniqueId val="{0000001D-FEB6-466C-8B15-2E667EB828F3}"/>
              </c:ext>
            </c:extLst>
          </c:dPt>
          <c:dPt>
            <c:idx val="36"/>
            <c:invertIfNegative val="0"/>
            <c:bubble3D val="0"/>
            <c:extLst>
              <c:ext xmlns:c16="http://schemas.microsoft.com/office/drawing/2014/chart" uri="{C3380CC4-5D6E-409C-BE32-E72D297353CC}">
                <c16:uniqueId val="{0000001E-FEB6-466C-8B15-2E667EB828F3}"/>
              </c:ext>
            </c:extLst>
          </c:dPt>
          <c:dPt>
            <c:idx val="38"/>
            <c:invertIfNegative val="0"/>
            <c:bubble3D val="0"/>
            <c:extLst>
              <c:ext xmlns:c16="http://schemas.microsoft.com/office/drawing/2014/chart" uri="{C3380CC4-5D6E-409C-BE32-E72D297353CC}">
                <c16:uniqueId val="{0000001F-FEB6-466C-8B15-2E667EB828F3}"/>
              </c:ext>
            </c:extLst>
          </c:dPt>
          <c:dPt>
            <c:idx val="39"/>
            <c:invertIfNegative val="0"/>
            <c:bubble3D val="0"/>
            <c:extLst>
              <c:ext xmlns:c16="http://schemas.microsoft.com/office/drawing/2014/chart" uri="{C3380CC4-5D6E-409C-BE32-E72D297353CC}">
                <c16:uniqueId val="{00000020-FEB6-466C-8B15-2E667EB828F3}"/>
              </c:ext>
            </c:extLst>
          </c:dPt>
          <c:dPt>
            <c:idx val="40"/>
            <c:invertIfNegative val="0"/>
            <c:bubble3D val="0"/>
            <c:extLst>
              <c:ext xmlns:c16="http://schemas.microsoft.com/office/drawing/2014/chart" uri="{C3380CC4-5D6E-409C-BE32-E72D297353CC}">
                <c16:uniqueId val="{00000021-FEB6-466C-8B15-2E667EB828F3}"/>
              </c:ext>
            </c:extLst>
          </c:dPt>
          <c:dPt>
            <c:idx val="41"/>
            <c:invertIfNegative val="0"/>
            <c:bubble3D val="0"/>
            <c:extLst>
              <c:ext xmlns:c16="http://schemas.microsoft.com/office/drawing/2014/chart" uri="{C3380CC4-5D6E-409C-BE32-E72D297353CC}">
                <c16:uniqueId val="{00000022-FEB6-466C-8B15-2E667EB828F3}"/>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'[Copy of Stats masterfile_NEW.xlsx]Ktl en jaarlikse data'!$A$47:$A$68</c:f>
              <c:strCache>
                <c:ptCount val="22"/>
                <c:pt idx="0">
                  <c:v>19-1</c:v>
                </c:pt>
                <c:pt idx="1">
                  <c:v>19-2</c:v>
                </c:pt>
                <c:pt idx="2">
                  <c:v>19-3</c:v>
                </c:pt>
                <c:pt idx="3">
                  <c:v>19-4</c:v>
                </c:pt>
                <c:pt idx="4">
                  <c:v>20-1</c:v>
                </c:pt>
                <c:pt idx="5">
                  <c:v>20-2</c:v>
                </c:pt>
                <c:pt idx="6">
                  <c:v>20-3</c:v>
                </c:pt>
                <c:pt idx="7">
                  <c:v>20-4</c:v>
                </c:pt>
                <c:pt idx="8">
                  <c:v>21-1</c:v>
                </c:pt>
                <c:pt idx="9">
                  <c:v>21-2</c:v>
                </c:pt>
                <c:pt idx="10">
                  <c:v>21-3</c:v>
                </c:pt>
                <c:pt idx="11">
                  <c:v>21-4</c:v>
                </c:pt>
                <c:pt idx="12">
                  <c:v>22-1</c:v>
                </c:pt>
                <c:pt idx="13">
                  <c:v>22-2</c:v>
                </c:pt>
                <c:pt idx="14">
                  <c:v>22-3</c:v>
                </c:pt>
                <c:pt idx="15">
                  <c:v>22-4</c:v>
                </c:pt>
                <c:pt idx="16">
                  <c:v>23-1</c:v>
                </c:pt>
                <c:pt idx="17">
                  <c:v>23-2</c:v>
                </c:pt>
                <c:pt idx="18">
                  <c:v>23-3</c:v>
                </c:pt>
                <c:pt idx="19">
                  <c:v>23-4</c:v>
                </c:pt>
                <c:pt idx="20">
                  <c:v>24-1</c:v>
                </c:pt>
                <c:pt idx="21">
                  <c:v>24-2</c:v>
                </c:pt>
              </c:strCache>
            </c:strRef>
          </c:cat>
          <c:val>
            <c:numRef>
              <c:f>'[Copy of Stats masterfile_NEW.xlsx]Ktl en jaarlikse data'!$B$47:$B$68</c:f>
              <c:numCache>
                <c:formatCode>General</c:formatCode>
                <c:ptCount val="22"/>
                <c:pt idx="0">
                  <c:v>-0.9</c:v>
                </c:pt>
                <c:pt idx="1">
                  <c:v>0.4</c:v>
                </c:pt>
                <c:pt idx="2">
                  <c:v>0.1</c:v>
                </c:pt>
                <c:pt idx="3">
                  <c:v>0</c:v>
                </c:pt>
                <c:pt idx="4">
                  <c:v>0</c:v>
                </c:pt>
                <c:pt idx="5">
                  <c:v>-17.100000000000001</c:v>
                </c:pt>
                <c:pt idx="6">
                  <c:v>13.8</c:v>
                </c:pt>
                <c:pt idx="7">
                  <c:v>2.7</c:v>
                </c:pt>
                <c:pt idx="8">
                  <c:v>0.6</c:v>
                </c:pt>
                <c:pt idx="9">
                  <c:v>1.4</c:v>
                </c:pt>
                <c:pt idx="10">
                  <c:v>-1.7</c:v>
                </c:pt>
                <c:pt idx="11">
                  <c:v>1.6</c:v>
                </c:pt>
                <c:pt idx="12">
                  <c:v>1.3</c:v>
                </c:pt>
                <c:pt idx="13">
                  <c:v>-0.9</c:v>
                </c:pt>
                <c:pt idx="14">
                  <c:v>1.9</c:v>
                </c:pt>
                <c:pt idx="15">
                  <c:v>-1.4</c:v>
                </c:pt>
                <c:pt idx="16">
                  <c:v>0.6</c:v>
                </c:pt>
                <c:pt idx="17">
                  <c:v>0.7</c:v>
                </c:pt>
                <c:pt idx="18">
                  <c:v>-0.4</c:v>
                </c:pt>
                <c:pt idx="19">
                  <c:v>0.3</c:v>
                </c:pt>
                <c:pt idx="20">
                  <c:v>0</c:v>
                </c:pt>
                <c:pt idx="21">
                  <c:v>0.4</c:v>
                </c:pt>
              </c:numCache>
            </c:numRef>
          </c:val>
          <c:extLst>
            <c:ext xmlns:c16="http://schemas.microsoft.com/office/drawing/2014/chart" uri="{C3380CC4-5D6E-409C-BE32-E72D297353CC}">
              <c16:uniqueId val="{00000023-FEB6-466C-8B15-2E667EB828F3}"/>
            </c:ext>
          </c:extLst>
        </c:ser>
        <c:dLbls>
          <c:showLegendKey val="0"/>
          <c:showVal val="0"/>
          <c:showCatName val="0"/>
          <c:showSerName val="0"/>
          <c:showPercent val="0"/>
          <c:showBubbleSize val="0"/>
        </c:dLbls>
        <c:gapWidth val="106"/>
        <c:axId val="126282752"/>
        <c:axId val="126681856"/>
      </c:barChart>
      <c:catAx>
        <c:axId val="126282752"/>
        <c:scaling>
          <c:orientation val="minMax"/>
        </c:scaling>
        <c:delete val="0"/>
        <c:axPos val="b"/>
        <c:numFmt formatCode="General" sourceLinked="0"/>
        <c:majorTickMark val="out"/>
        <c:minorTickMark val="none"/>
        <c:tickLblPos val="low"/>
        <c:txPr>
          <a:bodyPr/>
          <a:lstStyle/>
          <a:p>
            <a:pPr>
              <a:defRPr sz="1800" b="1" baseline="0">
                <a:latin typeface="Arial" panose="020B0604020202020204" pitchFamily="34" charset="0"/>
                <a:cs typeface="Arial" panose="020B0604020202020204" pitchFamily="34" charset="0"/>
              </a:defRPr>
            </a:pPr>
            <a:endParaRPr lang="en-US"/>
          </a:p>
        </c:txPr>
        <c:crossAx val="126681856"/>
        <c:crosses val="autoZero"/>
        <c:auto val="0"/>
        <c:lblAlgn val="ctr"/>
        <c:lblOffset val="100"/>
        <c:tickLblSkip val="2"/>
        <c:noMultiLvlLbl val="0"/>
      </c:catAx>
      <c:valAx>
        <c:axId val="126681856"/>
        <c:scaling>
          <c:orientation val="minMax"/>
        </c:scaling>
        <c:delete val="0"/>
        <c:axPos val="l"/>
        <c:majorGridlines/>
        <c:title>
          <c:tx>
            <c:rich>
              <a:bodyPr rot="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Non-Annualized quarter on quarter % change</a:t>
                </a:r>
              </a:p>
            </c:rich>
          </c:tx>
          <c:layout>
            <c:manualLayout>
              <c:xMode val="edge"/>
              <c:yMode val="edge"/>
              <c:x val="1.9129901601834608E-2"/>
              <c:y val="1.8598991226575726E-2"/>
            </c:manualLayout>
          </c:layout>
          <c:overlay val="0"/>
        </c:title>
        <c:numFmt formatCode="General" sourceLinked="1"/>
        <c:majorTickMark val="out"/>
        <c:minorTickMark val="none"/>
        <c:tickLblPos val="nextTo"/>
        <c:txPr>
          <a:bodyPr/>
          <a:lstStyle/>
          <a:p>
            <a:pPr>
              <a:defRPr sz="1800" b="1" baseline="0">
                <a:latin typeface="Arial" panose="020B0604020202020204" pitchFamily="34" charset="0"/>
                <a:cs typeface="Arial" panose="020B0604020202020204" pitchFamily="34" charset="0"/>
              </a:defRPr>
            </a:pPr>
            <a:endParaRPr lang="en-US"/>
          </a:p>
        </c:txPr>
        <c:crossAx val="126282752"/>
        <c:crosses val="autoZero"/>
        <c:crossBetween val="between"/>
        <c:majorUnit val="10"/>
      </c:valAx>
      <c:spPr>
        <a:ln>
          <a:solidFill>
            <a:schemeClr val="bg1">
              <a:lumMod val="65000"/>
            </a:schemeClr>
          </a:solidFill>
        </a:ln>
      </c:spPr>
    </c:plotArea>
    <c:plotVisOnly val="1"/>
    <c:dispBlanksAs val="gap"/>
    <c:showDLblsOverMax val="0"/>
  </c:chart>
  <c:spPr>
    <a:noFill/>
    <a:ln>
      <a:noFill/>
    </a:ln>
  </c:spPr>
  <c:txPr>
    <a:bodyPr/>
    <a:lstStyle/>
    <a:p>
      <a:pPr>
        <a:defRPr sz="1260" baseline="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52842828474053E-2"/>
          <c:y val="0.24323216371632045"/>
          <c:w val="0.85858526033526694"/>
          <c:h val="0.6594041794890404"/>
        </c:manualLayout>
      </c:layout>
      <c:barChart>
        <c:barDir val="col"/>
        <c:grouping val="clustered"/>
        <c:varyColors val="0"/>
        <c:ser>
          <c:idx val="1"/>
          <c:order val="0"/>
          <c:tx>
            <c:strRef>
              <c:f>'[Copy of Stats masterfile_NEW.xlsx]Ktl en jaarlikse data'!$Q$17</c:f>
              <c:strCache>
                <c:ptCount val="1"/>
                <c:pt idx="0">
                  <c:v>GDP at constant 2015 prices, seasonally adjusted.</c:v>
                </c:pt>
              </c:strCache>
            </c:strRef>
          </c:tx>
          <c:invertIfNegative val="0"/>
          <c:dLbls>
            <c:spPr>
              <a:noFill/>
              <a:ln>
                <a:noFill/>
              </a:ln>
              <a:effectLst/>
            </c:spPr>
            <c:txPr>
              <a:bodyPr wrap="square" lIns="38100" tIns="19050" rIns="38100" bIns="19050" anchor="ctr">
                <a:spAutoFit/>
              </a:bodyPr>
              <a:lstStyle/>
              <a:p>
                <a:pPr>
                  <a:defRPr sz="18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'[Copy of Stats masterfile_NEW.xlsx]Ktl en jaarlikse data'!$R$19:$R$30</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'[Copy of Stats masterfile_NEW.xlsx]Ktl en jaarlikse data'!$Q$19:$Q$30</c:f>
              <c:numCache>
                <c:formatCode>#,##0</c:formatCode>
                <c:ptCount val="12"/>
                <c:pt idx="0">
                  <c:v>4303</c:v>
                </c:pt>
                <c:pt idx="1">
                  <c:v>4363</c:v>
                </c:pt>
                <c:pt idx="2">
                  <c:v>4421</c:v>
                </c:pt>
                <c:pt idx="3">
                  <c:v>4446</c:v>
                </c:pt>
                <c:pt idx="4">
                  <c:v>4502</c:v>
                </c:pt>
                <c:pt idx="5">
                  <c:v>4572</c:v>
                </c:pt>
                <c:pt idx="6">
                  <c:v>4584</c:v>
                </c:pt>
                <c:pt idx="7">
                  <c:v>4310</c:v>
                </c:pt>
                <c:pt idx="8">
                  <c:v>4513</c:v>
                </c:pt>
                <c:pt idx="9">
                  <c:v>4599</c:v>
                </c:pt>
                <c:pt idx="10">
                  <c:v>4627</c:v>
                </c:pt>
                <c:pt idx="11">
                  <c:v>4669</c:v>
                </c:pt>
              </c:numCache>
            </c:numRef>
          </c:val>
          <c:extLst>
            <c:ext xmlns:c16="http://schemas.microsoft.com/office/drawing/2014/chart" uri="{C3380CC4-5D6E-409C-BE32-E72D297353CC}">
              <c16:uniqueId val="{00000000-1D8E-424F-BC02-CC00969E474F}"/>
            </c:ext>
          </c:extLst>
        </c:ser>
        <c:dLbls>
          <c:dLblPos val="outEnd"/>
          <c:showLegendKey val="0"/>
          <c:showVal val="1"/>
          <c:showCatName val="0"/>
          <c:showSerName val="0"/>
          <c:showPercent val="0"/>
          <c:showBubbleSize val="0"/>
        </c:dLbls>
        <c:gapWidth val="150"/>
        <c:axId val="130492288"/>
        <c:axId val="130493824"/>
      </c:barChart>
      <c:catAx>
        <c:axId val="130492288"/>
        <c:scaling>
          <c:orientation val="minMax"/>
        </c:scaling>
        <c:delete val="0"/>
        <c:axPos val="b"/>
        <c:numFmt formatCode="General" sourceLinked="1"/>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130493824"/>
        <c:crosses val="autoZero"/>
        <c:auto val="1"/>
        <c:lblAlgn val="ctr"/>
        <c:lblOffset val="100"/>
        <c:noMultiLvlLbl val="0"/>
      </c:catAx>
      <c:valAx>
        <c:axId val="130493824"/>
        <c:scaling>
          <c:orientation val="minMax"/>
          <c:min val="3000"/>
        </c:scaling>
        <c:delete val="0"/>
        <c:axPos val="l"/>
        <c:majorGridlines/>
        <c:numFmt formatCode="###,###" sourceLinked="0"/>
        <c:majorTickMark val="out"/>
        <c:minorTickMark val="none"/>
        <c:tickLblPos val="nextTo"/>
        <c:txPr>
          <a:bodyPr/>
          <a:lstStyle/>
          <a:p>
            <a:pPr>
              <a:defRPr sz="1800" baseline="0">
                <a:latin typeface="Arial" panose="020B0604020202020204" pitchFamily="34" charset="0"/>
                <a:cs typeface="Arial" panose="020B0604020202020204" pitchFamily="34" charset="0"/>
              </a:defRPr>
            </a:pPr>
            <a:endParaRPr lang="en-US"/>
          </a:p>
        </c:txPr>
        <c:crossAx val="130492288"/>
        <c:crosses val="autoZero"/>
        <c:crossBetween val="between"/>
        <c:majorUnit val="250"/>
      </c:valAx>
      <c:spPr>
        <a:ln>
          <a:solidFill>
            <a:schemeClr val="bg1">
              <a:lumMod val="65000"/>
            </a:schemeClr>
          </a:solidFill>
        </a:ln>
      </c:spPr>
    </c:plotArea>
    <c:legend>
      <c:legendPos val="b"/>
      <c:layout>
        <c:manualLayout>
          <c:xMode val="edge"/>
          <c:yMode val="edge"/>
          <c:x val="8.1872372823831516E-2"/>
          <c:y val="0.15164154563474616"/>
          <c:w val="0.83465814852167741"/>
          <c:h val="7.9268001675975266E-2"/>
        </c:manualLayout>
      </c:layout>
      <c:overlay val="0"/>
      <c:spPr>
        <a:noFill/>
        <a:ln>
          <a:noFill/>
        </a:ln>
      </c:spPr>
      <c:txPr>
        <a:bodyPr/>
        <a:lstStyle/>
        <a:p>
          <a:pPr>
            <a:defRPr sz="2000" baseline="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b="1"/>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'[Consumer (CPI) Data.xlsx]Sources'!$C$26</c:f>
              <c:strCache>
                <c:ptCount val="1"/>
                <c:pt idx="0">
                  <c:v>CPI</c:v>
                </c:pt>
              </c:strCache>
            </c:strRef>
          </c:tx>
          <c:spPr>
            <a:ln w="28575" cap="rnd">
              <a:solidFill>
                <a:schemeClr val="accent1"/>
              </a:solidFill>
              <a:round/>
            </a:ln>
            <a:effectLst/>
          </c:spPr>
          <c:marker>
            <c:symbol val="none"/>
          </c:marker>
          <c:cat>
            <c:numRef>
              <c:f>'[Consumer (CPI) Data.xlsx]Sources'!$B$27:$B$83</c:f>
              <c:numCache>
                <c:formatCode>mmm\-yy</c:formatCode>
                <c:ptCount val="5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numCache>
            </c:numRef>
          </c:cat>
          <c:val>
            <c:numRef>
              <c:f>'[Consumer (CPI) Data.xlsx]Sources'!$C$27:$C$83</c:f>
              <c:numCache>
                <c:formatCode>General</c:formatCode>
                <c:ptCount val="57"/>
                <c:pt idx="0">
                  <c:v>4.5</c:v>
                </c:pt>
                <c:pt idx="1">
                  <c:v>4.5999999999999996</c:v>
                </c:pt>
                <c:pt idx="2">
                  <c:v>4.0999999999999996</c:v>
                </c:pt>
                <c:pt idx="3">
                  <c:v>3</c:v>
                </c:pt>
                <c:pt idx="4">
                  <c:v>2.1</c:v>
                </c:pt>
                <c:pt idx="5">
                  <c:v>2.2000000000000002</c:v>
                </c:pt>
                <c:pt idx="6">
                  <c:v>3.2</c:v>
                </c:pt>
                <c:pt idx="7">
                  <c:v>3.1</c:v>
                </c:pt>
                <c:pt idx="8">
                  <c:v>3</c:v>
                </c:pt>
                <c:pt idx="9">
                  <c:v>3.3</c:v>
                </c:pt>
                <c:pt idx="10">
                  <c:v>3.2</c:v>
                </c:pt>
                <c:pt idx="11">
                  <c:v>3.1</c:v>
                </c:pt>
                <c:pt idx="12">
                  <c:v>3.2</c:v>
                </c:pt>
                <c:pt idx="13">
                  <c:v>2.9</c:v>
                </c:pt>
                <c:pt idx="14">
                  <c:v>3.2</c:v>
                </c:pt>
                <c:pt idx="15">
                  <c:v>4.4000000000000004</c:v>
                </c:pt>
                <c:pt idx="16">
                  <c:v>5.2</c:v>
                </c:pt>
                <c:pt idx="17">
                  <c:v>4.9000000000000004</c:v>
                </c:pt>
                <c:pt idx="18">
                  <c:v>4.5999999999999996</c:v>
                </c:pt>
                <c:pt idx="19">
                  <c:v>4.9000000000000004</c:v>
                </c:pt>
                <c:pt idx="20">
                  <c:v>5</c:v>
                </c:pt>
                <c:pt idx="21">
                  <c:v>5</c:v>
                </c:pt>
                <c:pt idx="22">
                  <c:v>5.5</c:v>
                </c:pt>
                <c:pt idx="23">
                  <c:v>5.9</c:v>
                </c:pt>
                <c:pt idx="24">
                  <c:v>5.7</c:v>
                </c:pt>
                <c:pt idx="25">
                  <c:v>5.7</c:v>
                </c:pt>
                <c:pt idx="26">
                  <c:v>5.9</c:v>
                </c:pt>
                <c:pt idx="27">
                  <c:v>5.9</c:v>
                </c:pt>
                <c:pt idx="28">
                  <c:v>6.5</c:v>
                </c:pt>
                <c:pt idx="29">
                  <c:v>7.4</c:v>
                </c:pt>
                <c:pt idx="30">
                  <c:v>7.8</c:v>
                </c:pt>
                <c:pt idx="31">
                  <c:v>7.6</c:v>
                </c:pt>
                <c:pt idx="32">
                  <c:v>7.5</c:v>
                </c:pt>
                <c:pt idx="33">
                  <c:v>7.6</c:v>
                </c:pt>
                <c:pt idx="34">
                  <c:v>7.4</c:v>
                </c:pt>
                <c:pt idx="35">
                  <c:v>7.2</c:v>
                </c:pt>
                <c:pt idx="36">
                  <c:v>6.9</c:v>
                </c:pt>
                <c:pt idx="37">
                  <c:v>7</c:v>
                </c:pt>
                <c:pt idx="38">
                  <c:v>7.1</c:v>
                </c:pt>
                <c:pt idx="39">
                  <c:v>6.8</c:v>
                </c:pt>
                <c:pt idx="40">
                  <c:v>6.3</c:v>
                </c:pt>
                <c:pt idx="41">
                  <c:v>5.4</c:v>
                </c:pt>
                <c:pt idx="42">
                  <c:v>4.7</c:v>
                </c:pt>
                <c:pt idx="43">
                  <c:v>4.8</c:v>
                </c:pt>
                <c:pt idx="44">
                  <c:v>5.4</c:v>
                </c:pt>
                <c:pt idx="45">
                  <c:v>5.9</c:v>
                </c:pt>
                <c:pt idx="46">
                  <c:v>5.5</c:v>
                </c:pt>
                <c:pt idx="47">
                  <c:v>5.0999999999999996</c:v>
                </c:pt>
                <c:pt idx="48">
                  <c:v>5.3</c:v>
                </c:pt>
                <c:pt idx="49">
                  <c:v>5.6</c:v>
                </c:pt>
                <c:pt idx="50">
                  <c:v>5.3</c:v>
                </c:pt>
                <c:pt idx="51">
                  <c:v>5.2</c:v>
                </c:pt>
                <c:pt idx="52">
                  <c:v>5.2</c:v>
                </c:pt>
                <c:pt idx="53">
                  <c:v>5.0999999999999996</c:v>
                </c:pt>
                <c:pt idx="54">
                  <c:v>4.5999999999999996</c:v>
                </c:pt>
                <c:pt idx="55">
                  <c:v>4.4000000000000004</c:v>
                </c:pt>
                <c:pt idx="56">
                  <c:v>3.8</c:v>
                </c:pt>
              </c:numCache>
            </c:numRef>
          </c:val>
          <c:smooth val="0"/>
          <c:extLst>
            <c:ext xmlns:c16="http://schemas.microsoft.com/office/drawing/2014/chart" uri="{C3380CC4-5D6E-409C-BE32-E72D297353CC}">
              <c16:uniqueId val="{00000000-13EF-40DF-A078-D593E4E4C7AF}"/>
            </c:ext>
          </c:extLst>
        </c:ser>
        <c:ser>
          <c:idx val="1"/>
          <c:order val="1"/>
          <c:tx>
            <c:strRef>
              <c:f>'[Consumer (CPI) Data.xlsx]Sources'!$D$26</c:f>
              <c:strCache>
                <c:ptCount val="1"/>
                <c:pt idx="0">
                  <c:v>Food</c:v>
                </c:pt>
              </c:strCache>
            </c:strRef>
          </c:tx>
          <c:spPr>
            <a:ln w="28575" cap="rnd">
              <a:solidFill>
                <a:schemeClr val="accent2"/>
              </a:solidFill>
              <a:round/>
            </a:ln>
            <a:effectLst/>
          </c:spPr>
          <c:marker>
            <c:symbol val="none"/>
          </c:marker>
          <c:cat>
            <c:numRef>
              <c:f>'[Consumer (CPI) Data.xlsx]Sources'!$B$27:$B$83</c:f>
              <c:numCache>
                <c:formatCode>mmm\-yy</c:formatCode>
                <c:ptCount val="5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numCache>
            </c:numRef>
          </c:cat>
          <c:val>
            <c:numRef>
              <c:f>'[Consumer (CPI) Data.xlsx]Sources'!$D$27:$D$83</c:f>
              <c:numCache>
                <c:formatCode>General</c:formatCode>
                <c:ptCount val="57"/>
                <c:pt idx="0">
                  <c:v>3.7</c:v>
                </c:pt>
                <c:pt idx="1">
                  <c:v>4.2</c:v>
                </c:pt>
                <c:pt idx="2">
                  <c:v>4.4000000000000004</c:v>
                </c:pt>
                <c:pt idx="3">
                  <c:v>4.5999999999999996</c:v>
                </c:pt>
                <c:pt idx="4">
                  <c:v>4.8</c:v>
                </c:pt>
                <c:pt idx="5">
                  <c:v>4.5</c:v>
                </c:pt>
                <c:pt idx="6">
                  <c:v>4.5999999999999996</c:v>
                </c:pt>
                <c:pt idx="7">
                  <c:v>4.3</c:v>
                </c:pt>
                <c:pt idx="8">
                  <c:v>4.2</c:v>
                </c:pt>
                <c:pt idx="9">
                  <c:v>5.6</c:v>
                </c:pt>
                <c:pt idx="10">
                  <c:v>5.9</c:v>
                </c:pt>
                <c:pt idx="11">
                  <c:v>6.2</c:v>
                </c:pt>
                <c:pt idx="12">
                  <c:v>5.6</c:v>
                </c:pt>
                <c:pt idx="13">
                  <c:v>5.4</c:v>
                </c:pt>
                <c:pt idx="14">
                  <c:v>5.9</c:v>
                </c:pt>
                <c:pt idx="15">
                  <c:v>6.7</c:v>
                </c:pt>
                <c:pt idx="16">
                  <c:v>6.8</c:v>
                </c:pt>
                <c:pt idx="17">
                  <c:v>7</c:v>
                </c:pt>
                <c:pt idx="18">
                  <c:v>7</c:v>
                </c:pt>
                <c:pt idx="19">
                  <c:v>7.4</c:v>
                </c:pt>
                <c:pt idx="20">
                  <c:v>7</c:v>
                </c:pt>
                <c:pt idx="21">
                  <c:v>6.7</c:v>
                </c:pt>
                <c:pt idx="22">
                  <c:v>6</c:v>
                </c:pt>
                <c:pt idx="23">
                  <c:v>5.9</c:v>
                </c:pt>
                <c:pt idx="24">
                  <c:v>6.2</c:v>
                </c:pt>
                <c:pt idx="25">
                  <c:v>6.7</c:v>
                </c:pt>
                <c:pt idx="26">
                  <c:v>6.6</c:v>
                </c:pt>
                <c:pt idx="27">
                  <c:v>6.3</c:v>
                </c:pt>
                <c:pt idx="28">
                  <c:v>7.8</c:v>
                </c:pt>
                <c:pt idx="29">
                  <c:v>9</c:v>
                </c:pt>
                <c:pt idx="30">
                  <c:v>10.1</c:v>
                </c:pt>
                <c:pt idx="31">
                  <c:v>11.5</c:v>
                </c:pt>
                <c:pt idx="32">
                  <c:v>12.3</c:v>
                </c:pt>
                <c:pt idx="33">
                  <c:v>12.3</c:v>
                </c:pt>
                <c:pt idx="34">
                  <c:v>12.8</c:v>
                </c:pt>
                <c:pt idx="35">
                  <c:v>12.7</c:v>
                </c:pt>
                <c:pt idx="36">
                  <c:v>13.8</c:v>
                </c:pt>
                <c:pt idx="37">
                  <c:v>14</c:v>
                </c:pt>
                <c:pt idx="38">
                  <c:v>14.4</c:v>
                </c:pt>
                <c:pt idx="39">
                  <c:v>14.3</c:v>
                </c:pt>
                <c:pt idx="40">
                  <c:v>12</c:v>
                </c:pt>
                <c:pt idx="41">
                  <c:v>11.1</c:v>
                </c:pt>
                <c:pt idx="42">
                  <c:v>10</c:v>
                </c:pt>
                <c:pt idx="43">
                  <c:v>8.1999999999999993</c:v>
                </c:pt>
                <c:pt idx="44">
                  <c:v>8</c:v>
                </c:pt>
                <c:pt idx="45">
                  <c:v>8.8000000000000007</c:v>
                </c:pt>
                <c:pt idx="46">
                  <c:v>9</c:v>
                </c:pt>
                <c:pt idx="47">
                  <c:v>8.5</c:v>
                </c:pt>
                <c:pt idx="48">
                  <c:v>7</c:v>
                </c:pt>
                <c:pt idx="49">
                  <c:v>6</c:v>
                </c:pt>
                <c:pt idx="50">
                  <c:v>4.9000000000000004</c:v>
                </c:pt>
                <c:pt idx="51">
                  <c:v>4.4000000000000004</c:v>
                </c:pt>
                <c:pt idx="52">
                  <c:v>4.3</c:v>
                </c:pt>
                <c:pt idx="53">
                  <c:v>4.0999999999999996</c:v>
                </c:pt>
                <c:pt idx="54">
                  <c:v>3.9</c:v>
                </c:pt>
                <c:pt idx="55">
                  <c:v>4.0999999999999996</c:v>
                </c:pt>
                <c:pt idx="56">
                  <c:v>4.0999999999999996</c:v>
                </c:pt>
              </c:numCache>
            </c:numRef>
          </c:val>
          <c:smooth val="0"/>
          <c:extLst>
            <c:ext xmlns:c16="http://schemas.microsoft.com/office/drawing/2014/chart" uri="{C3380CC4-5D6E-409C-BE32-E72D297353CC}">
              <c16:uniqueId val="{00000001-13EF-40DF-A078-D593E4E4C7AF}"/>
            </c:ext>
          </c:extLst>
        </c:ser>
        <c:dLbls>
          <c:showLegendKey val="0"/>
          <c:showVal val="0"/>
          <c:showCatName val="0"/>
          <c:showSerName val="0"/>
          <c:showPercent val="0"/>
          <c:showBubbleSize val="0"/>
        </c:dLbls>
        <c:smooth val="0"/>
        <c:axId val="1167302544"/>
        <c:axId val="1167303024"/>
      </c:lineChart>
      <c:dateAx>
        <c:axId val="11673025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67303024"/>
        <c:crosses val="autoZero"/>
        <c:auto val="1"/>
        <c:lblOffset val="100"/>
        <c:baseTimeUnit val="months"/>
      </c:dateAx>
      <c:valAx>
        <c:axId val="1167303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ZA" dirty="0"/>
                  <a:t>Y-o-Y</a:t>
                </a:r>
                <a:r>
                  <a:rPr lang="en-ZA" baseline="0" dirty="0"/>
                  <a:t> Percentage Change</a:t>
                </a:r>
                <a:endParaRPr lang="en-ZA" dirty="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67302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'[Consumer (CPI) Data.xlsx]Sources'!$C$26</c:f>
              <c:strCache>
                <c:ptCount val="1"/>
                <c:pt idx="0">
                  <c:v>CPI</c:v>
                </c:pt>
              </c:strCache>
            </c:strRef>
          </c:tx>
          <c:spPr>
            <a:ln w="28575" cap="rnd">
              <a:solidFill>
                <a:schemeClr val="accent1"/>
              </a:solidFill>
              <a:round/>
            </a:ln>
            <a:effectLst/>
          </c:spPr>
          <c:marker>
            <c:symbol val="none"/>
          </c:marker>
          <c:cat>
            <c:numRef>
              <c:f>'[Consumer (CPI) Data.xlsx]Sources'!$B$27:$B$83</c:f>
              <c:numCache>
                <c:formatCode>mmm\-yy</c:formatCode>
                <c:ptCount val="5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numCache>
            </c:numRef>
          </c:cat>
          <c:val>
            <c:numRef>
              <c:f>'[Consumer (CPI) Data.xlsx]Sources'!$C$27:$C$83</c:f>
              <c:numCache>
                <c:formatCode>General</c:formatCode>
                <c:ptCount val="57"/>
                <c:pt idx="0">
                  <c:v>4.5</c:v>
                </c:pt>
                <c:pt idx="1">
                  <c:v>4.5999999999999996</c:v>
                </c:pt>
                <c:pt idx="2">
                  <c:v>4.0999999999999996</c:v>
                </c:pt>
                <c:pt idx="3">
                  <c:v>3</c:v>
                </c:pt>
                <c:pt idx="4">
                  <c:v>2.1</c:v>
                </c:pt>
                <c:pt idx="5">
                  <c:v>2.2000000000000002</c:v>
                </c:pt>
                <c:pt idx="6">
                  <c:v>3.2</c:v>
                </c:pt>
                <c:pt idx="7">
                  <c:v>3.1</c:v>
                </c:pt>
                <c:pt idx="8">
                  <c:v>3</c:v>
                </c:pt>
                <c:pt idx="9">
                  <c:v>3.3</c:v>
                </c:pt>
                <c:pt idx="10">
                  <c:v>3.2</c:v>
                </c:pt>
                <c:pt idx="11">
                  <c:v>3.1</c:v>
                </c:pt>
                <c:pt idx="12">
                  <c:v>3.2</c:v>
                </c:pt>
                <c:pt idx="13">
                  <c:v>2.9</c:v>
                </c:pt>
                <c:pt idx="14">
                  <c:v>3.2</c:v>
                </c:pt>
                <c:pt idx="15">
                  <c:v>4.4000000000000004</c:v>
                </c:pt>
                <c:pt idx="16">
                  <c:v>5.2</c:v>
                </c:pt>
                <c:pt idx="17">
                  <c:v>4.9000000000000004</c:v>
                </c:pt>
                <c:pt idx="18">
                  <c:v>4.5999999999999996</c:v>
                </c:pt>
                <c:pt idx="19">
                  <c:v>4.9000000000000004</c:v>
                </c:pt>
                <c:pt idx="20">
                  <c:v>5</c:v>
                </c:pt>
                <c:pt idx="21">
                  <c:v>5</c:v>
                </c:pt>
                <c:pt idx="22">
                  <c:v>5.5</c:v>
                </c:pt>
                <c:pt idx="23">
                  <c:v>5.9</c:v>
                </c:pt>
                <c:pt idx="24">
                  <c:v>5.7</c:v>
                </c:pt>
                <c:pt idx="25">
                  <c:v>5.7</c:v>
                </c:pt>
                <c:pt idx="26">
                  <c:v>5.9</c:v>
                </c:pt>
                <c:pt idx="27">
                  <c:v>5.9</c:v>
                </c:pt>
                <c:pt idx="28">
                  <c:v>6.5</c:v>
                </c:pt>
                <c:pt idx="29">
                  <c:v>7.4</c:v>
                </c:pt>
                <c:pt idx="30">
                  <c:v>7.8</c:v>
                </c:pt>
                <c:pt idx="31">
                  <c:v>7.6</c:v>
                </c:pt>
                <c:pt idx="32">
                  <c:v>7.5</c:v>
                </c:pt>
                <c:pt idx="33">
                  <c:v>7.6</c:v>
                </c:pt>
                <c:pt idx="34">
                  <c:v>7.4</c:v>
                </c:pt>
                <c:pt idx="35">
                  <c:v>7.2</c:v>
                </c:pt>
                <c:pt idx="36">
                  <c:v>6.9</c:v>
                </c:pt>
                <c:pt idx="37">
                  <c:v>7</c:v>
                </c:pt>
                <c:pt idx="38">
                  <c:v>7.1</c:v>
                </c:pt>
                <c:pt idx="39">
                  <c:v>6.8</c:v>
                </c:pt>
                <c:pt idx="40">
                  <c:v>6.3</c:v>
                </c:pt>
                <c:pt idx="41">
                  <c:v>5.4</c:v>
                </c:pt>
                <c:pt idx="42">
                  <c:v>4.7</c:v>
                </c:pt>
                <c:pt idx="43">
                  <c:v>4.8</c:v>
                </c:pt>
                <c:pt idx="44">
                  <c:v>5.4</c:v>
                </c:pt>
                <c:pt idx="45">
                  <c:v>5.9</c:v>
                </c:pt>
                <c:pt idx="46">
                  <c:v>5.5</c:v>
                </c:pt>
                <c:pt idx="47">
                  <c:v>5.0999999999999996</c:v>
                </c:pt>
                <c:pt idx="48">
                  <c:v>5.3</c:v>
                </c:pt>
                <c:pt idx="49">
                  <c:v>5.6</c:v>
                </c:pt>
                <c:pt idx="50">
                  <c:v>5.3</c:v>
                </c:pt>
                <c:pt idx="51">
                  <c:v>5.2</c:v>
                </c:pt>
                <c:pt idx="52">
                  <c:v>5.2</c:v>
                </c:pt>
                <c:pt idx="53">
                  <c:v>5.0999999999999996</c:v>
                </c:pt>
                <c:pt idx="54">
                  <c:v>4.5999999999999996</c:v>
                </c:pt>
                <c:pt idx="55">
                  <c:v>4.4000000000000004</c:v>
                </c:pt>
                <c:pt idx="56">
                  <c:v>3.8</c:v>
                </c:pt>
              </c:numCache>
            </c:numRef>
          </c:val>
          <c:smooth val="0"/>
          <c:extLst>
            <c:ext xmlns:c16="http://schemas.microsoft.com/office/drawing/2014/chart" uri="{C3380CC4-5D6E-409C-BE32-E72D297353CC}">
              <c16:uniqueId val="{00000000-9BBC-43BF-86EC-E02782EF7591}"/>
            </c:ext>
          </c:extLst>
        </c:ser>
        <c:ser>
          <c:idx val="1"/>
          <c:order val="1"/>
          <c:tx>
            <c:strRef>
              <c:f>'[Consumer (CPI) Data.xlsx]Sources'!$D$26</c:f>
              <c:strCache>
                <c:ptCount val="1"/>
                <c:pt idx="0">
                  <c:v>Food</c:v>
                </c:pt>
              </c:strCache>
            </c:strRef>
          </c:tx>
          <c:spPr>
            <a:ln w="28575" cap="rnd">
              <a:solidFill>
                <a:schemeClr val="accent2"/>
              </a:solidFill>
              <a:round/>
            </a:ln>
            <a:effectLst/>
          </c:spPr>
          <c:marker>
            <c:symbol val="none"/>
          </c:marker>
          <c:cat>
            <c:numRef>
              <c:f>'[Consumer (CPI) Data.xlsx]Sources'!$B$27:$B$83</c:f>
              <c:numCache>
                <c:formatCode>mmm\-yy</c:formatCode>
                <c:ptCount val="5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numCache>
            </c:numRef>
          </c:cat>
          <c:val>
            <c:numRef>
              <c:f>'[Consumer (CPI) Data.xlsx]Sources'!$D$27:$D$83</c:f>
              <c:numCache>
                <c:formatCode>General</c:formatCode>
                <c:ptCount val="57"/>
                <c:pt idx="0">
                  <c:v>3.7</c:v>
                </c:pt>
                <c:pt idx="1">
                  <c:v>4.2</c:v>
                </c:pt>
                <c:pt idx="2">
                  <c:v>4.4000000000000004</c:v>
                </c:pt>
                <c:pt idx="3">
                  <c:v>4.5999999999999996</c:v>
                </c:pt>
                <c:pt idx="4">
                  <c:v>4.8</c:v>
                </c:pt>
                <c:pt idx="5">
                  <c:v>4.5</c:v>
                </c:pt>
                <c:pt idx="6">
                  <c:v>4.5999999999999996</c:v>
                </c:pt>
                <c:pt idx="7">
                  <c:v>4.3</c:v>
                </c:pt>
                <c:pt idx="8">
                  <c:v>4.2</c:v>
                </c:pt>
                <c:pt idx="9">
                  <c:v>5.6</c:v>
                </c:pt>
                <c:pt idx="10">
                  <c:v>5.9</c:v>
                </c:pt>
                <c:pt idx="11">
                  <c:v>6.2</c:v>
                </c:pt>
                <c:pt idx="12">
                  <c:v>5.6</c:v>
                </c:pt>
                <c:pt idx="13">
                  <c:v>5.4</c:v>
                </c:pt>
                <c:pt idx="14">
                  <c:v>5.9</c:v>
                </c:pt>
                <c:pt idx="15">
                  <c:v>6.7</c:v>
                </c:pt>
                <c:pt idx="16">
                  <c:v>6.8</c:v>
                </c:pt>
                <c:pt idx="17">
                  <c:v>7</c:v>
                </c:pt>
                <c:pt idx="18">
                  <c:v>7</c:v>
                </c:pt>
                <c:pt idx="19">
                  <c:v>7.4</c:v>
                </c:pt>
                <c:pt idx="20">
                  <c:v>7</c:v>
                </c:pt>
                <c:pt idx="21">
                  <c:v>6.7</c:v>
                </c:pt>
                <c:pt idx="22">
                  <c:v>6</c:v>
                </c:pt>
                <c:pt idx="23">
                  <c:v>5.9</c:v>
                </c:pt>
                <c:pt idx="24">
                  <c:v>6.2</c:v>
                </c:pt>
                <c:pt idx="25">
                  <c:v>6.7</c:v>
                </c:pt>
                <c:pt idx="26">
                  <c:v>6.6</c:v>
                </c:pt>
                <c:pt idx="27">
                  <c:v>6.3</c:v>
                </c:pt>
                <c:pt idx="28">
                  <c:v>7.8</c:v>
                </c:pt>
                <c:pt idx="29">
                  <c:v>9</c:v>
                </c:pt>
                <c:pt idx="30">
                  <c:v>10.1</c:v>
                </c:pt>
                <c:pt idx="31">
                  <c:v>11.5</c:v>
                </c:pt>
                <c:pt idx="32">
                  <c:v>12.3</c:v>
                </c:pt>
                <c:pt idx="33">
                  <c:v>12.3</c:v>
                </c:pt>
                <c:pt idx="34">
                  <c:v>12.8</c:v>
                </c:pt>
                <c:pt idx="35">
                  <c:v>12.7</c:v>
                </c:pt>
                <c:pt idx="36">
                  <c:v>13.8</c:v>
                </c:pt>
                <c:pt idx="37">
                  <c:v>14</c:v>
                </c:pt>
                <c:pt idx="38">
                  <c:v>14.4</c:v>
                </c:pt>
                <c:pt idx="39">
                  <c:v>14.3</c:v>
                </c:pt>
                <c:pt idx="40">
                  <c:v>12</c:v>
                </c:pt>
                <c:pt idx="41">
                  <c:v>11.1</c:v>
                </c:pt>
                <c:pt idx="42">
                  <c:v>10</c:v>
                </c:pt>
                <c:pt idx="43">
                  <c:v>8.1999999999999993</c:v>
                </c:pt>
                <c:pt idx="44">
                  <c:v>8</c:v>
                </c:pt>
                <c:pt idx="45">
                  <c:v>8.8000000000000007</c:v>
                </c:pt>
                <c:pt idx="46">
                  <c:v>9</c:v>
                </c:pt>
                <c:pt idx="47">
                  <c:v>8.5</c:v>
                </c:pt>
                <c:pt idx="48">
                  <c:v>7</c:v>
                </c:pt>
                <c:pt idx="49">
                  <c:v>6</c:v>
                </c:pt>
                <c:pt idx="50">
                  <c:v>4.9000000000000004</c:v>
                </c:pt>
                <c:pt idx="51">
                  <c:v>4.4000000000000004</c:v>
                </c:pt>
                <c:pt idx="52">
                  <c:v>4.3</c:v>
                </c:pt>
                <c:pt idx="53">
                  <c:v>4.0999999999999996</c:v>
                </c:pt>
                <c:pt idx="54">
                  <c:v>3.9</c:v>
                </c:pt>
                <c:pt idx="55">
                  <c:v>4.0999999999999996</c:v>
                </c:pt>
                <c:pt idx="56">
                  <c:v>4.0999999999999996</c:v>
                </c:pt>
              </c:numCache>
            </c:numRef>
          </c:val>
          <c:smooth val="0"/>
          <c:extLst>
            <c:ext xmlns:c16="http://schemas.microsoft.com/office/drawing/2014/chart" uri="{C3380CC4-5D6E-409C-BE32-E72D297353CC}">
              <c16:uniqueId val="{00000001-9BBC-43BF-86EC-E02782EF7591}"/>
            </c:ext>
          </c:extLst>
        </c:ser>
        <c:ser>
          <c:idx val="2"/>
          <c:order val="2"/>
          <c:tx>
            <c:strRef>
              <c:f>'[Consumer (CPI) Data.xlsx]Sources'!$E$26</c:f>
              <c:strCache>
                <c:ptCount val="1"/>
                <c:pt idx="0">
                  <c:v>Milk, eggs and cheese</c:v>
                </c:pt>
              </c:strCache>
            </c:strRef>
          </c:tx>
          <c:spPr>
            <a:ln w="28575" cap="rnd">
              <a:solidFill>
                <a:schemeClr val="accent3"/>
              </a:solidFill>
              <a:round/>
            </a:ln>
            <a:effectLst/>
          </c:spPr>
          <c:marker>
            <c:symbol val="none"/>
          </c:marker>
          <c:cat>
            <c:numRef>
              <c:f>'[Consumer (CPI) Data.xlsx]Sources'!$B$27:$B$83</c:f>
              <c:numCache>
                <c:formatCode>mmm\-yy</c:formatCode>
                <c:ptCount val="57"/>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numCache>
            </c:numRef>
          </c:cat>
          <c:val>
            <c:numRef>
              <c:f>'[Consumer (CPI) Data.xlsx]Sources'!$E$27:$E$83</c:f>
              <c:numCache>
                <c:formatCode>General</c:formatCode>
                <c:ptCount val="57"/>
                <c:pt idx="0">
                  <c:v>3</c:v>
                </c:pt>
                <c:pt idx="1">
                  <c:v>3.3</c:v>
                </c:pt>
                <c:pt idx="2">
                  <c:v>3.7</c:v>
                </c:pt>
                <c:pt idx="3">
                  <c:v>4</c:v>
                </c:pt>
                <c:pt idx="4">
                  <c:v>7.1</c:v>
                </c:pt>
                <c:pt idx="5">
                  <c:v>6.4</c:v>
                </c:pt>
                <c:pt idx="6">
                  <c:v>6.1</c:v>
                </c:pt>
                <c:pt idx="7">
                  <c:v>5.4</c:v>
                </c:pt>
                <c:pt idx="8">
                  <c:v>5.5</c:v>
                </c:pt>
                <c:pt idx="9">
                  <c:v>6.5</c:v>
                </c:pt>
                <c:pt idx="10">
                  <c:v>6</c:v>
                </c:pt>
                <c:pt idx="11">
                  <c:v>6.4</c:v>
                </c:pt>
                <c:pt idx="12">
                  <c:v>6</c:v>
                </c:pt>
                <c:pt idx="13">
                  <c:v>6.4</c:v>
                </c:pt>
                <c:pt idx="14">
                  <c:v>7.2</c:v>
                </c:pt>
                <c:pt idx="15">
                  <c:v>7.8</c:v>
                </c:pt>
                <c:pt idx="16">
                  <c:v>5.7</c:v>
                </c:pt>
                <c:pt idx="17">
                  <c:v>6.3</c:v>
                </c:pt>
                <c:pt idx="18">
                  <c:v>6.3</c:v>
                </c:pt>
                <c:pt idx="19">
                  <c:v>5.5</c:v>
                </c:pt>
                <c:pt idx="20">
                  <c:v>5.5</c:v>
                </c:pt>
                <c:pt idx="21">
                  <c:v>5</c:v>
                </c:pt>
                <c:pt idx="22">
                  <c:v>5.4</c:v>
                </c:pt>
                <c:pt idx="23">
                  <c:v>5.3</c:v>
                </c:pt>
                <c:pt idx="24">
                  <c:v>5.2</c:v>
                </c:pt>
                <c:pt idx="25">
                  <c:v>4.7</c:v>
                </c:pt>
                <c:pt idx="26">
                  <c:v>4.0999999999999996</c:v>
                </c:pt>
                <c:pt idx="27">
                  <c:v>3.7</c:v>
                </c:pt>
                <c:pt idx="28">
                  <c:v>3.8</c:v>
                </c:pt>
                <c:pt idx="29">
                  <c:v>4.7</c:v>
                </c:pt>
                <c:pt idx="30">
                  <c:v>5.5</c:v>
                </c:pt>
                <c:pt idx="31">
                  <c:v>8.1999999999999993</c:v>
                </c:pt>
                <c:pt idx="32">
                  <c:v>9</c:v>
                </c:pt>
                <c:pt idx="33">
                  <c:v>10.5</c:v>
                </c:pt>
                <c:pt idx="34">
                  <c:v>10.9</c:v>
                </c:pt>
                <c:pt idx="35">
                  <c:v>10</c:v>
                </c:pt>
                <c:pt idx="36">
                  <c:v>10.9</c:v>
                </c:pt>
                <c:pt idx="37">
                  <c:v>12.3</c:v>
                </c:pt>
                <c:pt idx="38">
                  <c:v>13.6</c:v>
                </c:pt>
                <c:pt idx="39">
                  <c:v>14.5</c:v>
                </c:pt>
                <c:pt idx="40">
                  <c:v>14.2</c:v>
                </c:pt>
                <c:pt idx="41">
                  <c:v>14.1</c:v>
                </c:pt>
                <c:pt idx="42">
                  <c:v>14.4</c:v>
                </c:pt>
                <c:pt idx="43">
                  <c:v>11.9</c:v>
                </c:pt>
                <c:pt idx="44">
                  <c:v>11.2</c:v>
                </c:pt>
                <c:pt idx="45">
                  <c:v>12.4</c:v>
                </c:pt>
                <c:pt idx="46">
                  <c:v>13.9</c:v>
                </c:pt>
                <c:pt idx="47">
                  <c:v>14.5</c:v>
                </c:pt>
                <c:pt idx="48">
                  <c:v>13</c:v>
                </c:pt>
                <c:pt idx="49">
                  <c:v>12</c:v>
                </c:pt>
                <c:pt idx="50">
                  <c:v>10.1</c:v>
                </c:pt>
                <c:pt idx="51">
                  <c:v>8.6999999999999993</c:v>
                </c:pt>
                <c:pt idx="52">
                  <c:v>7.5</c:v>
                </c:pt>
                <c:pt idx="53">
                  <c:v>7.3</c:v>
                </c:pt>
                <c:pt idx="54">
                  <c:v>6.4</c:v>
                </c:pt>
                <c:pt idx="55">
                  <c:v>6.9</c:v>
                </c:pt>
                <c:pt idx="56">
                  <c:v>6.9</c:v>
                </c:pt>
              </c:numCache>
            </c:numRef>
          </c:val>
          <c:smooth val="0"/>
          <c:extLst>
            <c:ext xmlns:c16="http://schemas.microsoft.com/office/drawing/2014/chart" uri="{C3380CC4-5D6E-409C-BE32-E72D297353CC}">
              <c16:uniqueId val="{00000002-9BBC-43BF-86EC-E02782EF7591}"/>
            </c:ext>
          </c:extLst>
        </c:ser>
        <c:dLbls>
          <c:showLegendKey val="0"/>
          <c:showVal val="0"/>
          <c:showCatName val="0"/>
          <c:showSerName val="0"/>
          <c:showPercent val="0"/>
          <c:showBubbleSize val="0"/>
        </c:dLbls>
        <c:smooth val="0"/>
        <c:axId val="1167302544"/>
        <c:axId val="1167303024"/>
      </c:lineChart>
      <c:dateAx>
        <c:axId val="11673025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67303024"/>
        <c:crosses val="autoZero"/>
        <c:auto val="1"/>
        <c:lblOffset val="100"/>
        <c:baseTimeUnit val="months"/>
      </c:dateAx>
      <c:valAx>
        <c:axId val="1167303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ZA" sz="1600" b="1" i="0" u="none" strike="noStrike" kern="1200" baseline="0" dirty="0">
                    <a:solidFill>
                      <a:prstClr val="black"/>
                    </a:solidFill>
                  </a:rPr>
                  <a:t>Y-o-Y Percentage Change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67302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'[Copy of Stats masterfile_NEW.xlsx]Maandelikse data'!$D$1161</c:f>
              <c:strCache>
                <c:ptCount val="1"/>
                <c:pt idx="0">
                  <c:v>Prime rate</c:v>
                </c:pt>
              </c:strCache>
            </c:strRef>
          </c:tx>
          <c:spPr>
            <a:ln w="38100" cap="rnd">
              <a:solidFill>
                <a:schemeClr val="accent1"/>
              </a:solidFill>
              <a:round/>
            </a:ln>
            <a:effectLst/>
          </c:spPr>
          <c:marker>
            <c:symbol val="none"/>
          </c:marker>
          <c:cat>
            <c:numRef>
              <c:f>'[Copy of Stats masterfile_NEW.xlsx]Maandelikse data'!$A$1222:$A$1362</c:f>
              <c:numCache>
                <c:formatCode>mmm\-yy</c:formatCode>
                <c:ptCount val="14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pt idx="130">
                  <c:v>45231</c:v>
                </c:pt>
                <c:pt idx="131">
                  <c:v>45261</c:v>
                </c:pt>
                <c:pt idx="132">
                  <c:v>45292</c:v>
                </c:pt>
                <c:pt idx="133">
                  <c:v>45323</c:v>
                </c:pt>
                <c:pt idx="134">
                  <c:v>45352</c:v>
                </c:pt>
                <c:pt idx="135">
                  <c:v>45383</c:v>
                </c:pt>
                <c:pt idx="136">
                  <c:v>45413</c:v>
                </c:pt>
                <c:pt idx="137">
                  <c:v>45444</c:v>
                </c:pt>
                <c:pt idx="138">
                  <c:v>45474</c:v>
                </c:pt>
                <c:pt idx="139">
                  <c:v>45505</c:v>
                </c:pt>
                <c:pt idx="140">
                  <c:v>45536</c:v>
                </c:pt>
              </c:numCache>
            </c:numRef>
          </c:cat>
          <c:val>
            <c:numRef>
              <c:f>'[Copy of Stats masterfile_NEW.xlsx]Maandelikse data'!$D$1222:$D$1362</c:f>
              <c:numCache>
                <c:formatCode>General</c:formatCode>
                <c:ptCount val="141"/>
                <c:pt idx="0">
                  <c:v>8.5</c:v>
                </c:pt>
                <c:pt idx="1">
                  <c:v>8.5</c:v>
                </c:pt>
                <c:pt idx="2">
                  <c:v>8.5</c:v>
                </c:pt>
                <c:pt idx="3">
                  <c:v>8.5</c:v>
                </c:pt>
                <c:pt idx="4">
                  <c:v>8.5</c:v>
                </c:pt>
                <c:pt idx="5">
                  <c:v>8.5</c:v>
                </c:pt>
                <c:pt idx="6">
                  <c:v>8.5</c:v>
                </c:pt>
                <c:pt idx="7">
                  <c:v>8.5</c:v>
                </c:pt>
                <c:pt idx="8">
                  <c:v>8.5</c:v>
                </c:pt>
                <c:pt idx="9">
                  <c:v>8.5</c:v>
                </c:pt>
                <c:pt idx="10">
                  <c:v>9</c:v>
                </c:pt>
                <c:pt idx="11">
                  <c:v>9</c:v>
                </c:pt>
                <c:pt idx="12">
                  <c:v>9</c:v>
                </c:pt>
                <c:pt idx="13">
                  <c:v>9</c:v>
                </c:pt>
                <c:pt idx="14">
                  <c:v>9</c:v>
                </c:pt>
                <c:pt idx="15">
                  <c:v>9</c:v>
                </c:pt>
                <c:pt idx="16">
                  <c:v>9</c:v>
                </c:pt>
                <c:pt idx="17">
                  <c:v>9</c:v>
                </c:pt>
                <c:pt idx="18">
                  <c:v>9.25</c:v>
                </c:pt>
                <c:pt idx="19">
                  <c:v>9.25</c:v>
                </c:pt>
                <c:pt idx="20">
                  <c:v>9.25</c:v>
                </c:pt>
                <c:pt idx="21">
                  <c:v>9.25</c:v>
                </c:pt>
                <c:pt idx="22">
                  <c:v>9.25</c:v>
                </c:pt>
                <c:pt idx="23">
                  <c:v>9.25</c:v>
                </c:pt>
                <c:pt idx="24">
                  <c:v>9.25</c:v>
                </c:pt>
                <c:pt idx="25">
                  <c:v>9.25</c:v>
                </c:pt>
                <c:pt idx="26">
                  <c:v>9.25</c:v>
                </c:pt>
                <c:pt idx="27">
                  <c:v>9.25</c:v>
                </c:pt>
                <c:pt idx="28">
                  <c:v>9.25</c:v>
                </c:pt>
                <c:pt idx="29">
                  <c:v>9.25</c:v>
                </c:pt>
                <c:pt idx="30">
                  <c:v>9.5</c:v>
                </c:pt>
                <c:pt idx="31">
                  <c:v>9.5</c:v>
                </c:pt>
                <c:pt idx="32">
                  <c:v>9.5</c:v>
                </c:pt>
                <c:pt idx="33">
                  <c:v>9.5</c:v>
                </c:pt>
                <c:pt idx="34">
                  <c:v>9.75</c:v>
                </c:pt>
                <c:pt idx="35">
                  <c:v>9.75</c:v>
                </c:pt>
                <c:pt idx="36">
                  <c:v>10.25</c:v>
                </c:pt>
                <c:pt idx="37">
                  <c:v>10.25</c:v>
                </c:pt>
                <c:pt idx="38">
                  <c:v>10.25</c:v>
                </c:pt>
                <c:pt idx="39">
                  <c:v>10.5</c:v>
                </c:pt>
                <c:pt idx="40">
                  <c:v>10.5</c:v>
                </c:pt>
                <c:pt idx="41">
                  <c:v>10.5</c:v>
                </c:pt>
                <c:pt idx="42">
                  <c:v>10.5</c:v>
                </c:pt>
                <c:pt idx="43">
                  <c:v>10.5</c:v>
                </c:pt>
                <c:pt idx="44">
                  <c:v>10.5</c:v>
                </c:pt>
                <c:pt idx="45">
                  <c:v>10.5</c:v>
                </c:pt>
                <c:pt idx="46">
                  <c:v>10.5</c:v>
                </c:pt>
                <c:pt idx="47">
                  <c:v>10.5</c:v>
                </c:pt>
                <c:pt idx="48">
                  <c:v>10.5</c:v>
                </c:pt>
                <c:pt idx="49">
                  <c:v>10.5</c:v>
                </c:pt>
                <c:pt idx="50">
                  <c:v>10.5</c:v>
                </c:pt>
                <c:pt idx="51">
                  <c:v>10.5</c:v>
                </c:pt>
                <c:pt idx="52">
                  <c:v>10.5</c:v>
                </c:pt>
                <c:pt idx="53">
                  <c:v>10.5</c:v>
                </c:pt>
                <c:pt idx="54">
                  <c:v>10.5</c:v>
                </c:pt>
                <c:pt idx="55">
                  <c:v>10.25</c:v>
                </c:pt>
                <c:pt idx="56">
                  <c:v>10.25</c:v>
                </c:pt>
                <c:pt idx="57">
                  <c:v>10.25</c:v>
                </c:pt>
                <c:pt idx="58">
                  <c:v>10.25</c:v>
                </c:pt>
                <c:pt idx="59">
                  <c:v>10.25</c:v>
                </c:pt>
                <c:pt idx="60">
                  <c:v>10.25</c:v>
                </c:pt>
                <c:pt idx="61">
                  <c:v>10.25</c:v>
                </c:pt>
                <c:pt idx="62">
                  <c:v>10.25</c:v>
                </c:pt>
                <c:pt idx="63">
                  <c:v>10</c:v>
                </c:pt>
                <c:pt idx="64">
                  <c:v>10</c:v>
                </c:pt>
                <c:pt idx="65">
                  <c:v>10</c:v>
                </c:pt>
                <c:pt idx="66">
                  <c:v>10</c:v>
                </c:pt>
                <c:pt idx="67">
                  <c:v>10</c:v>
                </c:pt>
                <c:pt idx="68">
                  <c:v>10</c:v>
                </c:pt>
                <c:pt idx="69">
                  <c:v>10</c:v>
                </c:pt>
                <c:pt idx="70">
                  <c:v>10.25</c:v>
                </c:pt>
                <c:pt idx="71">
                  <c:v>10.25</c:v>
                </c:pt>
                <c:pt idx="72">
                  <c:v>10.25</c:v>
                </c:pt>
                <c:pt idx="73">
                  <c:v>10.25</c:v>
                </c:pt>
                <c:pt idx="74">
                  <c:v>10.25</c:v>
                </c:pt>
                <c:pt idx="75">
                  <c:v>10.25</c:v>
                </c:pt>
                <c:pt idx="76">
                  <c:v>10.25</c:v>
                </c:pt>
                <c:pt idx="77">
                  <c:v>10.25</c:v>
                </c:pt>
                <c:pt idx="78">
                  <c:v>10</c:v>
                </c:pt>
                <c:pt idx="79">
                  <c:v>10</c:v>
                </c:pt>
                <c:pt idx="80">
                  <c:v>10</c:v>
                </c:pt>
                <c:pt idx="81">
                  <c:v>10</c:v>
                </c:pt>
                <c:pt idx="82">
                  <c:v>10</c:v>
                </c:pt>
                <c:pt idx="83">
                  <c:v>10</c:v>
                </c:pt>
                <c:pt idx="84">
                  <c:v>9.75</c:v>
                </c:pt>
                <c:pt idx="85">
                  <c:v>9.75</c:v>
                </c:pt>
                <c:pt idx="86">
                  <c:v>8.75</c:v>
                </c:pt>
                <c:pt idx="87">
                  <c:v>7.75</c:v>
                </c:pt>
                <c:pt idx="88">
                  <c:v>7.25</c:v>
                </c:pt>
                <c:pt idx="89">
                  <c:v>7.25</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7.25</c:v>
                </c:pt>
                <c:pt idx="107">
                  <c:v>7.25</c:v>
                </c:pt>
                <c:pt idx="108">
                  <c:v>7.5</c:v>
                </c:pt>
                <c:pt idx="109">
                  <c:v>7.5</c:v>
                </c:pt>
                <c:pt idx="110">
                  <c:v>7.75</c:v>
                </c:pt>
                <c:pt idx="111">
                  <c:v>7.75</c:v>
                </c:pt>
                <c:pt idx="112">
                  <c:v>8.25</c:v>
                </c:pt>
                <c:pt idx="113">
                  <c:v>9</c:v>
                </c:pt>
                <c:pt idx="114">
                  <c:v>9</c:v>
                </c:pt>
                <c:pt idx="115">
                  <c:v>9</c:v>
                </c:pt>
                <c:pt idx="116">
                  <c:v>9.75</c:v>
                </c:pt>
                <c:pt idx="117">
                  <c:v>9.75</c:v>
                </c:pt>
                <c:pt idx="118">
                  <c:v>10.5</c:v>
                </c:pt>
                <c:pt idx="119">
                  <c:v>10.5</c:v>
                </c:pt>
                <c:pt idx="120">
                  <c:v>10.75</c:v>
                </c:pt>
                <c:pt idx="121">
                  <c:v>10.75</c:v>
                </c:pt>
                <c:pt idx="122">
                  <c:v>11.25</c:v>
                </c:pt>
                <c:pt idx="123">
                  <c:v>11.75</c:v>
                </c:pt>
                <c:pt idx="124">
                  <c:v>11.75</c:v>
                </c:pt>
                <c:pt idx="125">
                  <c:v>11.75</c:v>
                </c:pt>
                <c:pt idx="126">
                  <c:v>11.75</c:v>
                </c:pt>
                <c:pt idx="127">
                  <c:v>11.75</c:v>
                </c:pt>
                <c:pt idx="128">
                  <c:v>11.75</c:v>
                </c:pt>
                <c:pt idx="129">
                  <c:v>11.75</c:v>
                </c:pt>
                <c:pt idx="130">
                  <c:v>11.75</c:v>
                </c:pt>
                <c:pt idx="131">
                  <c:v>11.75</c:v>
                </c:pt>
                <c:pt idx="132">
                  <c:v>11.75</c:v>
                </c:pt>
                <c:pt idx="133">
                  <c:v>11.75</c:v>
                </c:pt>
                <c:pt idx="134">
                  <c:v>11.75</c:v>
                </c:pt>
                <c:pt idx="135">
                  <c:v>11.75</c:v>
                </c:pt>
                <c:pt idx="136">
                  <c:v>11.75</c:v>
                </c:pt>
                <c:pt idx="137">
                  <c:v>11.75</c:v>
                </c:pt>
                <c:pt idx="138">
                  <c:v>11.75</c:v>
                </c:pt>
                <c:pt idx="139">
                  <c:v>11.75</c:v>
                </c:pt>
                <c:pt idx="140">
                  <c:v>11.5</c:v>
                </c:pt>
              </c:numCache>
            </c:numRef>
          </c:val>
          <c:smooth val="0"/>
          <c:extLst>
            <c:ext xmlns:c16="http://schemas.microsoft.com/office/drawing/2014/chart" uri="{C3380CC4-5D6E-409C-BE32-E72D297353CC}">
              <c16:uniqueId val="{00000000-4C54-47CD-92E3-AD8E3A925865}"/>
            </c:ext>
          </c:extLst>
        </c:ser>
        <c:ser>
          <c:idx val="1"/>
          <c:order val="1"/>
          <c:tx>
            <c:strRef>
              <c:f>'[Copy of Stats masterfile_NEW.xlsx]Maandelikse data'!$E$1161</c:f>
              <c:strCache>
                <c:ptCount val="1"/>
                <c:pt idx="0">
                  <c:v>Real rate</c:v>
                </c:pt>
              </c:strCache>
            </c:strRef>
          </c:tx>
          <c:spPr>
            <a:ln w="38100" cap="rnd">
              <a:solidFill>
                <a:schemeClr val="accent2"/>
              </a:solidFill>
              <a:round/>
            </a:ln>
            <a:effectLst/>
          </c:spPr>
          <c:marker>
            <c:symbol val="none"/>
          </c:marker>
          <c:cat>
            <c:numRef>
              <c:f>'[Copy of Stats masterfile_NEW.xlsx]Maandelikse data'!$A$1222:$A$1362</c:f>
              <c:numCache>
                <c:formatCode>mmm\-yy</c:formatCode>
                <c:ptCount val="14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pt idx="130">
                  <c:v>45231</c:v>
                </c:pt>
                <c:pt idx="131">
                  <c:v>45261</c:v>
                </c:pt>
                <c:pt idx="132">
                  <c:v>45292</c:v>
                </c:pt>
                <c:pt idx="133">
                  <c:v>45323</c:v>
                </c:pt>
                <c:pt idx="134">
                  <c:v>45352</c:v>
                </c:pt>
                <c:pt idx="135">
                  <c:v>45383</c:v>
                </c:pt>
                <c:pt idx="136">
                  <c:v>45413</c:v>
                </c:pt>
                <c:pt idx="137">
                  <c:v>45444</c:v>
                </c:pt>
                <c:pt idx="138">
                  <c:v>45474</c:v>
                </c:pt>
                <c:pt idx="139">
                  <c:v>45505</c:v>
                </c:pt>
                <c:pt idx="140">
                  <c:v>45536</c:v>
                </c:pt>
              </c:numCache>
            </c:numRef>
          </c:cat>
          <c:val>
            <c:numRef>
              <c:f>'[Copy of Stats masterfile_NEW.xlsx]Maandelikse data'!$E$1222:$E$1362</c:f>
              <c:numCache>
                <c:formatCode>0.0</c:formatCode>
                <c:ptCount val="141"/>
                <c:pt idx="0">
                  <c:v>3.0999999999999996</c:v>
                </c:pt>
                <c:pt idx="1">
                  <c:v>2.6669999999999998</c:v>
                </c:pt>
                <c:pt idx="2">
                  <c:v>2.5729999999999995</c:v>
                </c:pt>
                <c:pt idx="3">
                  <c:v>2.5910000000000002</c:v>
                </c:pt>
                <c:pt idx="4">
                  <c:v>2.8999999999999995</c:v>
                </c:pt>
                <c:pt idx="5">
                  <c:v>3</c:v>
                </c:pt>
                <c:pt idx="6">
                  <c:v>2.2000000000000002</c:v>
                </c:pt>
                <c:pt idx="7">
                  <c:v>2.0999999999999996</c:v>
                </c:pt>
                <c:pt idx="8">
                  <c:v>2.5289999999999999</c:v>
                </c:pt>
                <c:pt idx="9">
                  <c:v>3</c:v>
                </c:pt>
                <c:pt idx="10">
                  <c:v>3.66</c:v>
                </c:pt>
                <c:pt idx="11">
                  <c:v>3.5999999999999996</c:v>
                </c:pt>
                <c:pt idx="12">
                  <c:v>3.1999999999999993</c:v>
                </c:pt>
                <c:pt idx="13">
                  <c:v>3.1000000000000005</c:v>
                </c:pt>
                <c:pt idx="14">
                  <c:v>3</c:v>
                </c:pt>
                <c:pt idx="15">
                  <c:v>2.9000000000000004</c:v>
                </c:pt>
                <c:pt idx="16">
                  <c:v>2.9000000000000004</c:v>
                </c:pt>
                <c:pt idx="17">
                  <c:v>2.3999999999999995</c:v>
                </c:pt>
                <c:pt idx="18">
                  <c:v>2.95</c:v>
                </c:pt>
                <c:pt idx="19">
                  <c:v>2.8499999999999996</c:v>
                </c:pt>
                <c:pt idx="20">
                  <c:v>3.3500000000000005</c:v>
                </c:pt>
                <c:pt idx="21">
                  <c:v>3.3500000000000005</c:v>
                </c:pt>
                <c:pt idx="22">
                  <c:v>3.4470000000000001</c:v>
                </c:pt>
                <c:pt idx="23">
                  <c:v>3.6370000000000005</c:v>
                </c:pt>
                <c:pt idx="24">
                  <c:v>4.8500000000000005</c:v>
                </c:pt>
                <c:pt idx="25">
                  <c:v>5.35</c:v>
                </c:pt>
                <c:pt idx="26">
                  <c:v>5.25</c:v>
                </c:pt>
                <c:pt idx="27">
                  <c:v>4.05</c:v>
                </c:pt>
                <c:pt idx="28">
                  <c:v>4.6500000000000004</c:v>
                </c:pt>
                <c:pt idx="29">
                  <c:v>4.55</c:v>
                </c:pt>
                <c:pt idx="30">
                  <c:v>4.5</c:v>
                </c:pt>
                <c:pt idx="31">
                  <c:v>4.9000000000000004</c:v>
                </c:pt>
                <c:pt idx="32">
                  <c:v>4.9000000000000004</c:v>
                </c:pt>
                <c:pt idx="33">
                  <c:v>4.8</c:v>
                </c:pt>
                <c:pt idx="34">
                  <c:v>4.95</c:v>
                </c:pt>
                <c:pt idx="35">
                  <c:v>4.5250000000000004</c:v>
                </c:pt>
                <c:pt idx="36">
                  <c:v>4.05</c:v>
                </c:pt>
                <c:pt idx="37">
                  <c:v>3.2499999999999991</c:v>
                </c:pt>
                <c:pt idx="38">
                  <c:v>3.95</c:v>
                </c:pt>
                <c:pt idx="39">
                  <c:v>4.3</c:v>
                </c:pt>
                <c:pt idx="40">
                  <c:v>4.2</c:v>
                </c:pt>
                <c:pt idx="41">
                  <c:v>4.2</c:v>
                </c:pt>
                <c:pt idx="42">
                  <c:v>4.5</c:v>
                </c:pt>
                <c:pt idx="43">
                  <c:v>4.6000000000000005</c:v>
                </c:pt>
                <c:pt idx="44">
                  <c:v>4.3899999999999997</c:v>
                </c:pt>
                <c:pt idx="45">
                  <c:v>4.0999999999999996</c:v>
                </c:pt>
                <c:pt idx="46">
                  <c:v>3.8999999999999995</c:v>
                </c:pt>
                <c:pt idx="47">
                  <c:v>3.6999999999999993</c:v>
                </c:pt>
                <c:pt idx="48">
                  <c:v>3.8999999999999995</c:v>
                </c:pt>
                <c:pt idx="49">
                  <c:v>4.2</c:v>
                </c:pt>
                <c:pt idx="50">
                  <c:v>4.4000000000000004</c:v>
                </c:pt>
                <c:pt idx="51">
                  <c:v>4.4000000000000004</c:v>
                </c:pt>
                <c:pt idx="52">
                  <c:v>5.0999999999999996</c:v>
                </c:pt>
                <c:pt idx="53">
                  <c:v>5.4</c:v>
                </c:pt>
                <c:pt idx="54">
                  <c:v>5.9</c:v>
                </c:pt>
                <c:pt idx="55">
                  <c:v>5.45</c:v>
                </c:pt>
                <c:pt idx="56">
                  <c:v>5.15</c:v>
                </c:pt>
                <c:pt idx="57">
                  <c:v>5.45</c:v>
                </c:pt>
                <c:pt idx="58">
                  <c:v>5.65</c:v>
                </c:pt>
                <c:pt idx="59">
                  <c:v>5.55</c:v>
                </c:pt>
                <c:pt idx="60">
                  <c:v>5.8500000000000005</c:v>
                </c:pt>
                <c:pt idx="61">
                  <c:v>6.25</c:v>
                </c:pt>
                <c:pt idx="62">
                  <c:v>6.45</c:v>
                </c:pt>
                <c:pt idx="63">
                  <c:v>5.6000000000000005</c:v>
                </c:pt>
                <c:pt idx="64">
                  <c:v>5.5</c:v>
                </c:pt>
                <c:pt idx="65">
                  <c:v>5.4</c:v>
                </c:pt>
                <c:pt idx="66">
                  <c:v>4.9000000000000004</c:v>
                </c:pt>
                <c:pt idx="67">
                  <c:v>5.0999999999999996</c:v>
                </c:pt>
                <c:pt idx="68">
                  <c:v>5.0999999999999996</c:v>
                </c:pt>
                <c:pt idx="69">
                  <c:v>4.9000000000000004</c:v>
                </c:pt>
                <c:pt idx="70">
                  <c:v>5.05</c:v>
                </c:pt>
                <c:pt idx="71">
                  <c:v>5.75</c:v>
                </c:pt>
                <c:pt idx="72">
                  <c:v>6.25</c:v>
                </c:pt>
                <c:pt idx="73">
                  <c:v>6.1499999999999995</c:v>
                </c:pt>
                <c:pt idx="74">
                  <c:v>5.75</c:v>
                </c:pt>
                <c:pt idx="75">
                  <c:v>5.8500000000000005</c:v>
                </c:pt>
                <c:pt idx="76">
                  <c:v>5.75</c:v>
                </c:pt>
                <c:pt idx="77">
                  <c:v>5.75</c:v>
                </c:pt>
                <c:pt idx="78">
                  <c:v>6</c:v>
                </c:pt>
                <c:pt idx="79">
                  <c:v>5.7</c:v>
                </c:pt>
                <c:pt idx="80">
                  <c:v>5.8999999999999995</c:v>
                </c:pt>
                <c:pt idx="81">
                  <c:v>6.3000000000000007</c:v>
                </c:pt>
                <c:pt idx="82">
                  <c:v>6.4</c:v>
                </c:pt>
                <c:pt idx="83">
                  <c:v>6</c:v>
                </c:pt>
                <c:pt idx="84">
                  <c:v>5.25</c:v>
                </c:pt>
                <c:pt idx="85">
                  <c:v>5.15</c:v>
                </c:pt>
                <c:pt idx="86">
                  <c:v>4.6499999999999995</c:v>
                </c:pt>
                <c:pt idx="87">
                  <c:v>4.75</c:v>
                </c:pt>
                <c:pt idx="88">
                  <c:v>4.3499999999999996</c:v>
                </c:pt>
                <c:pt idx="89">
                  <c:v>5.0500000000000007</c:v>
                </c:pt>
                <c:pt idx="90">
                  <c:v>3.8</c:v>
                </c:pt>
                <c:pt idx="91">
                  <c:v>3.9</c:v>
                </c:pt>
                <c:pt idx="92">
                  <c:v>2.0999999999999996</c:v>
                </c:pt>
                <c:pt idx="93">
                  <c:v>3.6999999999999997</c:v>
                </c:pt>
                <c:pt idx="94">
                  <c:v>3.8</c:v>
                </c:pt>
                <c:pt idx="95">
                  <c:v>3.9</c:v>
                </c:pt>
                <c:pt idx="96">
                  <c:v>3.8</c:v>
                </c:pt>
                <c:pt idx="97">
                  <c:v>4.0999999999999996</c:v>
                </c:pt>
                <c:pt idx="98">
                  <c:v>3.8</c:v>
                </c:pt>
                <c:pt idx="99">
                  <c:v>2.6000000000000005</c:v>
                </c:pt>
                <c:pt idx="100">
                  <c:v>1.7999999999999998</c:v>
                </c:pt>
                <c:pt idx="101">
                  <c:v>2.0999999999999996</c:v>
                </c:pt>
                <c:pt idx="102">
                  <c:v>2.4000000000000004</c:v>
                </c:pt>
                <c:pt idx="103">
                  <c:v>2.0999999999999996</c:v>
                </c:pt>
                <c:pt idx="104">
                  <c:v>2</c:v>
                </c:pt>
                <c:pt idx="105">
                  <c:v>2</c:v>
                </c:pt>
                <c:pt idx="106">
                  <c:v>1.75</c:v>
                </c:pt>
                <c:pt idx="107">
                  <c:v>1.3500000000000005</c:v>
                </c:pt>
                <c:pt idx="108">
                  <c:v>1.7999999999999998</c:v>
                </c:pt>
                <c:pt idx="109">
                  <c:v>1.7999999999999998</c:v>
                </c:pt>
                <c:pt idx="110">
                  <c:v>1.8500000000000005</c:v>
                </c:pt>
                <c:pt idx="111">
                  <c:v>1.8500000000000005</c:v>
                </c:pt>
                <c:pt idx="112">
                  <c:v>1.75</c:v>
                </c:pt>
                <c:pt idx="113">
                  <c:v>1.6000000000000005</c:v>
                </c:pt>
                <c:pt idx="114">
                  <c:v>1.2000000000000002</c:v>
                </c:pt>
                <c:pt idx="115">
                  <c:v>1.4000000000000004</c:v>
                </c:pt>
                <c:pt idx="116">
                  <c:v>2.25</c:v>
                </c:pt>
                <c:pt idx="117">
                  <c:v>2.1500000000000004</c:v>
                </c:pt>
                <c:pt idx="118">
                  <c:v>3.0999999999999996</c:v>
                </c:pt>
                <c:pt idx="119">
                  <c:v>3.3</c:v>
                </c:pt>
                <c:pt idx="120">
                  <c:v>3.8499999999999996</c:v>
                </c:pt>
                <c:pt idx="121">
                  <c:v>3.75</c:v>
                </c:pt>
                <c:pt idx="122">
                  <c:v>4.1500000000000004</c:v>
                </c:pt>
                <c:pt idx="123">
                  <c:v>4.95</c:v>
                </c:pt>
                <c:pt idx="124">
                  <c:v>5.45</c:v>
                </c:pt>
                <c:pt idx="125">
                  <c:v>6.35</c:v>
                </c:pt>
                <c:pt idx="126">
                  <c:v>7.05</c:v>
                </c:pt>
                <c:pt idx="127">
                  <c:v>6.95</c:v>
                </c:pt>
                <c:pt idx="128">
                  <c:v>6.35</c:v>
                </c:pt>
                <c:pt idx="129">
                  <c:v>5.85</c:v>
                </c:pt>
                <c:pt idx="130">
                  <c:v>6.25</c:v>
                </c:pt>
                <c:pt idx="131">
                  <c:v>6.65</c:v>
                </c:pt>
                <c:pt idx="132">
                  <c:v>6.45</c:v>
                </c:pt>
                <c:pt idx="133">
                  <c:v>6.15</c:v>
                </c:pt>
                <c:pt idx="134">
                  <c:v>6.45</c:v>
                </c:pt>
                <c:pt idx="135">
                  <c:v>6.55</c:v>
                </c:pt>
                <c:pt idx="136">
                  <c:v>6.55</c:v>
                </c:pt>
                <c:pt idx="137">
                  <c:v>6.65</c:v>
                </c:pt>
                <c:pt idx="138">
                  <c:v>7.15</c:v>
                </c:pt>
                <c:pt idx="139">
                  <c:v>7.35</c:v>
                </c:pt>
                <c:pt idx="140">
                  <c:v>7.7</c:v>
                </c:pt>
              </c:numCache>
            </c:numRef>
          </c:val>
          <c:smooth val="0"/>
          <c:extLst>
            <c:ext xmlns:c16="http://schemas.microsoft.com/office/drawing/2014/chart" uri="{C3380CC4-5D6E-409C-BE32-E72D297353CC}">
              <c16:uniqueId val="{00000001-4C54-47CD-92E3-AD8E3A925865}"/>
            </c:ext>
          </c:extLst>
        </c:ser>
        <c:ser>
          <c:idx val="2"/>
          <c:order val="2"/>
          <c:tx>
            <c:strRef>
              <c:f>'[Copy of Stats masterfile_NEW.xlsx]Maandelikse data'!$B$1161</c:f>
              <c:strCache>
                <c:ptCount val="1"/>
                <c:pt idx="0">
                  <c:v>Inflation rate</c:v>
                </c:pt>
              </c:strCache>
            </c:strRef>
          </c:tx>
          <c:spPr>
            <a:ln w="38100" cap="rnd">
              <a:solidFill>
                <a:schemeClr val="accent3"/>
              </a:solidFill>
              <a:round/>
            </a:ln>
            <a:effectLst/>
          </c:spPr>
          <c:marker>
            <c:symbol val="none"/>
          </c:marker>
          <c:cat>
            <c:numRef>
              <c:f>'[Copy of Stats masterfile_NEW.xlsx]Maandelikse data'!$A$1222:$A$1362</c:f>
              <c:numCache>
                <c:formatCode>mmm\-yy</c:formatCode>
                <c:ptCount val="14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pt idx="130">
                  <c:v>45231</c:v>
                </c:pt>
                <c:pt idx="131">
                  <c:v>45261</c:v>
                </c:pt>
                <c:pt idx="132">
                  <c:v>45292</c:v>
                </c:pt>
                <c:pt idx="133">
                  <c:v>45323</c:v>
                </c:pt>
                <c:pt idx="134">
                  <c:v>45352</c:v>
                </c:pt>
                <c:pt idx="135">
                  <c:v>45383</c:v>
                </c:pt>
                <c:pt idx="136">
                  <c:v>45413</c:v>
                </c:pt>
                <c:pt idx="137">
                  <c:v>45444</c:v>
                </c:pt>
                <c:pt idx="138">
                  <c:v>45474</c:v>
                </c:pt>
                <c:pt idx="139">
                  <c:v>45505</c:v>
                </c:pt>
                <c:pt idx="140">
                  <c:v>45536</c:v>
                </c:pt>
              </c:numCache>
            </c:numRef>
          </c:cat>
          <c:val>
            <c:numRef>
              <c:f>'[Copy of Stats masterfile_NEW.xlsx]Maandelikse data'!$B$1222:$B$1362</c:f>
              <c:numCache>
                <c:formatCode>0.0</c:formatCode>
                <c:ptCount val="141"/>
                <c:pt idx="0">
                  <c:v>5.4</c:v>
                </c:pt>
                <c:pt idx="1">
                  <c:v>5.8330000000000002</c:v>
                </c:pt>
                <c:pt idx="2">
                  <c:v>5.9270000000000005</c:v>
                </c:pt>
                <c:pt idx="3">
                  <c:v>5.9089999999999998</c:v>
                </c:pt>
                <c:pt idx="4">
                  <c:v>5.6000000000000005</c:v>
                </c:pt>
                <c:pt idx="5">
                  <c:v>5.5</c:v>
                </c:pt>
                <c:pt idx="6">
                  <c:v>6.3</c:v>
                </c:pt>
                <c:pt idx="7">
                  <c:v>6.4</c:v>
                </c:pt>
                <c:pt idx="8">
                  <c:v>5.9710000000000001</c:v>
                </c:pt>
                <c:pt idx="9">
                  <c:v>5.5</c:v>
                </c:pt>
                <c:pt idx="10">
                  <c:v>5.34</c:v>
                </c:pt>
                <c:pt idx="11">
                  <c:v>5.4</c:v>
                </c:pt>
                <c:pt idx="12">
                  <c:v>5.8000000000000007</c:v>
                </c:pt>
                <c:pt idx="13">
                  <c:v>5.8999999999999995</c:v>
                </c:pt>
                <c:pt idx="14">
                  <c:v>6</c:v>
                </c:pt>
                <c:pt idx="15">
                  <c:v>6.1</c:v>
                </c:pt>
                <c:pt idx="16">
                  <c:v>6.1</c:v>
                </c:pt>
                <c:pt idx="17">
                  <c:v>6.6000000000000005</c:v>
                </c:pt>
                <c:pt idx="18">
                  <c:v>6.3</c:v>
                </c:pt>
                <c:pt idx="19">
                  <c:v>6.4</c:v>
                </c:pt>
                <c:pt idx="20">
                  <c:v>5.8999999999999995</c:v>
                </c:pt>
                <c:pt idx="21">
                  <c:v>5.8999999999999995</c:v>
                </c:pt>
                <c:pt idx="22">
                  <c:v>5.8029999999999999</c:v>
                </c:pt>
                <c:pt idx="23">
                  <c:v>5.6129999999999995</c:v>
                </c:pt>
                <c:pt idx="24">
                  <c:v>4.3999999999999995</c:v>
                </c:pt>
                <c:pt idx="25">
                  <c:v>3.9</c:v>
                </c:pt>
                <c:pt idx="26">
                  <c:v>4</c:v>
                </c:pt>
                <c:pt idx="27">
                  <c:v>5.2</c:v>
                </c:pt>
                <c:pt idx="28">
                  <c:v>4.5999999999999996</c:v>
                </c:pt>
                <c:pt idx="29">
                  <c:v>4.7</c:v>
                </c:pt>
                <c:pt idx="30">
                  <c:v>5</c:v>
                </c:pt>
                <c:pt idx="31">
                  <c:v>4.5999999999999996</c:v>
                </c:pt>
                <c:pt idx="32">
                  <c:v>4.5999999999999996</c:v>
                </c:pt>
                <c:pt idx="33">
                  <c:v>4.7</c:v>
                </c:pt>
                <c:pt idx="34">
                  <c:v>4.8</c:v>
                </c:pt>
                <c:pt idx="35">
                  <c:v>5.2249999999999996</c:v>
                </c:pt>
                <c:pt idx="36">
                  <c:v>6.2</c:v>
                </c:pt>
                <c:pt idx="37">
                  <c:v>7.0000000000000009</c:v>
                </c:pt>
                <c:pt idx="38">
                  <c:v>6.3</c:v>
                </c:pt>
                <c:pt idx="39">
                  <c:v>6.2</c:v>
                </c:pt>
                <c:pt idx="40">
                  <c:v>6.3</c:v>
                </c:pt>
                <c:pt idx="41">
                  <c:v>6.3</c:v>
                </c:pt>
                <c:pt idx="42">
                  <c:v>6</c:v>
                </c:pt>
                <c:pt idx="43">
                  <c:v>5.8999999999999995</c:v>
                </c:pt>
                <c:pt idx="44">
                  <c:v>6.11</c:v>
                </c:pt>
                <c:pt idx="45">
                  <c:v>6.4</c:v>
                </c:pt>
                <c:pt idx="46">
                  <c:v>6.6000000000000005</c:v>
                </c:pt>
                <c:pt idx="47">
                  <c:v>6.8000000000000007</c:v>
                </c:pt>
                <c:pt idx="48">
                  <c:v>6.6000000000000005</c:v>
                </c:pt>
                <c:pt idx="49">
                  <c:v>6.3</c:v>
                </c:pt>
                <c:pt idx="50">
                  <c:v>6.1</c:v>
                </c:pt>
                <c:pt idx="51">
                  <c:v>6.1</c:v>
                </c:pt>
                <c:pt idx="52">
                  <c:v>5.4</c:v>
                </c:pt>
                <c:pt idx="53">
                  <c:v>5.0999999999999996</c:v>
                </c:pt>
                <c:pt idx="54">
                  <c:v>4.5999999999999996</c:v>
                </c:pt>
                <c:pt idx="55">
                  <c:v>4.8</c:v>
                </c:pt>
                <c:pt idx="56">
                  <c:v>5.0999999999999996</c:v>
                </c:pt>
                <c:pt idx="57">
                  <c:v>4.8</c:v>
                </c:pt>
                <c:pt idx="58">
                  <c:v>4.5999999999999996</c:v>
                </c:pt>
                <c:pt idx="59">
                  <c:v>4.7</c:v>
                </c:pt>
                <c:pt idx="60">
                  <c:v>4.3999999999999995</c:v>
                </c:pt>
                <c:pt idx="61">
                  <c:v>4</c:v>
                </c:pt>
                <c:pt idx="62">
                  <c:v>3.8</c:v>
                </c:pt>
                <c:pt idx="63">
                  <c:v>4.3999999999999995</c:v>
                </c:pt>
                <c:pt idx="64">
                  <c:v>4.5</c:v>
                </c:pt>
                <c:pt idx="65">
                  <c:v>4.5999999999999996</c:v>
                </c:pt>
                <c:pt idx="66">
                  <c:v>5.0999999999999996</c:v>
                </c:pt>
                <c:pt idx="67">
                  <c:v>4.9000000000000004</c:v>
                </c:pt>
                <c:pt idx="68">
                  <c:v>4.9000000000000004</c:v>
                </c:pt>
                <c:pt idx="69">
                  <c:v>5.0999999999999996</c:v>
                </c:pt>
                <c:pt idx="70">
                  <c:v>5.2</c:v>
                </c:pt>
                <c:pt idx="71">
                  <c:v>4.5</c:v>
                </c:pt>
                <c:pt idx="72">
                  <c:v>4</c:v>
                </c:pt>
                <c:pt idx="73">
                  <c:v>4.1000000000000005</c:v>
                </c:pt>
                <c:pt idx="74">
                  <c:v>4.5</c:v>
                </c:pt>
                <c:pt idx="75">
                  <c:v>4.3999999999999995</c:v>
                </c:pt>
                <c:pt idx="76">
                  <c:v>4.5</c:v>
                </c:pt>
                <c:pt idx="77">
                  <c:v>4.5</c:v>
                </c:pt>
                <c:pt idx="78">
                  <c:v>4</c:v>
                </c:pt>
                <c:pt idx="79">
                  <c:v>4.3</c:v>
                </c:pt>
                <c:pt idx="80">
                  <c:v>4.1000000000000005</c:v>
                </c:pt>
                <c:pt idx="81">
                  <c:v>3.6999999999999997</c:v>
                </c:pt>
                <c:pt idx="82">
                  <c:v>3.5999999999999996</c:v>
                </c:pt>
                <c:pt idx="83">
                  <c:v>4</c:v>
                </c:pt>
                <c:pt idx="84">
                  <c:v>4.5</c:v>
                </c:pt>
                <c:pt idx="85">
                  <c:v>4.5999999999999996</c:v>
                </c:pt>
                <c:pt idx="86">
                  <c:v>4.1000000000000005</c:v>
                </c:pt>
                <c:pt idx="87">
                  <c:v>3</c:v>
                </c:pt>
                <c:pt idx="88">
                  <c:v>2.9000000000000004</c:v>
                </c:pt>
                <c:pt idx="89">
                  <c:v>2.1999999999999997</c:v>
                </c:pt>
                <c:pt idx="90">
                  <c:v>3.2</c:v>
                </c:pt>
                <c:pt idx="91">
                  <c:v>3.1</c:v>
                </c:pt>
                <c:pt idx="92">
                  <c:v>4.9000000000000004</c:v>
                </c:pt>
                <c:pt idx="93">
                  <c:v>3.3000000000000003</c:v>
                </c:pt>
                <c:pt idx="94">
                  <c:v>3.2</c:v>
                </c:pt>
                <c:pt idx="95">
                  <c:v>3.1</c:v>
                </c:pt>
                <c:pt idx="96">
                  <c:v>3.2</c:v>
                </c:pt>
                <c:pt idx="97">
                  <c:v>2.9000000000000004</c:v>
                </c:pt>
                <c:pt idx="98">
                  <c:v>3.2</c:v>
                </c:pt>
                <c:pt idx="99">
                  <c:v>4.3999999999999995</c:v>
                </c:pt>
                <c:pt idx="100">
                  <c:v>5.2</c:v>
                </c:pt>
                <c:pt idx="101">
                  <c:v>4.9000000000000004</c:v>
                </c:pt>
                <c:pt idx="102">
                  <c:v>4.5999999999999996</c:v>
                </c:pt>
                <c:pt idx="103">
                  <c:v>4.9000000000000004</c:v>
                </c:pt>
                <c:pt idx="104">
                  <c:v>5</c:v>
                </c:pt>
                <c:pt idx="105">
                  <c:v>5</c:v>
                </c:pt>
                <c:pt idx="106">
                  <c:v>5.5</c:v>
                </c:pt>
                <c:pt idx="107">
                  <c:v>5.8999999999999995</c:v>
                </c:pt>
                <c:pt idx="108">
                  <c:v>5.7</c:v>
                </c:pt>
                <c:pt idx="109">
                  <c:v>5.7</c:v>
                </c:pt>
                <c:pt idx="110">
                  <c:v>5.8999999999999995</c:v>
                </c:pt>
                <c:pt idx="111">
                  <c:v>5.8999999999999995</c:v>
                </c:pt>
                <c:pt idx="112">
                  <c:v>6.5</c:v>
                </c:pt>
                <c:pt idx="113">
                  <c:v>7.3999999999999995</c:v>
                </c:pt>
                <c:pt idx="114">
                  <c:v>7.8</c:v>
                </c:pt>
                <c:pt idx="115">
                  <c:v>7.6</c:v>
                </c:pt>
                <c:pt idx="116">
                  <c:v>7.5</c:v>
                </c:pt>
                <c:pt idx="117">
                  <c:v>7.6</c:v>
                </c:pt>
                <c:pt idx="118">
                  <c:v>7.4</c:v>
                </c:pt>
                <c:pt idx="119">
                  <c:v>7.2</c:v>
                </c:pt>
                <c:pt idx="120">
                  <c:v>6.9</c:v>
                </c:pt>
                <c:pt idx="121">
                  <c:v>7</c:v>
                </c:pt>
                <c:pt idx="122">
                  <c:v>7.1</c:v>
                </c:pt>
                <c:pt idx="123">
                  <c:v>6.8</c:v>
                </c:pt>
                <c:pt idx="124" formatCode="General">
                  <c:v>6.3</c:v>
                </c:pt>
                <c:pt idx="125" formatCode="General">
                  <c:v>5.4</c:v>
                </c:pt>
                <c:pt idx="126" formatCode="General">
                  <c:v>4.7</c:v>
                </c:pt>
                <c:pt idx="127" formatCode="General">
                  <c:v>4.8</c:v>
                </c:pt>
                <c:pt idx="128" formatCode="General">
                  <c:v>5.4</c:v>
                </c:pt>
                <c:pt idx="129" formatCode="General">
                  <c:v>5.9</c:v>
                </c:pt>
                <c:pt idx="130" formatCode="General">
                  <c:v>5.5</c:v>
                </c:pt>
                <c:pt idx="131" formatCode="General">
                  <c:v>5.0999999999999996</c:v>
                </c:pt>
                <c:pt idx="132" formatCode="General">
                  <c:v>5.3</c:v>
                </c:pt>
                <c:pt idx="133" formatCode="General">
                  <c:v>5.6</c:v>
                </c:pt>
                <c:pt idx="134" formatCode="General">
                  <c:v>5.3</c:v>
                </c:pt>
                <c:pt idx="135" formatCode="General">
                  <c:v>5.2</c:v>
                </c:pt>
                <c:pt idx="136" formatCode="General">
                  <c:v>5.2</c:v>
                </c:pt>
                <c:pt idx="137" formatCode="General">
                  <c:v>5.0999999999999996</c:v>
                </c:pt>
                <c:pt idx="138" formatCode="General">
                  <c:v>4.5999999999999996</c:v>
                </c:pt>
                <c:pt idx="139" formatCode="General">
                  <c:v>4.4000000000000004</c:v>
                </c:pt>
                <c:pt idx="140" formatCode="General">
                  <c:v>3.8</c:v>
                </c:pt>
              </c:numCache>
            </c:numRef>
          </c:val>
          <c:smooth val="0"/>
          <c:extLst>
            <c:ext xmlns:c16="http://schemas.microsoft.com/office/drawing/2014/chart" uri="{C3380CC4-5D6E-409C-BE32-E72D297353CC}">
              <c16:uniqueId val="{00000002-4C54-47CD-92E3-AD8E3A925865}"/>
            </c:ext>
          </c:extLst>
        </c:ser>
        <c:dLbls>
          <c:showLegendKey val="0"/>
          <c:showVal val="0"/>
          <c:showCatName val="0"/>
          <c:showSerName val="0"/>
          <c:showPercent val="0"/>
          <c:showBubbleSize val="0"/>
        </c:dLbls>
        <c:smooth val="0"/>
        <c:axId val="504067056"/>
        <c:axId val="504073712"/>
      </c:lineChart>
      <c:dateAx>
        <c:axId val="504067056"/>
        <c:scaling>
          <c:orientation val="minMax"/>
          <c:max val="45170"/>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4073712"/>
        <c:crosses val="autoZero"/>
        <c:auto val="1"/>
        <c:lblOffset val="100"/>
        <c:baseTimeUnit val="months"/>
        <c:majorUnit val="6"/>
        <c:majorTimeUnit val="months"/>
      </c:dateAx>
      <c:valAx>
        <c:axId val="504073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sz="1600" b="1" i="0" u="none" strike="noStrike" kern="1200" baseline="0" dirty="0">
                    <a:solidFill>
                      <a:prstClr val="black"/>
                    </a:solidFill>
                  </a:rPr>
                  <a:t>Y-o-Y Percentage Change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406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787490791812897E-2"/>
          <c:y val="5.0925925925925923E-2"/>
          <c:w val="0.81363163530587024"/>
          <c:h val="0.76993764549562349"/>
        </c:manualLayout>
      </c:layout>
      <c:lineChart>
        <c:grouping val="standard"/>
        <c:varyColors val="0"/>
        <c:ser>
          <c:idx val="0"/>
          <c:order val="1"/>
          <c:tx>
            <c:strRef>
              <c:f>'[Copy of Stats masterfile_NEW.xlsx]Ktl en jaarlikse data'!$E$95</c:f>
              <c:strCache>
                <c:ptCount val="1"/>
                <c:pt idx="0">
                  <c:v>Debt % of disposable income (Left axis)</c:v>
                </c:pt>
              </c:strCache>
            </c:strRef>
          </c:tx>
          <c:spPr>
            <a:ln w="28575" cap="rnd">
              <a:solidFill>
                <a:schemeClr val="accent1"/>
              </a:solidFill>
              <a:round/>
            </a:ln>
            <a:effectLst/>
          </c:spPr>
          <c:marker>
            <c:symbol val="none"/>
          </c:marker>
          <c:cat>
            <c:numRef>
              <c:f>'[Copy of Stats masterfile_NEW.xlsx]Ktl en jaarlikse data'!$D$96:$D$137</c:f>
              <c:numCache>
                <c:formatCode>General</c:formatCode>
                <c:ptCount val="4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pt idx="41">
                  <c:v>2023</c:v>
                </c:pt>
              </c:numCache>
            </c:numRef>
          </c:cat>
          <c:val>
            <c:numRef>
              <c:f>'[Copy of Stats masterfile_NEW.xlsx]Ktl en jaarlikse data'!$I$96:$I$137</c:f>
              <c:numCache>
                <c:formatCode>0.00</c:formatCode>
                <c:ptCount val="42"/>
                <c:pt idx="0">
                  <c:v>42.6</c:v>
                </c:pt>
                <c:pt idx="1">
                  <c:v>44.5</c:v>
                </c:pt>
                <c:pt idx="2">
                  <c:v>47.9</c:v>
                </c:pt>
                <c:pt idx="3">
                  <c:v>47.8</c:v>
                </c:pt>
                <c:pt idx="4">
                  <c:v>44.6</c:v>
                </c:pt>
                <c:pt idx="5">
                  <c:v>40.6</c:v>
                </c:pt>
                <c:pt idx="6">
                  <c:v>42.3</c:v>
                </c:pt>
                <c:pt idx="7">
                  <c:v>44.7</c:v>
                </c:pt>
                <c:pt idx="8">
                  <c:v>46.5</c:v>
                </c:pt>
                <c:pt idx="9">
                  <c:v>48</c:v>
                </c:pt>
                <c:pt idx="10">
                  <c:v>46.3</c:v>
                </c:pt>
                <c:pt idx="11">
                  <c:v>47.3</c:v>
                </c:pt>
                <c:pt idx="12">
                  <c:v>49.1</c:v>
                </c:pt>
                <c:pt idx="13">
                  <c:v>53.1</c:v>
                </c:pt>
                <c:pt idx="14">
                  <c:v>55.7</c:v>
                </c:pt>
                <c:pt idx="15">
                  <c:v>55.1</c:v>
                </c:pt>
                <c:pt idx="16">
                  <c:v>54.5</c:v>
                </c:pt>
                <c:pt idx="17">
                  <c:v>51.9</c:v>
                </c:pt>
                <c:pt idx="18">
                  <c:v>49.3</c:v>
                </c:pt>
                <c:pt idx="19">
                  <c:v>48.7</c:v>
                </c:pt>
                <c:pt idx="20">
                  <c:v>47.4</c:v>
                </c:pt>
                <c:pt idx="21">
                  <c:v>49.8</c:v>
                </c:pt>
                <c:pt idx="22">
                  <c:v>52.6</c:v>
                </c:pt>
                <c:pt idx="23">
                  <c:v>59</c:v>
                </c:pt>
                <c:pt idx="24">
                  <c:v>69.900000000000006</c:v>
                </c:pt>
                <c:pt idx="25">
                  <c:v>76.8</c:v>
                </c:pt>
                <c:pt idx="26">
                  <c:v>77.599999999999994</c:v>
                </c:pt>
                <c:pt idx="27">
                  <c:v>76.400000000000006</c:v>
                </c:pt>
                <c:pt idx="28">
                  <c:v>73.3</c:v>
                </c:pt>
                <c:pt idx="29">
                  <c:v>71</c:v>
                </c:pt>
                <c:pt idx="30">
                  <c:v>71.7</c:v>
                </c:pt>
                <c:pt idx="31">
                  <c:v>71.8</c:v>
                </c:pt>
                <c:pt idx="32">
                  <c:v>70.400000000000006</c:v>
                </c:pt>
                <c:pt idx="33">
                  <c:v>68.3</c:v>
                </c:pt>
                <c:pt idx="34">
                  <c:v>66.099999999999994</c:v>
                </c:pt>
                <c:pt idx="35">
                  <c:v>64.5</c:v>
                </c:pt>
                <c:pt idx="36">
                  <c:v>63.8</c:v>
                </c:pt>
                <c:pt idx="37">
                  <c:v>64.2</c:v>
                </c:pt>
                <c:pt idx="38">
                  <c:v>68.7</c:v>
                </c:pt>
                <c:pt idx="39">
                  <c:v>67</c:v>
                </c:pt>
                <c:pt idx="40">
                  <c:v>61.8</c:v>
                </c:pt>
                <c:pt idx="41">
                  <c:v>62.4</c:v>
                </c:pt>
              </c:numCache>
            </c:numRef>
          </c:val>
          <c:smooth val="0"/>
          <c:extLst>
            <c:ext xmlns:c16="http://schemas.microsoft.com/office/drawing/2014/chart" uri="{C3380CC4-5D6E-409C-BE32-E72D297353CC}">
              <c16:uniqueId val="{00000000-E70F-43E4-9058-997DE62029FF}"/>
            </c:ext>
          </c:extLst>
        </c:ser>
        <c:dLbls>
          <c:showLegendKey val="0"/>
          <c:showVal val="0"/>
          <c:showCatName val="0"/>
          <c:showSerName val="0"/>
          <c:showPercent val="0"/>
          <c:showBubbleSize val="0"/>
        </c:dLbls>
        <c:marker val="1"/>
        <c:smooth val="0"/>
        <c:axId val="1650880447"/>
        <c:axId val="1650865887"/>
      </c:lineChart>
      <c:lineChart>
        <c:grouping val="standard"/>
        <c:varyColors val="0"/>
        <c:ser>
          <c:idx val="1"/>
          <c:order val="0"/>
          <c:tx>
            <c:strRef>
              <c:f>'[Copy of Stats masterfile_NEW.xlsx]Ktl en jaarlikse data'!$F$95</c:f>
              <c:strCache>
                <c:ptCount val="1"/>
                <c:pt idx="0">
                  <c:v>Real per capita disposable income (R) (constant 2015 prices) ( Right axis)</c:v>
                </c:pt>
              </c:strCache>
            </c:strRef>
          </c:tx>
          <c:spPr>
            <a:ln w="28575" cap="rnd">
              <a:solidFill>
                <a:schemeClr val="accent2"/>
              </a:solidFill>
              <a:round/>
            </a:ln>
            <a:effectLst/>
          </c:spPr>
          <c:marker>
            <c:symbol val="none"/>
          </c:marker>
          <c:cat>
            <c:numRef>
              <c:f>'[Copy of Stats masterfile_NEW.xlsx]Ktl en jaarlikse data'!$D$96:$D$135</c:f>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f>'[Copy of Stats masterfile_NEW.xlsx]Ktl en jaarlikse data'!$H$96:$H$137</c:f>
              <c:numCache>
                <c:formatCode>General</c:formatCode>
                <c:ptCount val="42"/>
                <c:pt idx="0">
                  <c:v>37426</c:v>
                </c:pt>
                <c:pt idx="1">
                  <c:v>37939</c:v>
                </c:pt>
                <c:pt idx="2">
                  <c:v>39359</c:v>
                </c:pt>
                <c:pt idx="3">
                  <c:v>38306</c:v>
                </c:pt>
                <c:pt idx="4">
                  <c:v>36512</c:v>
                </c:pt>
                <c:pt idx="5">
                  <c:v>37870</c:v>
                </c:pt>
                <c:pt idx="6">
                  <c:v>38779</c:v>
                </c:pt>
                <c:pt idx="7">
                  <c:v>38866</c:v>
                </c:pt>
                <c:pt idx="8">
                  <c:v>38098</c:v>
                </c:pt>
                <c:pt idx="9">
                  <c:v>37124</c:v>
                </c:pt>
                <c:pt idx="10">
                  <c:v>37156</c:v>
                </c:pt>
                <c:pt idx="11">
                  <c:v>36496</c:v>
                </c:pt>
                <c:pt idx="12">
                  <c:v>36579</c:v>
                </c:pt>
                <c:pt idx="13">
                  <c:v>37540</c:v>
                </c:pt>
                <c:pt idx="14">
                  <c:v>38531</c:v>
                </c:pt>
                <c:pt idx="15">
                  <c:v>38976</c:v>
                </c:pt>
                <c:pt idx="16">
                  <c:v>38620</c:v>
                </c:pt>
                <c:pt idx="17">
                  <c:v>38394</c:v>
                </c:pt>
                <c:pt idx="18">
                  <c:v>39098</c:v>
                </c:pt>
                <c:pt idx="19">
                  <c:v>39324</c:v>
                </c:pt>
                <c:pt idx="20">
                  <c:v>39374</c:v>
                </c:pt>
                <c:pt idx="21">
                  <c:v>39859</c:v>
                </c:pt>
                <c:pt idx="22">
                  <c:v>41789</c:v>
                </c:pt>
                <c:pt idx="23">
                  <c:v>43714</c:v>
                </c:pt>
                <c:pt idx="24">
                  <c:v>46528</c:v>
                </c:pt>
                <c:pt idx="25">
                  <c:v>48694</c:v>
                </c:pt>
                <c:pt idx="26">
                  <c:v>49163</c:v>
                </c:pt>
                <c:pt idx="27">
                  <c:v>47457</c:v>
                </c:pt>
                <c:pt idx="28">
                  <c:v>48289</c:v>
                </c:pt>
                <c:pt idx="29">
                  <c:v>49365</c:v>
                </c:pt>
                <c:pt idx="30">
                  <c:v>49895</c:v>
                </c:pt>
                <c:pt idx="31">
                  <c:v>49800</c:v>
                </c:pt>
                <c:pt idx="32">
                  <c:v>49622</c:v>
                </c:pt>
                <c:pt idx="33">
                  <c:v>50353</c:v>
                </c:pt>
                <c:pt idx="34">
                  <c:v>50008</c:v>
                </c:pt>
                <c:pt idx="35">
                  <c:v>50527</c:v>
                </c:pt>
                <c:pt idx="36">
                  <c:v>50840</c:v>
                </c:pt>
                <c:pt idx="37">
                  <c:v>50501</c:v>
                </c:pt>
                <c:pt idx="38">
                  <c:v>47190</c:v>
                </c:pt>
                <c:pt idx="39">
                  <c:v>49458</c:v>
                </c:pt>
                <c:pt idx="40">
                  <c:v>50696</c:v>
                </c:pt>
                <c:pt idx="41">
                  <c:v>50152</c:v>
                </c:pt>
              </c:numCache>
            </c:numRef>
          </c:val>
          <c:smooth val="0"/>
          <c:extLst>
            <c:ext xmlns:c16="http://schemas.microsoft.com/office/drawing/2014/chart" uri="{C3380CC4-5D6E-409C-BE32-E72D297353CC}">
              <c16:uniqueId val="{00000001-E70F-43E4-9058-997DE62029FF}"/>
            </c:ext>
          </c:extLst>
        </c:ser>
        <c:dLbls>
          <c:showLegendKey val="0"/>
          <c:showVal val="0"/>
          <c:showCatName val="0"/>
          <c:showSerName val="0"/>
          <c:showPercent val="0"/>
          <c:showBubbleSize val="0"/>
        </c:dLbls>
        <c:marker val="1"/>
        <c:smooth val="0"/>
        <c:axId val="1813530191"/>
        <c:axId val="1813526031"/>
      </c:lineChart>
      <c:dateAx>
        <c:axId val="165088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50865887"/>
        <c:crosses val="autoZero"/>
        <c:auto val="0"/>
        <c:lblOffset val="100"/>
        <c:baseTimeUnit val="days"/>
        <c:majorUnit val="1"/>
        <c:majorTimeUnit val="days"/>
      </c:dateAx>
      <c:valAx>
        <c:axId val="1650865887"/>
        <c:scaling>
          <c:orientation val="minMax"/>
          <c:max val="10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ZA" sz="1400" dirty="0"/>
                  <a:t>Debt % of disposable income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50880447"/>
        <c:crosses val="autoZero"/>
        <c:crossBetween val="between"/>
      </c:valAx>
      <c:valAx>
        <c:axId val="1813526031"/>
        <c:scaling>
          <c:orientation val="minMax"/>
          <c:min val="20000"/>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ZA" sz="1400" dirty="0"/>
                  <a:t>Disposable</a:t>
                </a:r>
                <a:r>
                  <a:rPr lang="en-ZA" sz="1400" baseline="0" dirty="0"/>
                  <a:t> income (Rand)</a:t>
                </a:r>
                <a:endParaRPr lang="en-ZA" sz="1400" dirty="0"/>
              </a:p>
            </c:rich>
          </c:tx>
          <c:layout>
            <c:manualLayout>
              <c:xMode val="edge"/>
              <c:yMode val="edge"/>
              <c:x val="0.95628425265994332"/>
              <c:y val="0.2510292004146290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1">
                <a:alpha val="94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13530191"/>
        <c:crosses val="max"/>
        <c:crossBetween val="between"/>
      </c:valAx>
      <c:catAx>
        <c:axId val="1813530191"/>
        <c:scaling>
          <c:orientation val="minMax"/>
        </c:scaling>
        <c:delete val="1"/>
        <c:axPos val="b"/>
        <c:numFmt formatCode="General" sourceLinked="1"/>
        <c:majorTickMark val="out"/>
        <c:minorTickMark val="none"/>
        <c:tickLblPos val="nextTo"/>
        <c:crossAx val="1813526031"/>
        <c:crosses val="autoZero"/>
        <c:auto val="1"/>
        <c:lblAlgn val="ctr"/>
        <c:lblOffset val="100"/>
        <c:noMultiLvlLbl val="0"/>
      </c:catAx>
      <c:spPr>
        <a:noFill/>
        <a:ln>
          <a:noFill/>
        </a:ln>
        <a:effectLst/>
      </c:spPr>
    </c:plotArea>
    <c:legend>
      <c:legendPos val="b"/>
      <c:layout>
        <c:manualLayout>
          <c:xMode val="edge"/>
          <c:yMode val="edge"/>
          <c:x val="3.3623721653106065E-2"/>
          <c:y val="0.92868619818491738"/>
          <c:w val="0.89999996315804109"/>
          <c:h val="5.65178835468029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29834921950548E-2"/>
          <c:y val="4.5034469219083911E-2"/>
          <c:w val="0.91312275521480868"/>
          <c:h val="0.93184634448574966"/>
        </c:manualLayout>
      </c:layout>
      <c:lineChart>
        <c:grouping val="standard"/>
        <c:varyColors val="0"/>
        <c:ser>
          <c:idx val="0"/>
          <c:order val="0"/>
          <c:tx>
            <c:strRef>
              <c:f>'[Copy of Stats masterfile_NEW.xlsx]Maandelikse data'!$B$1428:$B$1555</c:f>
              <c:strCache>
                <c:ptCount val="128"/>
                <c:pt idx="0">
                  <c:v>8,9</c:v>
                </c:pt>
                <c:pt idx="1">
                  <c:v>6,3</c:v>
                </c:pt>
                <c:pt idx="2">
                  <c:v>5,3</c:v>
                </c:pt>
                <c:pt idx="3">
                  <c:v>7,3</c:v>
                </c:pt>
                <c:pt idx="4">
                  <c:v>8,5</c:v>
                </c:pt>
                <c:pt idx="5">
                  <c:v>4,8</c:v>
                </c:pt>
                <c:pt idx="6">
                  <c:v>8,5</c:v>
                </c:pt>
                <c:pt idx="7">
                  <c:v>7,9</c:v>
                </c:pt>
                <c:pt idx="8">
                  <c:v>7,7</c:v>
                </c:pt>
                <c:pt idx="9">
                  <c:v>8,5</c:v>
                </c:pt>
                <c:pt idx="10">
                  <c:v>7,2</c:v>
                </c:pt>
                <c:pt idx="11">
                  <c:v>7,3</c:v>
                </c:pt>
                <c:pt idx="12">
                  <c:v>6,8</c:v>
                </c:pt>
                <c:pt idx="13">
                  <c:v>8,7</c:v>
                </c:pt>
                <c:pt idx="14">
                  <c:v>7,4</c:v>
                </c:pt>
                <c:pt idx="15">
                  <c:v>8,0</c:v>
                </c:pt>
                <c:pt idx="16">
                  <c:v>6,4</c:v>
                </c:pt>
                <c:pt idx="17">
                  <c:v>7,8</c:v>
                </c:pt>
                <c:pt idx="18">
                  <c:v>7,1</c:v>
                </c:pt>
                <c:pt idx="19">
                  <c:v>7,7</c:v>
                </c:pt>
                <c:pt idx="20">
                  <c:v>6,9</c:v>
                </c:pt>
                <c:pt idx="21">
                  <c:v>7,6</c:v>
                </c:pt>
                <c:pt idx="22">
                  <c:v>7,8</c:v>
                </c:pt>
                <c:pt idx="23">
                  <c:v>8,4</c:v>
                </c:pt>
                <c:pt idx="24">
                  <c:v>8,0</c:v>
                </c:pt>
                <c:pt idx="25">
                  <c:v>9,0</c:v>
                </c:pt>
                <c:pt idx="26">
                  <c:v>8,4</c:v>
                </c:pt>
                <c:pt idx="27">
                  <c:v>7,7</c:v>
                </c:pt>
                <c:pt idx="28">
                  <c:v>9,4</c:v>
                </c:pt>
                <c:pt idx="29">
                  <c:v>7,9</c:v>
                </c:pt>
                <c:pt idx="30">
                  <c:v>8,6</c:v>
                </c:pt>
                <c:pt idx="31">
                  <c:v>6,7</c:v>
                </c:pt>
                <c:pt idx="32">
                  <c:v>8,0</c:v>
                </c:pt>
                <c:pt idx="33">
                  <c:v>6,6</c:v>
                </c:pt>
                <c:pt idx="34">
                  <c:v>8,8</c:v>
                </c:pt>
                <c:pt idx="35">
                  <c:v>7,8</c:v>
                </c:pt>
                <c:pt idx="36">
                  <c:v>5,0</c:v>
                </c:pt>
                <c:pt idx="37">
                  <c:v>5,2</c:v>
                </c:pt>
                <c:pt idx="38">
                  <c:v>6,6</c:v>
                </c:pt>
                <c:pt idx="39">
                  <c:v>6,9</c:v>
                </c:pt>
                <c:pt idx="40">
                  <c:v>6,3</c:v>
                </c:pt>
                <c:pt idx="41">
                  <c:v>7,6</c:v>
                </c:pt>
                <c:pt idx="42">
                  <c:v>5,6</c:v>
                </c:pt>
                <c:pt idx="43">
                  <c:v>8,8</c:v>
                </c:pt>
                <c:pt idx="44">
                  <c:v>9,0</c:v>
                </c:pt>
                <c:pt idx="45">
                  <c:v>6,3</c:v>
                </c:pt>
                <c:pt idx="46">
                  <c:v>10,5</c:v>
                </c:pt>
                <c:pt idx="47">
                  <c:v>7,0</c:v>
                </c:pt>
                <c:pt idx="48">
                  <c:v>5,1</c:v>
                </c:pt>
                <c:pt idx="49">
                  <c:v>6,9</c:v>
                </c:pt>
                <c:pt idx="50">
                  <c:v>7,1</c:v>
                </c:pt>
                <c:pt idx="51">
                  <c:v>2,8</c:v>
                </c:pt>
                <c:pt idx="52">
                  <c:v>4,5</c:v>
                </c:pt>
                <c:pt idx="53">
                  <c:v>4</c:v>
                </c:pt>
                <c:pt idx="54">
                  <c:v>3,3</c:v>
                </c:pt>
                <c:pt idx="55">
                  <c:v>4,2</c:v>
                </c:pt>
                <c:pt idx="56">
                  <c:v>2,7</c:v>
                </c:pt>
                <c:pt idx="57">
                  <c:v>4</c:v>
                </c:pt>
                <c:pt idx="58">
                  <c:v>4,9</c:v>
                </c:pt>
                <c:pt idx="59">
                  <c:v>0,3</c:v>
                </c:pt>
                <c:pt idx="60">
                  <c:v>3,2</c:v>
                </c:pt>
                <c:pt idx="61">
                  <c:v>3,5</c:v>
                </c:pt>
                <c:pt idx="62">
                  <c:v>2,7</c:v>
                </c:pt>
                <c:pt idx="63">
                  <c:v>4,8</c:v>
                </c:pt>
                <c:pt idx="64">
                  <c:v>4,2</c:v>
                </c:pt>
                <c:pt idx="65">
                  <c:v>5</c:v>
                </c:pt>
                <c:pt idx="66">
                  <c:v>4,5</c:v>
                </c:pt>
                <c:pt idx="67">
                  <c:v>3,9</c:v>
                </c:pt>
                <c:pt idx="68">
                  <c:v>3,3</c:v>
                </c:pt>
                <c:pt idx="69">
                  <c:v>3,3</c:v>
                </c:pt>
                <c:pt idx="70">
                  <c:v>5,4</c:v>
                </c:pt>
                <c:pt idx="71">
                  <c:v>2,3</c:v>
                </c:pt>
                <c:pt idx="72">
                  <c:v>4,2</c:v>
                </c:pt>
                <c:pt idx="73">
                  <c:v>4,7</c:v>
                </c:pt>
                <c:pt idx="74">
                  <c:v>6,4</c:v>
                </c:pt>
                <c:pt idx="75">
                  <c:v>-46,1</c:v>
                </c:pt>
                <c:pt idx="76">
                  <c:v>-9,7</c:v>
                </c:pt>
                <c:pt idx="77">
                  <c:v>-5,3</c:v>
                </c:pt>
                <c:pt idx="78">
                  <c:v>-6,6</c:v>
                </c:pt>
                <c:pt idx="79">
                  <c:v>-1,9</c:v>
                </c:pt>
                <c:pt idx="80">
                  <c:v>-0,5</c:v>
                </c:pt>
                <c:pt idx="81">
                  <c:v>0,5</c:v>
                </c:pt>
                <c:pt idx="82">
                  <c:v>-2,4</c:v>
                </c:pt>
                <c:pt idx="83">
                  <c:v>1,3</c:v>
                </c:pt>
                <c:pt idx="84">
                  <c:v>-1,8</c:v>
                </c:pt>
                <c:pt idx="85">
                  <c:v>4,8</c:v>
                </c:pt>
                <c:pt idx="86">
                  <c:v>0,1</c:v>
                </c:pt>
                <c:pt idx="87">
                  <c:v>91,8</c:v>
                </c:pt>
                <c:pt idx="88">
                  <c:v>19</c:v>
                </c:pt>
                <c:pt idx="89">
                  <c:v>14,9</c:v>
                </c:pt>
                <c:pt idx="90">
                  <c:v>3,3</c:v>
                </c:pt>
                <c:pt idx="91">
                  <c:v>2,6</c:v>
                </c:pt>
                <c:pt idx="92">
                  <c:v>6</c:v>
                </c:pt>
                <c:pt idx="93">
                  <c:v>5,6</c:v>
                </c:pt>
                <c:pt idx="94">
                  <c:v>5,5</c:v>
                </c:pt>
                <c:pt idx="95">
                  <c:v>6,3</c:v>
                </c:pt>
                <c:pt idx="96">
                  <c:v>11,9</c:v>
                </c:pt>
                <c:pt idx="97">
                  <c:v>3,1</c:v>
                </c:pt>
                <c:pt idx="98">
                  <c:v>6,5</c:v>
                </c:pt>
                <c:pt idx="99">
                  <c:v>9,6</c:v>
                </c:pt>
                <c:pt idx="100">
                  <c:v>4,9</c:v>
                </c:pt>
                <c:pt idx="101">
                  <c:v>2,8</c:v>
                </c:pt>
                <c:pt idx="102">
                  <c:v>14,9</c:v>
                </c:pt>
                <c:pt idx="103">
                  <c:v>8,5</c:v>
                </c:pt>
                <c:pt idx="104">
                  <c:v>6,4</c:v>
                </c:pt>
                <c:pt idx="105">
                  <c:v>6</c:v>
                </c:pt>
                <c:pt idx="106">
                  <c:v>7,7</c:v>
                </c:pt>
                <c:pt idx="107">
                  <c:v>6,3</c:v>
                </c:pt>
                <c:pt idx="108">
                  <c:v>6,6</c:v>
                </c:pt>
                <c:pt idx="109">
                  <c:v>7,3</c:v>
                </c:pt>
                <c:pt idx="110">
                  <c:v>6,9</c:v>
                </c:pt>
                <c:pt idx="111">
                  <c:v>5,5</c:v>
                </c:pt>
                <c:pt idx="112">
                  <c:v>4,4</c:v>
                </c:pt>
                <c:pt idx="113">
                  <c:v>5</c:v>
                </c:pt>
                <c:pt idx="114">
                  <c:v>5,4</c:v>
                </c:pt>
                <c:pt idx="115">
                  <c:v>5,4</c:v>
                </c:pt>
                <c:pt idx="116">
                  <c:v>6,7</c:v>
                </c:pt>
                <c:pt idx="117">
                  <c:v>3,2</c:v>
                </c:pt>
                <c:pt idx="118">
                  <c:v>4,5</c:v>
                </c:pt>
                <c:pt idx="119">
                  <c:v>8,5</c:v>
                </c:pt>
                <c:pt idx="120">
                  <c:v>3</c:v>
                </c:pt>
                <c:pt idx="121">
                  <c:v>3,8</c:v>
                </c:pt>
                <c:pt idx="122">
                  <c:v>6,1</c:v>
                </c:pt>
                <c:pt idx="123">
                  <c:v>4</c:v>
                </c:pt>
                <c:pt idx="124">
                  <c:v>5,1</c:v>
                </c:pt>
                <c:pt idx="125">
                  <c:v>7,5</c:v>
                </c:pt>
                <c:pt idx="126">
                  <c:v>4,9</c:v>
                </c:pt>
                <c:pt idx="127">
                  <c:v>6,3</c:v>
                </c:pt>
              </c:strCache>
            </c:strRef>
          </c:tx>
          <c:spPr>
            <a:ln w="28575" cap="rnd">
              <a:solidFill>
                <a:schemeClr val="accent1"/>
              </a:solidFill>
              <a:round/>
            </a:ln>
            <a:effectLst/>
          </c:spPr>
          <c:marker>
            <c:symbol val="none"/>
          </c:marker>
          <c:cat>
            <c:numRef>
              <c:f>'[Copy of Stats masterfile_NEW.xlsx]Maandelikse data'!$A$1428:$A$1555</c:f>
              <c:numCache>
                <c:formatCode>mmm\-yy</c:formatCode>
                <c:ptCount val="128"/>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numCache>
            </c:numRef>
          </c:cat>
          <c:val>
            <c:numRef>
              <c:f>'[Copy of Stats masterfile_NEW.xlsx]Maandelikse data'!$B$1428:$B$1555</c:f>
              <c:numCache>
                <c:formatCode>0.0</c:formatCode>
                <c:ptCount val="128"/>
                <c:pt idx="0">
                  <c:v>8.9</c:v>
                </c:pt>
                <c:pt idx="1">
                  <c:v>6.3</c:v>
                </c:pt>
                <c:pt idx="2">
                  <c:v>5.3</c:v>
                </c:pt>
                <c:pt idx="3">
                  <c:v>7.3</c:v>
                </c:pt>
                <c:pt idx="4">
                  <c:v>8.5</c:v>
                </c:pt>
                <c:pt idx="5">
                  <c:v>4.8</c:v>
                </c:pt>
                <c:pt idx="6">
                  <c:v>8.5</c:v>
                </c:pt>
                <c:pt idx="7">
                  <c:v>7.9</c:v>
                </c:pt>
                <c:pt idx="8">
                  <c:v>7.7</c:v>
                </c:pt>
                <c:pt idx="9">
                  <c:v>8.5</c:v>
                </c:pt>
                <c:pt idx="10">
                  <c:v>7.2</c:v>
                </c:pt>
                <c:pt idx="11">
                  <c:v>7.3</c:v>
                </c:pt>
                <c:pt idx="12">
                  <c:v>6.8</c:v>
                </c:pt>
                <c:pt idx="13">
                  <c:v>8.6999999999999993</c:v>
                </c:pt>
                <c:pt idx="14">
                  <c:v>7.4</c:v>
                </c:pt>
                <c:pt idx="15">
                  <c:v>8</c:v>
                </c:pt>
                <c:pt idx="16">
                  <c:v>6.4</c:v>
                </c:pt>
                <c:pt idx="17">
                  <c:v>7.8</c:v>
                </c:pt>
                <c:pt idx="18">
                  <c:v>7.1</c:v>
                </c:pt>
                <c:pt idx="19">
                  <c:v>7.7</c:v>
                </c:pt>
                <c:pt idx="20">
                  <c:v>6.9</c:v>
                </c:pt>
                <c:pt idx="21">
                  <c:v>7.6</c:v>
                </c:pt>
                <c:pt idx="22">
                  <c:v>7.8</c:v>
                </c:pt>
                <c:pt idx="23">
                  <c:v>8.4</c:v>
                </c:pt>
                <c:pt idx="24">
                  <c:v>8</c:v>
                </c:pt>
                <c:pt idx="25">
                  <c:v>9</c:v>
                </c:pt>
                <c:pt idx="26">
                  <c:v>8.4</c:v>
                </c:pt>
                <c:pt idx="27">
                  <c:v>7.7</c:v>
                </c:pt>
                <c:pt idx="28">
                  <c:v>9.4</c:v>
                </c:pt>
                <c:pt idx="29">
                  <c:v>7.9</c:v>
                </c:pt>
                <c:pt idx="30">
                  <c:v>8.6</c:v>
                </c:pt>
                <c:pt idx="31">
                  <c:v>6.7</c:v>
                </c:pt>
                <c:pt idx="32">
                  <c:v>8</c:v>
                </c:pt>
                <c:pt idx="33">
                  <c:v>6.6</c:v>
                </c:pt>
                <c:pt idx="34">
                  <c:v>8.8000000000000007</c:v>
                </c:pt>
                <c:pt idx="35">
                  <c:v>7.8</c:v>
                </c:pt>
                <c:pt idx="36">
                  <c:v>5</c:v>
                </c:pt>
                <c:pt idx="37">
                  <c:v>5.2</c:v>
                </c:pt>
                <c:pt idx="38">
                  <c:v>6.6</c:v>
                </c:pt>
                <c:pt idx="39">
                  <c:v>6.9</c:v>
                </c:pt>
                <c:pt idx="40">
                  <c:v>6.3</c:v>
                </c:pt>
                <c:pt idx="41">
                  <c:v>7.6</c:v>
                </c:pt>
                <c:pt idx="42">
                  <c:v>5.6</c:v>
                </c:pt>
                <c:pt idx="43">
                  <c:v>8.8000000000000007</c:v>
                </c:pt>
                <c:pt idx="44">
                  <c:v>9</c:v>
                </c:pt>
                <c:pt idx="45">
                  <c:v>6.3</c:v>
                </c:pt>
                <c:pt idx="46">
                  <c:v>10.5</c:v>
                </c:pt>
                <c:pt idx="47">
                  <c:v>7</c:v>
                </c:pt>
                <c:pt idx="48" formatCode="General">
                  <c:v>5.0999999999999996</c:v>
                </c:pt>
                <c:pt idx="49" formatCode="General">
                  <c:v>6.9</c:v>
                </c:pt>
                <c:pt idx="50" formatCode="General">
                  <c:v>7.1</c:v>
                </c:pt>
                <c:pt idx="51" formatCode="General">
                  <c:v>2.8</c:v>
                </c:pt>
                <c:pt idx="52" formatCode="General">
                  <c:v>4.5</c:v>
                </c:pt>
                <c:pt idx="53" formatCode="General">
                  <c:v>4</c:v>
                </c:pt>
                <c:pt idx="54" formatCode="General">
                  <c:v>3.3</c:v>
                </c:pt>
                <c:pt idx="55" formatCode="General">
                  <c:v>4.2</c:v>
                </c:pt>
                <c:pt idx="56" formatCode="General">
                  <c:v>2.7</c:v>
                </c:pt>
                <c:pt idx="57" formatCode="General">
                  <c:v>4</c:v>
                </c:pt>
                <c:pt idx="58" formatCode="General">
                  <c:v>4.9000000000000004</c:v>
                </c:pt>
                <c:pt idx="59" formatCode="General">
                  <c:v>0.3</c:v>
                </c:pt>
                <c:pt idx="60" formatCode="General">
                  <c:v>3.2</c:v>
                </c:pt>
                <c:pt idx="61" formatCode="General">
                  <c:v>3.5</c:v>
                </c:pt>
                <c:pt idx="62" formatCode="General">
                  <c:v>2.7</c:v>
                </c:pt>
                <c:pt idx="63" formatCode="General">
                  <c:v>4.8</c:v>
                </c:pt>
                <c:pt idx="64" formatCode="General">
                  <c:v>4.2</c:v>
                </c:pt>
                <c:pt idx="65" formatCode="General">
                  <c:v>5</c:v>
                </c:pt>
                <c:pt idx="66" formatCode="General">
                  <c:v>4.5</c:v>
                </c:pt>
                <c:pt idx="67" formatCode="General">
                  <c:v>3.9</c:v>
                </c:pt>
                <c:pt idx="68" formatCode="General">
                  <c:v>3.3</c:v>
                </c:pt>
                <c:pt idx="69" formatCode="General">
                  <c:v>3.3</c:v>
                </c:pt>
                <c:pt idx="70" formatCode="General">
                  <c:v>5.4</c:v>
                </c:pt>
                <c:pt idx="71" formatCode="General">
                  <c:v>2.2999999999999998</c:v>
                </c:pt>
                <c:pt idx="72" formatCode="General">
                  <c:v>4.2</c:v>
                </c:pt>
                <c:pt idx="73" formatCode="General">
                  <c:v>4.7</c:v>
                </c:pt>
                <c:pt idx="74" formatCode="General">
                  <c:v>6.4</c:v>
                </c:pt>
                <c:pt idx="75" formatCode="General">
                  <c:v>-46.1</c:v>
                </c:pt>
                <c:pt idx="76" formatCode="General">
                  <c:v>-9.6999999999999993</c:v>
                </c:pt>
                <c:pt idx="77" formatCode="General">
                  <c:v>-5.3</c:v>
                </c:pt>
                <c:pt idx="78" formatCode="General">
                  <c:v>-6.6</c:v>
                </c:pt>
                <c:pt idx="79" formatCode="General">
                  <c:v>-1.9</c:v>
                </c:pt>
                <c:pt idx="80" formatCode="General">
                  <c:v>-0.5</c:v>
                </c:pt>
                <c:pt idx="81" formatCode="General">
                  <c:v>0.5</c:v>
                </c:pt>
                <c:pt idx="82" formatCode="General">
                  <c:v>-2.4</c:v>
                </c:pt>
                <c:pt idx="83" formatCode="General">
                  <c:v>1.3</c:v>
                </c:pt>
                <c:pt idx="84" formatCode="General">
                  <c:v>-1.8</c:v>
                </c:pt>
                <c:pt idx="85" formatCode="General">
                  <c:v>4.8</c:v>
                </c:pt>
                <c:pt idx="86" formatCode="General">
                  <c:v>0.1</c:v>
                </c:pt>
                <c:pt idx="87" formatCode="General">
                  <c:v>91.8</c:v>
                </c:pt>
                <c:pt idx="88" formatCode="General">
                  <c:v>19</c:v>
                </c:pt>
                <c:pt idx="89" formatCode="General">
                  <c:v>14.9</c:v>
                </c:pt>
                <c:pt idx="90" formatCode="General">
                  <c:v>3.3</c:v>
                </c:pt>
                <c:pt idx="91" formatCode="General">
                  <c:v>2.6</c:v>
                </c:pt>
                <c:pt idx="92" formatCode="General">
                  <c:v>6</c:v>
                </c:pt>
                <c:pt idx="93" formatCode="General">
                  <c:v>5.6</c:v>
                </c:pt>
                <c:pt idx="94" formatCode="General">
                  <c:v>5.5</c:v>
                </c:pt>
                <c:pt idx="95" formatCode="General">
                  <c:v>6.3</c:v>
                </c:pt>
                <c:pt idx="96" formatCode="General">
                  <c:v>11.9</c:v>
                </c:pt>
                <c:pt idx="97" formatCode="General">
                  <c:v>3.1</c:v>
                </c:pt>
                <c:pt idx="98" formatCode="General">
                  <c:v>6.5</c:v>
                </c:pt>
                <c:pt idx="99" formatCode="General">
                  <c:v>9.6</c:v>
                </c:pt>
                <c:pt idx="100" formatCode="General">
                  <c:v>4.9000000000000004</c:v>
                </c:pt>
                <c:pt idx="101" formatCode="General">
                  <c:v>2.8</c:v>
                </c:pt>
                <c:pt idx="102" formatCode="General">
                  <c:v>14.9</c:v>
                </c:pt>
                <c:pt idx="103" formatCode="General">
                  <c:v>8.5</c:v>
                </c:pt>
                <c:pt idx="104" formatCode="General">
                  <c:v>6.4</c:v>
                </c:pt>
                <c:pt idx="105" formatCode="General">
                  <c:v>6</c:v>
                </c:pt>
                <c:pt idx="106" formatCode="General">
                  <c:v>7.7</c:v>
                </c:pt>
                <c:pt idx="107" formatCode="General">
                  <c:v>6.3</c:v>
                </c:pt>
                <c:pt idx="108" formatCode="General">
                  <c:v>6.6</c:v>
                </c:pt>
                <c:pt idx="109" formatCode="General">
                  <c:v>7.3</c:v>
                </c:pt>
                <c:pt idx="110" formatCode="General">
                  <c:v>6.9</c:v>
                </c:pt>
                <c:pt idx="111" formatCode="General">
                  <c:v>5.5</c:v>
                </c:pt>
                <c:pt idx="112" formatCode="General">
                  <c:v>4.4000000000000004</c:v>
                </c:pt>
                <c:pt idx="113" formatCode="General">
                  <c:v>5</c:v>
                </c:pt>
                <c:pt idx="114" formatCode="General">
                  <c:v>5.4</c:v>
                </c:pt>
                <c:pt idx="115" formatCode="General">
                  <c:v>5.4</c:v>
                </c:pt>
                <c:pt idx="116" formatCode="General">
                  <c:v>6.7</c:v>
                </c:pt>
                <c:pt idx="117" formatCode="General">
                  <c:v>3.2</c:v>
                </c:pt>
                <c:pt idx="118" formatCode="General">
                  <c:v>4.5</c:v>
                </c:pt>
                <c:pt idx="119" formatCode="General">
                  <c:v>8.5</c:v>
                </c:pt>
                <c:pt idx="120" formatCode="General">
                  <c:v>3</c:v>
                </c:pt>
                <c:pt idx="121" formatCode="General">
                  <c:v>3.8</c:v>
                </c:pt>
                <c:pt idx="122" formatCode="General">
                  <c:v>6.1</c:v>
                </c:pt>
                <c:pt idx="123" formatCode="General">
                  <c:v>4</c:v>
                </c:pt>
                <c:pt idx="124" formatCode="General">
                  <c:v>5.0999999999999996</c:v>
                </c:pt>
                <c:pt idx="125" formatCode="General">
                  <c:v>7.5</c:v>
                </c:pt>
                <c:pt idx="126" formatCode="General">
                  <c:v>4.9000000000000004</c:v>
                </c:pt>
                <c:pt idx="127" formatCode="General">
                  <c:v>6.3</c:v>
                </c:pt>
              </c:numCache>
            </c:numRef>
          </c:val>
          <c:smooth val="0"/>
          <c:extLst>
            <c:ext xmlns:c16="http://schemas.microsoft.com/office/drawing/2014/chart" uri="{C3380CC4-5D6E-409C-BE32-E72D297353CC}">
              <c16:uniqueId val="{00000000-7D11-4489-A353-FAA74BD3B073}"/>
            </c:ext>
          </c:extLst>
        </c:ser>
        <c:dLbls>
          <c:showLegendKey val="0"/>
          <c:showVal val="0"/>
          <c:showCatName val="0"/>
          <c:showSerName val="0"/>
          <c:showPercent val="0"/>
          <c:showBubbleSize val="0"/>
        </c:dLbls>
        <c:smooth val="0"/>
        <c:axId val="440103648"/>
        <c:axId val="440098400"/>
      </c:lineChart>
      <c:dateAx>
        <c:axId val="440103648"/>
        <c:scaling>
          <c:orientation val="minMax"/>
          <c:max val="45535"/>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0098400"/>
        <c:crossesAt val="-2"/>
        <c:auto val="1"/>
        <c:lblOffset val="100"/>
        <c:baseTimeUnit val="months"/>
        <c:majorUnit val="6"/>
        <c:majorTimeUnit val="months"/>
        <c:minorUnit val="1"/>
        <c:minorTimeUnit val="years"/>
      </c:dateAx>
      <c:valAx>
        <c:axId val="44009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ZA" sz="1200" b="1" i="0" u="none" strike="noStrike" kern="1200" baseline="0" dirty="0">
                    <a:solidFill>
                      <a:prstClr val="black"/>
                    </a:solidFill>
                  </a:rPr>
                  <a:t>Y-o-Y Percentage growth</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010364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310111621284038E-2"/>
          <c:y val="3.7557627697113259E-2"/>
          <c:w val="0.81919163017943808"/>
          <c:h val="0.86563293989128853"/>
        </c:manualLayout>
      </c:layout>
      <c:barChart>
        <c:barDir val="col"/>
        <c:grouping val="clustered"/>
        <c:varyColors val="0"/>
        <c:ser>
          <c:idx val="5"/>
          <c:order val="3"/>
          <c:tx>
            <c:v>2024*</c:v>
          </c:tx>
          <c:invertIfNegative val="0"/>
          <c:val>
            <c:numRef>
              <c:f>'Sheet 1'!$AG$7:$AG$15</c:f>
              <c:numCache>
                <c:formatCode>General</c:formatCode>
                <c:ptCount val="9"/>
                <c:pt idx="7" formatCode="#,##0">
                  <c:v>311451</c:v>
                </c:pt>
                <c:pt idx="8" formatCode="#,##0">
                  <c:v>338136</c:v>
                </c:pt>
              </c:numCache>
            </c:numRef>
          </c:val>
          <c:extLst>
            <c:ext xmlns:c16="http://schemas.microsoft.com/office/drawing/2014/chart" uri="{C3380CC4-5D6E-409C-BE32-E72D297353CC}">
              <c16:uniqueId val="{00000000-1061-4AEE-A9BF-AB6278CB05F4}"/>
            </c:ext>
          </c:extLst>
        </c:ser>
        <c:ser>
          <c:idx val="2"/>
          <c:order val="4"/>
          <c:tx>
            <c:v>2024</c:v>
          </c:tx>
          <c:invertIfNegative val="0"/>
          <c:val>
            <c:numRef>
              <c:f>'Sheet 1'!$AF$7:$AF$13</c:f>
              <c:numCache>
                <c:formatCode>#,##0</c:formatCode>
                <c:ptCount val="7"/>
                <c:pt idx="0">
                  <c:v>286500</c:v>
                </c:pt>
                <c:pt idx="1">
                  <c:v>251462</c:v>
                </c:pt>
                <c:pt idx="2">
                  <c:v>264244</c:v>
                </c:pt>
                <c:pt idx="3">
                  <c:v>250281</c:v>
                </c:pt>
                <c:pt idx="4">
                  <c:v>258866</c:v>
                </c:pt>
                <c:pt idx="5">
                  <c:v>239634</c:v>
                </c:pt>
                <c:pt idx="6">
                  <c:v>260844</c:v>
                </c:pt>
              </c:numCache>
            </c:numRef>
          </c:val>
          <c:extLst>
            <c:ext xmlns:c16="http://schemas.microsoft.com/office/drawing/2014/chart" uri="{C3380CC4-5D6E-409C-BE32-E72D297353CC}">
              <c16:uniqueId val="{00000001-1061-4AEE-A9BF-AB6278CB05F4}"/>
            </c:ext>
          </c:extLst>
        </c:ser>
        <c:dLbls>
          <c:showLegendKey val="0"/>
          <c:showVal val="0"/>
          <c:showCatName val="0"/>
          <c:showSerName val="0"/>
          <c:showPercent val="0"/>
          <c:showBubbleSize val="0"/>
        </c:dLbls>
        <c:gapWidth val="150"/>
        <c:axId val="102530048"/>
        <c:axId val="102535936"/>
      </c:barChart>
      <c:lineChart>
        <c:grouping val="standard"/>
        <c:varyColors val="0"/>
        <c:ser>
          <c:idx val="0"/>
          <c:order val="0"/>
          <c:tx>
            <c:v>2021</c:v>
          </c:tx>
          <c:spPr>
            <a:ln w="57150">
              <a:solidFill>
                <a:srgbClr val="FF0000"/>
              </a:solidFill>
            </a:ln>
          </c:spPr>
          <c:marker>
            <c:symbol val="none"/>
          </c:marker>
          <c:cat>
            <c:strRef>
              <c:f>'Sheet 1'!$O$7:$O$18</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'Sheet 1'!$AC$7:$AC$18</c:f>
              <c:numCache>
                <c:formatCode>0.00</c:formatCode>
                <c:ptCount val="12"/>
                <c:pt idx="0">
                  <c:v>283260</c:v>
                </c:pt>
                <c:pt idx="1">
                  <c:v>243026</c:v>
                </c:pt>
                <c:pt idx="2">
                  <c:v>265396</c:v>
                </c:pt>
                <c:pt idx="3">
                  <c:v>250470</c:v>
                </c:pt>
                <c:pt idx="4">
                  <c:v>250159</c:v>
                </c:pt>
                <c:pt idx="5">
                  <c:v>238982</c:v>
                </c:pt>
                <c:pt idx="6">
                  <c:v>256332</c:v>
                </c:pt>
                <c:pt idx="7">
                  <c:v>295132</c:v>
                </c:pt>
                <c:pt idx="8">
                  <c:v>322827</c:v>
                </c:pt>
                <c:pt idx="9">
                  <c:v>348031</c:v>
                </c:pt>
                <c:pt idx="10">
                  <c:v>330106</c:v>
                </c:pt>
                <c:pt idx="11">
                  <c:v>319379</c:v>
                </c:pt>
              </c:numCache>
            </c:numRef>
          </c:val>
          <c:smooth val="0"/>
          <c:extLst>
            <c:ext xmlns:c16="http://schemas.microsoft.com/office/drawing/2014/chart" uri="{C3380CC4-5D6E-409C-BE32-E72D297353CC}">
              <c16:uniqueId val="{00000002-1061-4AEE-A9BF-AB6278CB05F4}"/>
            </c:ext>
          </c:extLst>
        </c:ser>
        <c:ser>
          <c:idx val="3"/>
          <c:order val="1"/>
          <c:tx>
            <c:v>2022</c:v>
          </c:tx>
          <c:spPr>
            <a:ln w="57150"/>
          </c:spPr>
          <c:marker>
            <c:symbol val="none"/>
          </c:marker>
          <c:cat>
            <c:strRef>
              <c:f>'Sheet 1'!$O$7:$O$18</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'Sheet 1'!$AD$7:$AD$18</c:f>
              <c:numCache>
                <c:formatCode>0.00</c:formatCode>
                <c:ptCount val="12"/>
                <c:pt idx="0">
                  <c:v>288433</c:v>
                </c:pt>
                <c:pt idx="1">
                  <c:v>242117</c:v>
                </c:pt>
                <c:pt idx="2">
                  <c:v>262067</c:v>
                </c:pt>
                <c:pt idx="3">
                  <c:v>243975</c:v>
                </c:pt>
                <c:pt idx="4">
                  <c:v>246055</c:v>
                </c:pt>
                <c:pt idx="5">
                  <c:v>234723</c:v>
                </c:pt>
                <c:pt idx="6">
                  <c:v>257235</c:v>
                </c:pt>
                <c:pt idx="7">
                  <c:v>300526</c:v>
                </c:pt>
                <c:pt idx="8">
                  <c:v>321787</c:v>
                </c:pt>
                <c:pt idx="9">
                  <c:v>339381</c:v>
                </c:pt>
                <c:pt idx="10">
                  <c:v>313130</c:v>
                </c:pt>
                <c:pt idx="11">
                  <c:v>300432</c:v>
                </c:pt>
              </c:numCache>
            </c:numRef>
          </c:val>
          <c:smooth val="0"/>
          <c:extLst>
            <c:ext xmlns:c16="http://schemas.microsoft.com/office/drawing/2014/chart" uri="{C3380CC4-5D6E-409C-BE32-E72D297353CC}">
              <c16:uniqueId val="{00000003-1061-4AEE-A9BF-AB6278CB05F4}"/>
            </c:ext>
          </c:extLst>
        </c:ser>
        <c:ser>
          <c:idx val="1"/>
          <c:order val="2"/>
          <c:tx>
            <c:v>2023</c:v>
          </c:tx>
          <c:spPr>
            <a:ln w="57150"/>
          </c:spPr>
          <c:marker>
            <c:symbol val="none"/>
          </c:marker>
          <c:val>
            <c:numRef>
              <c:f>'Sheet 1'!$AE$7:$AE$18</c:f>
              <c:numCache>
                <c:formatCode>_ * #\ ##0_ ;_ * \-#\ ##0_ ;_ * "-"??_ ;_ @_ </c:formatCode>
                <c:ptCount val="12"/>
                <c:pt idx="0">
                  <c:v>278186</c:v>
                </c:pt>
                <c:pt idx="1">
                  <c:v>237599</c:v>
                </c:pt>
                <c:pt idx="2">
                  <c:v>258680</c:v>
                </c:pt>
                <c:pt idx="3">
                  <c:v>244271</c:v>
                </c:pt>
                <c:pt idx="4">
                  <c:v>242045</c:v>
                </c:pt>
                <c:pt idx="5">
                  <c:v>232344</c:v>
                </c:pt>
                <c:pt idx="6">
                  <c:v>249884</c:v>
                </c:pt>
                <c:pt idx="7">
                  <c:v>298368</c:v>
                </c:pt>
                <c:pt idx="8">
                  <c:v>321700</c:v>
                </c:pt>
                <c:pt idx="9" formatCode="#\ ###\ ###">
                  <c:v>337083</c:v>
                </c:pt>
                <c:pt idx="10" formatCode="#\ ###\ ###">
                  <c:v>318732</c:v>
                </c:pt>
                <c:pt idx="11" formatCode="#\ ###\ ###">
                  <c:v>308717</c:v>
                </c:pt>
              </c:numCache>
            </c:numRef>
          </c:val>
          <c:smooth val="0"/>
          <c:extLst>
            <c:ext xmlns:c16="http://schemas.microsoft.com/office/drawing/2014/chart" uri="{C3380CC4-5D6E-409C-BE32-E72D297353CC}">
              <c16:uniqueId val="{00000004-1061-4AEE-A9BF-AB6278CB05F4}"/>
            </c:ext>
          </c:extLst>
        </c:ser>
        <c:dLbls>
          <c:showLegendKey val="0"/>
          <c:showVal val="0"/>
          <c:showCatName val="0"/>
          <c:showSerName val="0"/>
          <c:showPercent val="0"/>
          <c:showBubbleSize val="0"/>
        </c:dLbls>
        <c:marker val="1"/>
        <c:smooth val="0"/>
        <c:axId val="102530048"/>
        <c:axId val="102535936"/>
      </c:lineChart>
      <c:catAx>
        <c:axId val="102530048"/>
        <c:scaling>
          <c:orientation val="minMax"/>
        </c:scaling>
        <c:delete val="0"/>
        <c:axPos val="b"/>
        <c:numFmt formatCode="General" sourceLinked="0"/>
        <c:majorTickMark val="out"/>
        <c:minorTickMark val="none"/>
        <c:tickLblPos val="nextTo"/>
        <c:txPr>
          <a:bodyPr/>
          <a:lstStyle/>
          <a:p>
            <a:pPr>
              <a:defRPr sz="1510" b="1" baseline="0">
                <a:latin typeface="Arial" pitchFamily="34" charset="0"/>
                <a:cs typeface="Arial" pitchFamily="34" charset="0"/>
              </a:defRPr>
            </a:pPr>
            <a:endParaRPr lang="en-US"/>
          </a:p>
        </c:txPr>
        <c:crossAx val="102535936"/>
        <c:crosses val="autoZero"/>
        <c:auto val="1"/>
        <c:lblAlgn val="ctr"/>
        <c:lblOffset val="100"/>
        <c:noMultiLvlLbl val="0"/>
      </c:catAx>
      <c:valAx>
        <c:axId val="102535936"/>
        <c:scaling>
          <c:orientation val="minMax"/>
          <c:max val="350000"/>
          <c:min val="220000"/>
        </c:scaling>
        <c:delete val="0"/>
        <c:axPos val="l"/>
        <c:majorGridlines/>
        <c:title>
          <c:tx>
            <c:rich>
              <a:bodyPr rot="0" vert="horz"/>
              <a:lstStyle/>
              <a:p>
                <a:pPr>
                  <a:defRPr sz="1510" baseline="0"/>
                </a:pPr>
                <a:r>
                  <a:rPr lang="en-US" sz="1510" baseline="0"/>
                  <a:t>'000 Tonnes</a:t>
                </a:r>
              </a:p>
            </c:rich>
          </c:tx>
          <c:layout>
            <c:manualLayout>
              <c:xMode val="edge"/>
              <c:yMode val="edge"/>
              <c:x val="1.5015512088078393E-2"/>
              <c:y val="1.9837712391214259E-2"/>
            </c:manualLayout>
          </c:layout>
          <c:overlay val="0"/>
        </c:title>
        <c:numFmt formatCode="General" sourceLinked="1"/>
        <c:majorTickMark val="out"/>
        <c:minorTickMark val="none"/>
        <c:tickLblPos val="nextTo"/>
        <c:txPr>
          <a:bodyPr/>
          <a:lstStyle/>
          <a:p>
            <a:pPr>
              <a:defRPr b="1">
                <a:latin typeface="Arial" pitchFamily="34" charset="0"/>
                <a:cs typeface="Arial" pitchFamily="34" charset="0"/>
              </a:defRPr>
            </a:pPr>
            <a:endParaRPr lang="en-US"/>
          </a:p>
        </c:txPr>
        <c:crossAx val="102530048"/>
        <c:crosses val="autoZero"/>
        <c:crossBetween val="between"/>
        <c:dispUnits>
          <c:builtInUnit val="thousands"/>
        </c:dispUnits>
      </c:valAx>
    </c:plotArea>
    <c:legend>
      <c:legendPos val="r"/>
      <c:layout>
        <c:manualLayout>
          <c:xMode val="edge"/>
          <c:yMode val="edge"/>
          <c:x val="0.90628823805935588"/>
          <c:y val="0.29790085898353613"/>
          <c:w val="7.5055045522733718E-2"/>
          <c:h val="0.27692555476020042"/>
        </c:manualLayout>
      </c:layout>
      <c:overlay val="0"/>
      <c:txPr>
        <a:bodyPr/>
        <a:lstStyle/>
        <a:p>
          <a:pPr>
            <a:defRPr sz="1600" baseline="0"/>
          </a:pPr>
          <a:endParaRPr lang="en-US"/>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ZA"/>
              <a:t>Tonnes</a:t>
            </a:r>
          </a:p>
        </c:rich>
      </c:tx>
      <c:layout>
        <c:manualLayout>
          <c:xMode val="edge"/>
          <c:yMode val="edge"/>
          <c:x val="1.2112671752960932E-2"/>
          <c:y val="2.204463083054448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4"/>
          <c:order val="4"/>
          <c:tx>
            <c:strRef>
              <c:f>'[Dairy digits figure.xlsx]Sheet 1'!$BH$20</c:f>
              <c:strCache>
                <c:ptCount val="1"/>
                <c:pt idx="0">
                  <c:v>2024*</c:v>
                </c:pt>
              </c:strCache>
            </c:strRef>
          </c:tx>
          <c:spPr>
            <a:solidFill>
              <a:schemeClr val="accent5"/>
            </a:solidFill>
            <a:ln>
              <a:noFill/>
            </a:ln>
            <a:effectLst/>
          </c:spPr>
          <c:invertIfNegative val="0"/>
          <c:cat>
            <c:strRef>
              <c:f>'[Dairy digits figure.xlsx]Sheet 1'!$BC$21:$BC$32</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'[Dairy digits figure.xlsx]Sheet 1'!$BH$21:$BH$32</c:f>
              <c:numCache>
                <c:formatCode>#,##0</c:formatCode>
                <c:ptCount val="12"/>
                <c:pt idx="0">
                  <c:v>9241.9474838709684</c:v>
                </c:pt>
                <c:pt idx="1">
                  <c:v>8671.1092758620689</c:v>
                </c:pt>
                <c:pt idx="2">
                  <c:v>8523.9938387096772</c:v>
                </c:pt>
                <c:pt idx="3">
                  <c:v>8342.711166666666</c:v>
                </c:pt>
                <c:pt idx="4">
                  <c:v>8350.5269677419365</c:v>
                </c:pt>
                <c:pt idx="5">
                  <c:v>7987.7874333333339</c:v>
                </c:pt>
                <c:pt idx="6">
                  <c:v>8414.30970967742</c:v>
                </c:pt>
                <c:pt idx="7">
                  <c:v>10046.790838709678</c:v>
                </c:pt>
                <c:pt idx="8">
                  <c:v>11271.190100000002</c:v>
                </c:pt>
              </c:numCache>
            </c:numRef>
          </c:val>
          <c:extLst>
            <c:ext xmlns:c16="http://schemas.microsoft.com/office/drawing/2014/chart" uri="{C3380CC4-5D6E-409C-BE32-E72D297353CC}">
              <c16:uniqueId val="{00000000-2A6C-4C30-BE47-C8118E13528F}"/>
            </c:ext>
          </c:extLst>
        </c:ser>
        <c:dLbls>
          <c:showLegendKey val="0"/>
          <c:showVal val="0"/>
          <c:showCatName val="0"/>
          <c:showSerName val="0"/>
          <c:showPercent val="0"/>
          <c:showBubbleSize val="0"/>
        </c:dLbls>
        <c:gapWidth val="219"/>
        <c:axId val="1167058736"/>
        <c:axId val="1167040496"/>
      </c:barChart>
      <c:lineChart>
        <c:grouping val="standard"/>
        <c:varyColors val="0"/>
        <c:ser>
          <c:idx val="0"/>
          <c:order val="0"/>
          <c:tx>
            <c:strRef>
              <c:f>'[Dairy digits figure.xlsx]Sheet 1'!$BD$20</c:f>
              <c:strCache>
                <c:ptCount val="1"/>
                <c:pt idx="0">
                  <c:v>2020</c:v>
                </c:pt>
              </c:strCache>
            </c:strRef>
          </c:tx>
          <c:spPr>
            <a:ln w="28575" cap="rnd">
              <a:solidFill>
                <a:schemeClr val="accent1"/>
              </a:solidFill>
              <a:round/>
            </a:ln>
            <a:effectLst/>
          </c:spPr>
          <c:marker>
            <c:symbol val="none"/>
          </c:marker>
          <c:cat>
            <c:strRef>
              <c:f>'[Dairy digits figure.xlsx]Sheet 1'!$BC$21:$BC$32</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'[Dairy digits figure.xlsx]Sheet 1'!$BD$21:$BD$32</c:f>
              <c:numCache>
                <c:formatCode>#,##0</c:formatCode>
                <c:ptCount val="12"/>
                <c:pt idx="0">
                  <c:v>9622.1612903225814</c:v>
                </c:pt>
                <c:pt idx="1">
                  <c:v>9048</c:v>
                </c:pt>
                <c:pt idx="2">
                  <c:v>8727.5483870967746</c:v>
                </c:pt>
                <c:pt idx="3">
                  <c:v>8274.6666666666661</c:v>
                </c:pt>
                <c:pt idx="4">
                  <c:v>8191.7419354838712</c:v>
                </c:pt>
                <c:pt idx="5">
                  <c:v>8081.2333333333336</c:v>
                </c:pt>
                <c:pt idx="6">
                  <c:v>8352.1935483870966</c:v>
                </c:pt>
                <c:pt idx="7">
                  <c:v>9562.322580645161</c:v>
                </c:pt>
                <c:pt idx="8">
                  <c:v>10624.266666666666</c:v>
                </c:pt>
                <c:pt idx="9">
                  <c:v>11014.129032258064</c:v>
                </c:pt>
                <c:pt idx="10">
                  <c:v>10702.5</c:v>
                </c:pt>
                <c:pt idx="11">
                  <c:v>10157.709677419354</c:v>
                </c:pt>
              </c:numCache>
            </c:numRef>
          </c:val>
          <c:smooth val="0"/>
          <c:extLst>
            <c:ext xmlns:c16="http://schemas.microsoft.com/office/drawing/2014/chart" uri="{C3380CC4-5D6E-409C-BE32-E72D297353CC}">
              <c16:uniqueId val="{00000001-2A6C-4C30-BE47-C8118E13528F}"/>
            </c:ext>
          </c:extLst>
        </c:ser>
        <c:ser>
          <c:idx val="1"/>
          <c:order val="1"/>
          <c:tx>
            <c:strRef>
              <c:f>'[Dairy digits figure.xlsx]Sheet 1'!$BE$20</c:f>
              <c:strCache>
                <c:ptCount val="1"/>
                <c:pt idx="0">
                  <c:v>2021</c:v>
                </c:pt>
              </c:strCache>
            </c:strRef>
          </c:tx>
          <c:spPr>
            <a:ln w="28575" cap="rnd">
              <a:solidFill>
                <a:schemeClr val="accent2"/>
              </a:solidFill>
              <a:round/>
            </a:ln>
            <a:effectLst/>
          </c:spPr>
          <c:marker>
            <c:symbol val="none"/>
          </c:marker>
          <c:cat>
            <c:strRef>
              <c:f>'[Dairy digits figure.xlsx]Sheet 1'!$BC$21:$BC$32</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'[Dairy digits figure.xlsx]Sheet 1'!$BE$21:$BE$32</c:f>
              <c:numCache>
                <c:formatCode>#,##0</c:formatCode>
                <c:ptCount val="12"/>
                <c:pt idx="0">
                  <c:v>9137.4193548387102</c:v>
                </c:pt>
                <c:pt idx="1">
                  <c:v>8679.5</c:v>
                </c:pt>
                <c:pt idx="2">
                  <c:v>8561.1612903225814</c:v>
                </c:pt>
                <c:pt idx="3">
                  <c:v>8349</c:v>
                </c:pt>
                <c:pt idx="4">
                  <c:v>8069.6451612903229</c:v>
                </c:pt>
                <c:pt idx="5">
                  <c:v>7966.0666666666666</c:v>
                </c:pt>
                <c:pt idx="6">
                  <c:v>8268.7741935483864</c:v>
                </c:pt>
                <c:pt idx="7">
                  <c:v>9520.3870967741932</c:v>
                </c:pt>
                <c:pt idx="8">
                  <c:v>10760.9</c:v>
                </c:pt>
                <c:pt idx="9">
                  <c:v>11226.806451612903</c:v>
                </c:pt>
                <c:pt idx="10">
                  <c:v>11003.533333333333</c:v>
                </c:pt>
                <c:pt idx="11">
                  <c:v>10302.548387096775</c:v>
                </c:pt>
              </c:numCache>
            </c:numRef>
          </c:val>
          <c:smooth val="0"/>
          <c:extLst>
            <c:ext xmlns:c16="http://schemas.microsoft.com/office/drawing/2014/chart" uri="{C3380CC4-5D6E-409C-BE32-E72D297353CC}">
              <c16:uniqueId val="{00000002-2A6C-4C30-BE47-C8118E13528F}"/>
            </c:ext>
          </c:extLst>
        </c:ser>
        <c:ser>
          <c:idx val="2"/>
          <c:order val="2"/>
          <c:tx>
            <c:strRef>
              <c:f>'[Dairy digits figure.xlsx]Sheet 1'!$BF$20</c:f>
              <c:strCache>
                <c:ptCount val="1"/>
                <c:pt idx="0">
                  <c:v>2022</c:v>
                </c:pt>
              </c:strCache>
            </c:strRef>
          </c:tx>
          <c:spPr>
            <a:ln w="28575" cap="rnd">
              <a:solidFill>
                <a:schemeClr val="accent3"/>
              </a:solidFill>
              <a:round/>
            </a:ln>
            <a:effectLst/>
          </c:spPr>
          <c:marker>
            <c:symbol val="none"/>
          </c:marker>
          <c:cat>
            <c:strRef>
              <c:f>'[Dairy digits figure.xlsx]Sheet 1'!$BC$21:$BC$32</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'[Dairy digits figure.xlsx]Sheet 1'!$BF$21:$BF$32</c:f>
              <c:numCache>
                <c:formatCode>#,##0</c:formatCode>
                <c:ptCount val="12"/>
                <c:pt idx="0">
                  <c:v>9304.2903225806458</c:v>
                </c:pt>
                <c:pt idx="1">
                  <c:v>8647.0357142857138</c:v>
                </c:pt>
                <c:pt idx="2">
                  <c:v>8453.7741935483864</c:v>
                </c:pt>
                <c:pt idx="3">
                  <c:v>8132.5</c:v>
                </c:pt>
                <c:pt idx="4">
                  <c:v>7937.2580645161288</c:v>
                </c:pt>
                <c:pt idx="5">
                  <c:v>7824.1</c:v>
                </c:pt>
                <c:pt idx="6">
                  <c:v>8297.9032258064508</c:v>
                </c:pt>
                <c:pt idx="7">
                  <c:v>9694.3870967741932</c:v>
                </c:pt>
                <c:pt idx="8">
                  <c:v>10726.233333333334</c:v>
                </c:pt>
                <c:pt idx="9">
                  <c:v>10947.774193548386</c:v>
                </c:pt>
                <c:pt idx="10">
                  <c:v>10437.666666666666</c:v>
                </c:pt>
                <c:pt idx="11">
                  <c:v>9691.354838709678</c:v>
                </c:pt>
              </c:numCache>
            </c:numRef>
          </c:val>
          <c:smooth val="0"/>
          <c:extLst>
            <c:ext xmlns:c16="http://schemas.microsoft.com/office/drawing/2014/chart" uri="{C3380CC4-5D6E-409C-BE32-E72D297353CC}">
              <c16:uniqueId val="{00000003-2A6C-4C30-BE47-C8118E13528F}"/>
            </c:ext>
          </c:extLst>
        </c:ser>
        <c:ser>
          <c:idx val="3"/>
          <c:order val="3"/>
          <c:tx>
            <c:strRef>
              <c:f>'[Dairy digits figure.xlsx]Sheet 1'!$BG$20</c:f>
              <c:strCache>
                <c:ptCount val="1"/>
                <c:pt idx="0">
                  <c:v>2023</c:v>
                </c:pt>
              </c:strCache>
            </c:strRef>
          </c:tx>
          <c:spPr>
            <a:ln w="28575" cap="rnd">
              <a:solidFill>
                <a:schemeClr val="accent4"/>
              </a:solidFill>
              <a:round/>
            </a:ln>
            <a:effectLst/>
          </c:spPr>
          <c:marker>
            <c:symbol val="none"/>
          </c:marker>
          <c:cat>
            <c:strRef>
              <c:f>'[Dairy digits figure.xlsx]Sheet 1'!$BC$21:$BC$32</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'[Dairy digits figure.xlsx]Sheet 1'!$BG$21:$BG$32</c:f>
              <c:numCache>
                <c:formatCode>#,##0</c:formatCode>
                <c:ptCount val="12"/>
                <c:pt idx="0">
                  <c:v>8973.7419354838712</c:v>
                </c:pt>
                <c:pt idx="1">
                  <c:v>8485.6785714285706</c:v>
                </c:pt>
                <c:pt idx="2">
                  <c:v>8344.5161290322576</c:v>
                </c:pt>
                <c:pt idx="3">
                  <c:v>8142.3666666666668</c:v>
                </c:pt>
                <c:pt idx="4">
                  <c:v>7807.9032258064517</c:v>
                </c:pt>
                <c:pt idx="5">
                  <c:v>7744.8</c:v>
                </c:pt>
                <c:pt idx="6">
                  <c:v>8060.7741935483873</c:v>
                </c:pt>
                <c:pt idx="7">
                  <c:v>9624.7741935483864</c:v>
                </c:pt>
                <c:pt idx="8">
                  <c:v>10723.333333333334</c:v>
                </c:pt>
                <c:pt idx="9">
                  <c:v>10873.645161290322</c:v>
                </c:pt>
                <c:pt idx="10">
                  <c:v>10624.4</c:v>
                </c:pt>
                <c:pt idx="11">
                  <c:v>9958.6129032258068</c:v>
                </c:pt>
              </c:numCache>
            </c:numRef>
          </c:val>
          <c:smooth val="0"/>
          <c:extLst>
            <c:ext xmlns:c16="http://schemas.microsoft.com/office/drawing/2014/chart" uri="{C3380CC4-5D6E-409C-BE32-E72D297353CC}">
              <c16:uniqueId val="{00000004-2A6C-4C30-BE47-C8118E13528F}"/>
            </c:ext>
          </c:extLst>
        </c:ser>
        <c:dLbls>
          <c:showLegendKey val="0"/>
          <c:showVal val="0"/>
          <c:showCatName val="0"/>
          <c:showSerName val="0"/>
          <c:showPercent val="0"/>
          <c:showBubbleSize val="0"/>
        </c:dLbls>
        <c:marker val="1"/>
        <c:smooth val="0"/>
        <c:axId val="1167057776"/>
        <c:axId val="1167049616"/>
      </c:lineChart>
      <c:catAx>
        <c:axId val="11670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67049616"/>
        <c:crosses val="autoZero"/>
        <c:auto val="1"/>
        <c:lblAlgn val="ctr"/>
        <c:lblOffset val="100"/>
        <c:noMultiLvlLbl val="0"/>
      </c:catAx>
      <c:valAx>
        <c:axId val="1167049616"/>
        <c:scaling>
          <c:orientation val="minMax"/>
          <c:max val="11500"/>
          <c:min val="7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67057776"/>
        <c:crosses val="autoZero"/>
        <c:crossBetween val="between"/>
      </c:valAx>
      <c:valAx>
        <c:axId val="1167040496"/>
        <c:scaling>
          <c:orientation val="minMax"/>
        </c:scaling>
        <c:delete val="1"/>
        <c:axPos val="r"/>
        <c:numFmt formatCode="#,##0" sourceLinked="1"/>
        <c:majorTickMark val="out"/>
        <c:minorTickMark val="none"/>
        <c:tickLblPos val="nextTo"/>
        <c:crossAx val="1167058736"/>
        <c:crosses val="max"/>
        <c:crossBetween val="between"/>
      </c:valAx>
      <c:catAx>
        <c:axId val="1167058736"/>
        <c:scaling>
          <c:orientation val="minMax"/>
        </c:scaling>
        <c:delete val="1"/>
        <c:axPos val="b"/>
        <c:numFmt formatCode="General" sourceLinked="1"/>
        <c:majorTickMark val="out"/>
        <c:minorTickMark val="none"/>
        <c:tickLblPos val="nextTo"/>
        <c:crossAx val="11670404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15751237921817E-2"/>
          <c:y val="7.2479844409803693E-2"/>
          <c:w val="0.828161576156208"/>
          <c:h val="0.60763860044216988"/>
        </c:manualLayout>
      </c:layout>
      <c:barChart>
        <c:barDir val="col"/>
        <c:grouping val="clustered"/>
        <c:varyColors val="0"/>
        <c:ser>
          <c:idx val="5"/>
          <c:order val="5"/>
          <c:tx>
            <c:strRef>
              <c:f>'[Copy of Stats masterfile_NEW.xlsx]Maandelikse data'!$AE$64</c:f>
              <c:strCache>
                <c:ptCount val="1"/>
                <c:pt idx="0">
                  <c:v>2024</c:v>
                </c:pt>
              </c:strCache>
            </c:strRef>
          </c:tx>
          <c:invertIfNegative val="0"/>
          <c:val>
            <c:numRef>
              <c:f>'[Copy of Stats masterfile_NEW.xlsx]Maandelikse data'!$AE$65:$AE$73</c:f>
              <c:numCache>
                <c:formatCode>0.00</c:formatCode>
                <c:ptCount val="9"/>
                <c:pt idx="0">
                  <c:v>1.4762604301328011</c:v>
                </c:pt>
                <c:pt idx="1">
                  <c:v>1.4924893124681335</c:v>
                </c:pt>
                <c:pt idx="2">
                  <c:v>1.4004252303330973</c:v>
                </c:pt>
                <c:pt idx="3">
                  <c:v>1.3777337474563562</c:v>
                </c:pt>
                <c:pt idx="4">
                  <c:v>1.4070293956545552</c:v>
                </c:pt>
                <c:pt idx="5">
                  <c:v>1.41977357377291</c:v>
                </c:pt>
                <c:pt idx="6">
                  <c:v>1.4304797951686521</c:v>
                </c:pt>
                <c:pt idx="7">
                  <c:v>1.3539622746246518</c:v>
                </c:pt>
                <c:pt idx="8">
                  <c:v>1.3232451165112278</c:v>
                </c:pt>
              </c:numCache>
            </c:numRef>
          </c:val>
          <c:extLst>
            <c:ext xmlns:c16="http://schemas.microsoft.com/office/drawing/2014/chart" uri="{C3380CC4-5D6E-409C-BE32-E72D297353CC}">
              <c16:uniqueId val="{00000000-DAA1-49DE-A966-6E24B4CA218E}"/>
            </c:ext>
          </c:extLst>
        </c:ser>
        <c:dLbls>
          <c:showLegendKey val="0"/>
          <c:showVal val="0"/>
          <c:showCatName val="0"/>
          <c:showSerName val="0"/>
          <c:showPercent val="0"/>
          <c:showBubbleSize val="0"/>
        </c:dLbls>
        <c:gapWidth val="150"/>
        <c:axId val="118330112"/>
        <c:axId val="118332032"/>
      </c:barChart>
      <c:lineChart>
        <c:grouping val="standard"/>
        <c:varyColors val="0"/>
        <c:ser>
          <c:idx val="3"/>
          <c:order val="0"/>
          <c:tx>
            <c:v>2022</c:v>
          </c:tx>
          <c:spPr>
            <a:ln w="57150"/>
          </c:spPr>
          <c:marker>
            <c:symbol val="none"/>
          </c:marker>
          <c:cat>
            <c:strRef>
              <c:f>'[Copy of Stats masterfile_NEW.xlsx]Maandelikse data'!$A$65:$A$76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'[Copy of Stats masterfile_NEW.xlsx]Maandelikse data'!$AC$65:$AC$76</c:f>
              <c:numCache>
                <c:formatCode>0.00</c:formatCode>
                <c:ptCount val="12"/>
                <c:pt idx="0">
                  <c:v>1.1489999805254241</c:v>
                </c:pt>
                <c:pt idx="1">
                  <c:v>1.1332186401376318</c:v>
                </c:pt>
                <c:pt idx="2">
                  <c:v>1.1185917666035488</c:v>
                </c:pt>
                <c:pt idx="3">
                  <c:v>1.1449053452115814</c:v>
                </c:pt>
                <c:pt idx="4">
                  <c:v>1.0894580856665066</c:v>
                </c:pt>
                <c:pt idx="5">
                  <c:v>1.1220099810703839</c:v>
                </c:pt>
                <c:pt idx="6">
                  <c:v>1.2098847029448485</c:v>
                </c:pt>
                <c:pt idx="7">
                  <c:v>1.1602777580953731</c:v>
                </c:pt>
                <c:pt idx="8">
                  <c:v>1.0899846387050383</c:v>
                </c:pt>
                <c:pt idx="9">
                  <c:v>0.99966269050320444</c:v>
                </c:pt>
                <c:pt idx="10">
                  <c:v>0.97311980418202726</c:v>
                </c:pt>
                <c:pt idx="11">
                  <c:v>1.0134414337529338</c:v>
                </c:pt>
              </c:numCache>
            </c:numRef>
          </c:val>
          <c:smooth val="0"/>
          <c:extLst>
            <c:ext xmlns:c16="http://schemas.microsoft.com/office/drawing/2014/chart" uri="{C3380CC4-5D6E-409C-BE32-E72D297353CC}">
              <c16:uniqueId val="{00000001-DAA1-49DE-A966-6E24B4CA218E}"/>
            </c:ext>
          </c:extLst>
        </c:ser>
        <c:ser>
          <c:idx val="2"/>
          <c:order val="1"/>
          <c:tx>
            <c:v>2023</c:v>
          </c:tx>
          <c:marker>
            <c:symbol val="none"/>
          </c:marker>
          <c:val>
            <c:numRef>
              <c:f>'[Copy of Stats masterfile_NEW.xlsx]Maandelikse data'!$AD$65:$AD$76</c:f>
              <c:numCache>
                <c:formatCode>0.00</c:formatCode>
                <c:ptCount val="12"/>
                <c:pt idx="0">
                  <c:v>1.0874961961657352</c:v>
                </c:pt>
                <c:pt idx="1">
                  <c:v>1.1832759274213485</c:v>
                </c:pt>
                <c:pt idx="2">
                  <c:v>1.2864583333333333</c:v>
                </c:pt>
                <c:pt idx="3">
                  <c:v>1.4990095087163231</c:v>
                </c:pt>
                <c:pt idx="4">
                  <c:v>1.5652245266375366</c:v>
                </c:pt>
                <c:pt idx="5">
                  <c:v>1.5576822968806312</c:v>
                </c:pt>
                <c:pt idx="6">
                  <c:v>1.4853878439297372</c:v>
                </c:pt>
                <c:pt idx="7">
                  <c:v>1.4022160352157718</c:v>
                </c:pt>
                <c:pt idx="8">
                  <c:v>1.3228028417901838</c:v>
                </c:pt>
                <c:pt idx="9">
                  <c:v>1.3402703243528404</c:v>
                </c:pt>
                <c:pt idx="10">
                  <c:v>1.3422377546005571</c:v>
                </c:pt>
                <c:pt idx="11">
                  <c:v>1.3408699860200022</c:v>
                </c:pt>
              </c:numCache>
            </c:numRef>
          </c:val>
          <c:smooth val="0"/>
          <c:extLst>
            <c:ext xmlns:c16="http://schemas.microsoft.com/office/drawing/2014/chart" uri="{C3380CC4-5D6E-409C-BE32-E72D297353CC}">
              <c16:uniqueId val="{00000002-DAA1-49DE-A966-6E24B4CA218E}"/>
            </c:ext>
          </c:extLst>
        </c:ser>
        <c:ser>
          <c:idx val="0"/>
          <c:order val="2"/>
          <c:tx>
            <c:v>2021</c:v>
          </c:tx>
          <c:spPr>
            <a:ln w="57150"/>
          </c:spPr>
          <c:marker>
            <c:symbol val="none"/>
          </c:marker>
          <c:val>
            <c:numRef>
              <c:f>'[Copy of Stats masterfile_NEW.xlsx]Maandelikse data'!$AB$65:$AB$76</c:f>
              <c:numCache>
                <c:formatCode>0.00</c:formatCode>
                <c:ptCount val="12"/>
                <c:pt idx="0">
                  <c:v>1.0366991499066973</c:v>
                </c:pt>
                <c:pt idx="1">
                  <c:v>1.0600706713780919</c:v>
                </c:pt>
                <c:pt idx="2">
                  <c:v>1.2024006189749272</c:v>
                </c:pt>
                <c:pt idx="3">
                  <c:v>1.299426198396928</c:v>
                </c:pt>
                <c:pt idx="4">
                  <c:v>1.339006111914995</c:v>
                </c:pt>
                <c:pt idx="5">
                  <c:v>1.3929767013413019</c:v>
                </c:pt>
                <c:pt idx="6">
                  <c:v>1.3226515129832339</c:v>
                </c:pt>
                <c:pt idx="7">
                  <c:v>1.2419966166299066</c:v>
                </c:pt>
                <c:pt idx="8">
                  <c:v>1.2369591055156932</c:v>
                </c:pt>
                <c:pt idx="9">
                  <c:v>1.2338606618781123</c:v>
                </c:pt>
                <c:pt idx="10">
                  <c:v>1.2104994903160042</c:v>
                </c:pt>
                <c:pt idx="11">
                  <c:v>1.1340349760261028</c:v>
                </c:pt>
              </c:numCache>
            </c:numRef>
          </c:val>
          <c:smooth val="0"/>
          <c:extLst>
            <c:ext xmlns:c16="http://schemas.microsoft.com/office/drawing/2014/chart" uri="{C3380CC4-5D6E-409C-BE32-E72D297353CC}">
              <c16:uniqueId val="{00000003-DAA1-49DE-A966-6E24B4CA218E}"/>
            </c:ext>
          </c:extLst>
        </c:ser>
        <c:ser>
          <c:idx val="1"/>
          <c:order val="3"/>
          <c:tx>
            <c:v>2020</c:v>
          </c:tx>
          <c:spPr>
            <a:ln w="57150"/>
          </c:spPr>
          <c:marker>
            <c:symbol val="none"/>
          </c:marker>
          <c:val>
            <c:numRef>
              <c:f>'[Copy of Stats masterfile_NEW.xlsx]Maandelikse data'!$AA$65:$AA$76</c:f>
              <c:numCache>
                <c:formatCode>0.00</c:formatCode>
                <c:ptCount val="12"/>
                <c:pt idx="0">
                  <c:v>1.1426319936958236</c:v>
                </c:pt>
                <c:pt idx="1">
                  <c:v>1.1952954048140043</c:v>
                </c:pt>
                <c:pt idx="2">
                  <c:v>1.2380952380952381</c:v>
                </c:pt>
                <c:pt idx="3">
                  <c:v>1.2910503885685636</c:v>
                </c:pt>
                <c:pt idx="4">
                  <c:v>1.4027149321266967</c:v>
                </c:pt>
                <c:pt idx="5">
                  <c:v>1.3889622392395036</c:v>
                </c:pt>
                <c:pt idx="6">
                  <c:v>1.3127217435377598</c:v>
                </c:pt>
                <c:pt idx="7">
                  <c:v>1.2153062900312039</c:v>
                </c:pt>
                <c:pt idx="8">
                  <c:v>1.1168927303999476</c:v>
                </c:pt>
                <c:pt idx="9">
                  <c:v>1.0443493602092755</c:v>
                </c:pt>
                <c:pt idx="10">
                  <c:v>1.0402149104203278</c:v>
                </c:pt>
                <c:pt idx="11">
                  <c:v>1.0617462117307495</c:v>
                </c:pt>
              </c:numCache>
            </c:numRef>
          </c:val>
          <c:smooth val="0"/>
          <c:extLst>
            <c:ext xmlns:c16="http://schemas.microsoft.com/office/drawing/2014/chart" uri="{C3380CC4-5D6E-409C-BE32-E72D297353CC}">
              <c16:uniqueId val="{00000004-DAA1-49DE-A966-6E24B4CA218E}"/>
            </c:ext>
          </c:extLst>
        </c:ser>
        <c:ser>
          <c:idx val="4"/>
          <c:order val="4"/>
          <c:tx>
            <c:v>2019</c:v>
          </c:tx>
          <c:spPr>
            <a:ln w="57150"/>
          </c:spPr>
          <c:marker>
            <c:symbol val="none"/>
          </c:marker>
          <c:val>
            <c:numRef>
              <c:f>'[Copy of Stats masterfile_NEW.xlsx]Maandelikse data'!$Z$65:$Z$76</c:f>
              <c:numCache>
                <c:formatCode>0.00</c:formatCode>
                <c:ptCount val="12"/>
                <c:pt idx="0">
                  <c:v>1.2310886977158113</c:v>
                </c:pt>
                <c:pt idx="1">
                  <c:v>1.3626509755342211</c:v>
                </c:pt>
                <c:pt idx="2">
                  <c:v>1.3838748495788207</c:v>
                </c:pt>
                <c:pt idx="3">
                  <c:v>1.4321295143212951</c:v>
                </c:pt>
                <c:pt idx="4">
                  <c:v>1.3915662650602409</c:v>
                </c:pt>
                <c:pt idx="5">
                  <c:v>1.289422271839241</c:v>
                </c:pt>
                <c:pt idx="6">
                  <c:v>1.2833473743330526</c:v>
                </c:pt>
                <c:pt idx="7">
                  <c:v>1.2201885745978924</c:v>
                </c:pt>
                <c:pt idx="8">
                  <c:v>1.2065095398428731</c:v>
                </c:pt>
                <c:pt idx="9">
                  <c:v>1.1469725260069352</c:v>
                </c:pt>
                <c:pt idx="10">
                  <c:v>1.174863387978142</c:v>
                </c:pt>
                <c:pt idx="11">
                  <c:v>1.1653116531165311</c:v>
                </c:pt>
              </c:numCache>
            </c:numRef>
          </c:val>
          <c:smooth val="0"/>
          <c:extLst>
            <c:ext xmlns:c16="http://schemas.microsoft.com/office/drawing/2014/chart" uri="{C3380CC4-5D6E-409C-BE32-E72D297353CC}">
              <c16:uniqueId val="{00000005-DAA1-49DE-A966-6E24B4CA218E}"/>
            </c:ext>
          </c:extLst>
        </c:ser>
        <c:dLbls>
          <c:showLegendKey val="0"/>
          <c:showVal val="0"/>
          <c:showCatName val="0"/>
          <c:showSerName val="0"/>
          <c:showPercent val="0"/>
          <c:showBubbleSize val="0"/>
        </c:dLbls>
        <c:marker val="1"/>
        <c:smooth val="0"/>
        <c:axId val="118330112"/>
        <c:axId val="118332032"/>
      </c:lineChart>
      <c:catAx>
        <c:axId val="118330112"/>
        <c:scaling>
          <c:orientation val="minMax"/>
        </c:scaling>
        <c:delete val="0"/>
        <c:axPos val="b"/>
        <c:numFmt formatCode="General" sourceLinked="0"/>
        <c:majorTickMark val="out"/>
        <c:minorTickMark val="none"/>
        <c:tickLblPos val="nextTo"/>
        <c:crossAx val="118332032"/>
        <c:crosses val="autoZero"/>
        <c:auto val="1"/>
        <c:lblAlgn val="ctr"/>
        <c:lblOffset val="100"/>
        <c:noMultiLvlLbl val="0"/>
      </c:catAx>
      <c:valAx>
        <c:axId val="118332032"/>
        <c:scaling>
          <c:orientation val="minMax"/>
          <c:min val="0.8"/>
        </c:scaling>
        <c:delete val="0"/>
        <c:axPos val="l"/>
        <c:majorGridlines/>
        <c:title>
          <c:tx>
            <c:rich>
              <a:bodyPr rot="0" vert="horz"/>
              <a:lstStyle/>
              <a:p>
                <a:pPr>
                  <a:defRPr/>
                </a:pPr>
                <a:r>
                  <a:rPr lang="en-US"/>
                  <a:t>Milk : feed price ratio</a:t>
                </a:r>
              </a:p>
            </c:rich>
          </c:tx>
          <c:layout>
            <c:manualLayout>
              <c:xMode val="edge"/>
              <c:yMode val="edge"/>
              <c:x val="1.9538025323448924E-2"/>
              <c:y val="1.1072921735087584E-2"/>
            </c:manualLayout>
          </c:layout>
          <c:overlay val="0"/>
        </c:title>
        <c:numFmt formatCode="#,##0.00" sourceLinked="0"/>
        <c:majorTickMark val="out"/>
        <c:minorTickMark val="none"/>
        <c:tickLblPos val="nextTo"/>
        <c:crossAx val="118330112"/>
        <c:crosses val="autoZero"/>
        <c:crossBetween val="between"/>
      </c:valAx>
      <c:dTable>
        <c:showHorzBorder val="1"/>
        <c:showVertBorder val="1"/>
        <c:showOutline val="1"/>
        <c:showKeys val="1"/>
      </c:dTable>
      <c:spPr>
        <a:ln>
          <a:solidFill>
            <a:schemeClr val="bg1">
              <a:lumMod val="65000"/>
            </a:schemeClr>
          </a:solidFill>
        </a:ln>
      </c:spPr>
    </c:plotArea>
    <c:plotVisOnly val="1"/>
    <c:dispBlanksAs val="gap"/>
    <c:showDLblsOverMax val="0"/>
  </c:chart>
  <c:spPr>
    <a:noFill/>
    <a:ln>
      <a:noFill/>
    </a:ln>
  </c:spPr>
  <c:txPr>
    <a:bodyPr/>
    <a:lstStyle/>
    <a:p>
      <a:pPr>
        <a:defRPr sz="1400">
          <a:solidFill>
            <a:schemeClr val="tx1"/>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Global</a:t>
            </a:r>
            <a:r>
              <a:rPr lang="en-US" sz="2400" baseline="0" dirty="0"/>
              <a:t> economic growth and expected growth     </a:t>
            </a:r>
            <a:endParaRPr lang="en-US" sz="2400" dirty="0"/>
          </a:p>
        </c:rich>
      </c:tx>
      <c:layout>
        <c:manualLayout>
          <c:xMode val="edge"/>
          <c:yMode val="edge"/>
          <c:x val="0.21414745469038554"/>
          <c:y val="4.5440737317541452E-3"/>
        </c:manualLayout>
      </c:layout>
      <c:overlay val="0"/>
    </c:title>
    <c:autoTitleDeleted val="0"/>
    <c:plotArea>
      <c:layout>
        <c:manualLayout>
          <c:layoutTarget val="inner"/>
          <c:xMode val="edge"/>
          <c:yMode val="edge"/>
          <c:x val="0.1049524547136526"/>
          <c:y val="0.10184660494844003"/>
          <c:w val="0.75331956456262639"/>
          <c:h val="0.75476256053767332"/>
        </c:manualLayout>
      </c:layout>
      <c:lineChart>
        <c:grouping val="standard"/>
        <c:varyColors val="0"/>
        <c:ser>
          <c:idx val="0"/>
          <c:order val="0"/>
          <c:tx>
            <c:v>World</c:v>
          </c:tx>
          <c:spPr>
            <a:ln w="50800"/>
          </c:spPr>
          <c:marker>
            <c:symbol val="none"/>
          </c:marker>
          <c:cat>
            <c:strRef>
              <c:f>'[Copy of Stats masterfile_NEW.xlsx]Ktl en jaarlikse data'!$F$21:$F$34</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'[Copy of Stats masterfile_NEW.xlsx]Ktl en jaarlikse data'!$G$21:$G$34</c:f>
              <c:numCache>
                <c:formatCode>General</c:formatCode>
                <c:ptCount val="14"/>
                <c:pt idx="0">
                  <c:v>3.5</c:v>
                </c:pt>
                <c:pt idx="1">
                  <c:v>3.4</c:v>
                </c:pt>
                <c:pt idx="2">
                  <c:v>3.4</c:v>
                </c:pt>
                <c:pt idx="3">
                  <c:v>3.4</c:v>
                </c:pt>
                <c:pt idx="4">
                  <c:v>3.2</c:v>
                </c:pt>
                <c:pt idx="5">
                  <c:v>3.8</c:v>
                </c:pt>
                <c:pt idx="6">
                  <c:v>3.6</c:v>
                </c:pt>
                <c:pt idx="7">
                  <c:v>2.8</c:v>
                </c:pt>
                <c:pt idx="8">
                  <c:v>-3.1</c:v>
                </c:pt>
                <c:pt idx="9">
                  <c:v>6</c:v>
                </c:pt>
                <c:pt idx="10">
                  <c:v>3.5</c:v>
                </c:pt>
                <c:pt idx="11">
                  <c:v>3.3</c:v>
                </c:pt>
                <c:pt idx="12">
                  <c:v>3.2</c:v>
                </c:pt>
                <c:pt idx="13">
                  <c:v>3.2</c:v>
                </c:pt>
              </c:numCache>
            </c:numRef>
          </c:val>
          <c:smooth val="0"/>
          <c:extLst>
            <c:ext xmlns:c16="http://schemas.microsoft.com/office/drawing/2014/chart" uri="{C3380CC4-5D6E-409C-BE32-E72D297353CC}">
              <c16:uniqueId val="{00000000-4636-4ED7-930C-DA3F3D9CA903}"/>
            </c:ext>
          </c:extLst>
        </c:ser>
        <c:ser>
          <c:idx val="1"/>
          <c:order val="1"/>
          <c:tx>
            <c:v>Advanced economies</c:v>
          </c:tx>
          <c:spPr>
            <a:ln w="50800"/>
          </c:spPr>
          <c:marker>
            <c:symbol val="none"/>
          </c:marker>
          <c:cat>
            <c:strRef>
              <c:f>'[Copy of Stats masterfile_NEW.xlsx]Ktl en jaarlikse data'!$F$21:$F$34</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'[Copy of Stats masterfile_NEW.xlsx]Ktl en jaarlikse data'!$H$21:$H$34</c:f>
              <c:numCache>
                <c:formatCode>General</c:formatCode>
                <c:ptCount val="14"/>
                <c:pt idx="0">
                  <c:v>1.4</c:v>
                </c:pt>
                <c:pt idx="1">
                  <c:v>1.4</c:v>
                </c:pt>
                <c:pt idx="2">
                  <c:v>1.8</c:v>
                </c:pt>
                <c:pt idx="3">
                  <c:v>2.1</c:v>
                </c:pt>
                <c:pt idx="4">
                  <c:v>1.7</c:v>
                </c:pt>
                <c:pt idx="5">
                  <c:v>2.4</c:v>
                </c:pt>
                <c:pt idx="6" formatCode="0.0">
                  <c:v>2.2000000000000002</c:v>
                </c:pt>
                <c:pt idx="7">
                  <c:v>1.6</c:v>
                </c:pt>
                <c:pt idx="8">
                  <c:v>-4.5</c:v>
                </c:pt>
                <c:pt idx="9">
                  <c:v>5.2</c:v>
                </c:pt>
                <c:pt idx="10">
                  <c:v>2.6</c:v>
                </c:pt>
                <c:pt idx="11">
                  <c:v>1.7</c:v>
                </c:pt>
                <c:pt idx="12">
                  <c:v>1.8</c:v>
                </c:pt>
                <c:pt idx="13">
                  <c:v>1.8</c:v>
                </c:pt>
              </c:numCache>
            </c:numRef>
          </c:val>
          <c:smooth val="0"/>
          <c:extLst>
            <c:ext xmlns:c16="http://schemas.microsoft.com/office/drawing/2014/chart" uri="{C3380CC4-5D6E-409C-BE32-E72D297353CC}">
              <c16:uniqueId val="{00000001-4636-4ED7-930C-DA3F3D9CA903}"/>
            </c:ext>
          </c:extLst>
        </c:ser>
        <c:ser>
          <c:idx val="2"/>
          <c:order val="2"/>
          <c:tx>
            <c:v>Developing economies</c:v>
          </c:tx>
          <c:spPr>
            <a:ln w="50800"/>
          </c:spPr>
          <c:marker>
            <c:symbol val="none"/>
          </c:marker>
          <c:cat>
            <c:strRef>
              <c:f>'[Copy of Stats masterfile_NEW.xlsx]Ktl en jaarlikse data'!$F$21:$F$34</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'[Copy of Stats masterfile_NEW.xlsx]Ktl en jaarlikse data'!$I$21:$I$34</c:f>
              <c:numCache>
                <c:formatCode>General</c:formatCode>
                <c:ptCount val="14"/>
                <c:pt idx="0">
                  <c:v>5.0999999999999996</c:v>
                </c:pt>
                <c:pt idx="1">
                  <c:v>5</c:v>
                </c:pt>
                <c:pt idx="2">
                  <c:v>4.5999999999999996</c:v>
                </c:pt>
                <c:pt idx="3">
                  <c:v>4.3</c:v>
                </c:pt>
                <c:pt idx="4">
                  <c:v>4.4000000000000004</c:v>
                </c:pt>
                <c:pt idx="5">
                  <c:v>4.7</c:v>
                </c:pt>
                <c:pt idx="6">
                  <c:v>4.5</c:v>
                </c:pt>
                <c:pt idx="7">
                  <c:v>3.6</c:v>
                </c:pt>
                <c:pt idx="8">
                  <c:v>-2</c:v>
                </c:pt>
                <c:pt idx="9">
                  <c:v>6.6</c:v>
                </c:pt>
                <c:pt idx="10">
                  <c:v>4.0999999999999996</c:v>
                </c:pt>
                <c:pt idx="11">
                  <c:v>4.4000000000000004</c:v>
                </c:pt>
                <c:pt idx="12">
                  <c:v>4.2</c:v>
                </c:pt>
                <c:pt idx="13">
                  <c:v>4.2</c:v>
                </c:pt>
              </c:numCache>
            </c:numRef>
          </c:val>
          <c:smooth val="0"/>
          <c:extLst>
            <c:ext xmlns:c16="http://schemas.microsoft.com/office/drawing/2014/chart" uri="{C3380CC4-5D6E-409C-BE32-E72D297353CC}">
              <c16:uniqueId val="{00000002-4636-4ED7-930C-DA3F3D9CA903}"/>
            </c:ext>
          </c:extLst>
        </c:ser>
        <c:ser>
          <c:idx val="3"/>
          <c:order val="3"/>
          <c:tx>
            <c:v>South Africa</c:v>
          </c:tx>
          <c:spPr>
            <a:ln w="57150"/>
          </c:spPr>
          <c:marker>
            <c:symbol val="none"/>
          </c:marker>
          <c:cat>
            <c:strRef>
              <c:f>'[Copy of Stats masterfile_NEW.xlsx]Ktl en jaarlikse data'!$F$21:$F$34</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'[Copy of Stats masterfile_NEW.xlsx]Ktl en jaarlikse data'!$J$21:$J$34</c:f>
              <c:numCache>
                <c:formatCode>General</c:formatCode>
                <c:ptCount val="14"/>
                <c:pt idx="0">
                  <c:v>2.5</c:v>
                </c:pt>
                <c:pt idx="1">
                  <c:v>2.2000000000000002</c:v>
                </c:pt>
                <c:pt idx="2">
                  <c:v>1.5</c:v>
                </c:pt>
                <c:pt idx="3">
                  <c:v>1.3</c:v>
                </c:pt>
                <c:pt idx="4">
                  <c:v>0.6</c:v>
                </c:pt>
                <c:pt idx="5">
                  <c:v>1.3</c:v>
                </c:pt>
                <c:pt idx="6">
                  <c:v>0.8</c:v>
                </c:pt>
                <c:pt idx="7">
                  <c:v>0.2</c:v>
                </c:pt>
                <c:pt idx="8">
                  <c:v>-6.4</c:v>
                </c:pt>
                <c:pt idx="9">
                  <c:v>4.9000000000000004</c:v>
                </c:pt>
                <c:pt idx="10">
                  <c:v>1.9</c:v>
                </c:pt>
                <c:pt idx="11">
                  <c:v>0.7</c:v>
                </c:pt>
                <c:pt idx="12">
                  <c:v>1.1000000000000001</c:v>
                </c:pt>
                <c:pt idx="13">
                  <c:v>1.5</c:v>
                </c:pt>
              </c:numCache>
            </c:numRef>
          </c:val>
          <c:smooth val="0"/>
          <c:extLst>
            <c:ext xmlns:c16="http://schemas.microsoft.com/office/drawing/2014/chart" uri="{C3380CC4-5D6E-409C-BE32-E72D297353CC}">
              <c16:uniqueId val="{00000003-4636-4ED7-930C-DA3F3D9CA903}"/>
            </c:ext>
          </c:extLst>
        </c:ser>
        <c:dLbls>
          <c:showLegendKey val="0"/>
          <c:showVal val="0"/>
          <c:showCatName val="0"/>
          <c:showSerName val="0"/>
          <c:showPercent val="0"/>
          <c:showBubbleSize val="0"/>
        </c:dLbls>
        <c:smooth val="0"/>
        <c:axId val="126217216"/>
        <c:axId val="126092032"/>
      </c:lineChart>
      <c:catAx>
        <c:axId val="126217216"/>
        <c:scaling>
          <c:orientation val="minMax"/>
        </c:scaling>
        <c:delete val="0"/>
        <c:axPos val="b"/>
        <c:numFmt formatCode="General" sourceLinked="1"/>
        <c:majorTickMark val="out"/>
        <c:minorTickMark val="none"/>
        <c:tickLblPos val="nextTo"/>
        <c:txPr>
          <a:bodyPr/>
          <a:lstStyle/>
          <a:p>
            <a:pPr>
              <a:defRPr sz="1400"/>
            </a:pPr>
            <a:endParaRPr lang="en-US"/>
          </a:p>
        </c:txPr>
        <c:crossAx val="126092032"/>
        <c:crosses val="autoZero"/>
        <c:auto val="1"/>
        <c:lblAlgn val="ctr"/>
        <c:lblOffset val="100"/>
        <c:tickLblSkip val="1"/>
        <c:noMultiLvlLbl val="0"/>
      </c:catAx>
      <c:valAx>
        <c:axId val="126092032"/>
        <c:scaling>
          <c:orientation val="minMax"/>
        </c:scaling>
        <c:delete val="0"/>
        <c:axPos val="l"/>
        <c:majorGridlines/>
        <c:title>
          <c:tx>
            <c:rich>
              <a:bodyPr rot="0" vert="horz"/>
              <a:lstStyle/>
              <a:p>
                <a:pPr>
                  <a:defRPr sz="1200"/>
                </a:pPr>
                <a:r>
                  <a:rPr lang="en-US" sz="1200" dirty="0"/>
                  <a:t>% GDP growth</a:t>
                </a:r>
              </a:p>
            </c:rich>
          </c:tx>
          <c:layout>
            <c:manualLayout>
              <c:xMode val="edge"/>
              <c:yMode val="edge"/>
              <c:x val="9.4799962508136784E-2"/>
              <c:y val="4.9932086994742116E-2"/>
            </c:manualLayout>
          </c:layout>
          <c:overlay val="0"/>
        </c:title>
        <c:numFmt formatCode="General" sourceLinked="1"/>
        <c:majorTickMark val="out"/>
        <c:minorTickMark val="none"/>
        <c:tickLblPos val="nextTo"/>
        <c:txPr>
          <a:bodyPr/>
          <a:lstStyle/>
          <a:p>
            <a:pPr>
              <a:defRPr sz="1600"/>
            </a:pPr>
            <a:endParaRPr lang="en-US"/>
          </a:p>
        </c:txPr>
        <c:crossAx val="126217216"/>
        <c:crosses val="autoZero"/>
        <c:crossBetween val="between"/>
        <c:majorUnit val="1"/>
      </c:valAx>
      <c:spPr>
        <a:noFill/>
        <a:ln w="25400">
          <a:noFill/>
        </a:ln>
      </c:spPr>
    </c:plotArea>
    <c:legend>
      <c:legendPos val="b"/>
      <c:layout>
        <c:manualLayout>
          <c:xMode val="edge"/>
          <c:yMode val="edge"/>
          <c:x val="0.12967375542425219"/>
          <c:y val="0.87185554432958712"/>
          <c:w val="0.69753366894711932"/>
          <c:h val="3.8006292623463903E-2"/>
        </c:manualLayout>
      </c:layout>
      <c:overlay val="0"/>
      <c:txPr>
        <a:bodyPr/>
        <a:lstStyle/>
        <a:p>
          <a:pPr>
            <a:defRPr sz="1400"/>
          </a:pPr>
          <a:endParaRPr lang="en-US"/>
        </a:p>
      </c:txPr>
    </c:legend>
    <c:plotVisOnly val="1"/>
    <c:dispBlanksAs val="gap"/>
    <c:showDLblsOverMax val="0"/>
  </c:chart>
  <c:spPr>
    <a:ln>
      <a:noFill/>
    </a:ln>
  </c:spPr>
  <c:txPr>
    <a:bodyPr/>
    <a:lstStyle/>
    <a:p>
      <a:pPr>
        <a:defRPr sz="1100" b="1">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54318519782549"/>
          <c:y val="0.11151836577351033"/>
          <c:w val="0.81437436717171485"/>
          <c:h val="0.80156972456682873"/>
        </c:manualLayout>
      </c:layout>
      <c:barChart>
        <c:barDir val="col"/>
        <c:grouping val="clustered"/>
        <c:varyColors val="0"/>
        <c:ser>
          <c:idx val="3"/>
          <c:order val="4"/>
          <c:tx>
            <c:v>2024</c:v>
          </c:tx>
          <c:spPr>
            <a:solidFill>
              <a:srgbClr val="FF0000"/>
            </a:solidFill>
            <a:ln w="57150">
              <a:noFill/>
            </a:ln>
            <a:effectLst/>
          </c:spPr>
          <c:invertIfNegative val="0"/>
          <c:val>
            <c:numRef>
              <c:f>'Sheet 1'!$V$224:$V$231</c:f>
              <c:numCache>
                <c:formatCode>0.00</c:formatCode>
                <c:ptCount val="8"/>
                <c:pt idx="0">
                  <c:v>20</c:v>
                </c:pt>
                <c:pt idx="1">
                  <c:v>22.2</c:v>
                </c:pt>
                <c:pt idx="2">
                  <c:v>19</c:v>
                </c:pt>
                <c:pt idx="3">
                  <c:v>12.3</c:v>
                </c:pt>
                <c:pt idx="4">
                  <c:v>12.294268000000001</c:v>
                </c:pt>
                <c:pt idx="5">
                  <c:v>12.134268</c:v>
                </c:pt>
                <c:pt idx="6">
                  <c:v>1.2942680000000006</c:v>
                </c:pt>
                <c:pt idx="7">
                  <c:v>5.4942680000000008</c:v>
                </c:pt>
              </c:numCache>
            </c:numRef>
          </c:val>
          <c:extLst>
            <c:ext xmlns:c16="http://schemas.microsoft.com/office/drawing/2014/chart" uri="{C3380CC4-5D6E-409C-BE32-E72D297353CC}">
              <c16:uniqueId val="{00000000-1C65-45D8-A23C-EB7BAEF2A3DC}"/>
            </c:ext>
          </c:extLst>
        </c:ser>
        <c:dLbls>
          <c:showLegendKey val="0"/>
          <c:showVal val="0"/>
          <c:showCatName val="0"/>
          <c:showSerName val="0"/>
          <c:showPercent val="0"/>
          <c:showBubbleSize val="0"/>
        </c:dLbls>
        <c:gapWidth val="150"/>
        <c:axId val="1458192191"/>
        <c:axId val="1458193023"/>
      </c:barChart>
      <c:lineChart>
        <c:grouping val="standard"/>
        <c:varyColors val="0"/>
        <c:ser>
          <c:idx val="5"/>
          <c:order val="0"/>
          <c:tx>
            <c:v>2020</c:v>
          </c:tx>
          <c:spPr>
            <a:ln w="76200" cap="rnd">
              <a:solidFill>
                <a:schemeClr val="accent6"/>
              </a:solidFill>
              <a:round/>
            </a:ln>
            <a:effectLst/>
          </c:spPr>
          <c:marker>
            <c:symbol val="none"/>
          </c:marker>
          <c:val>
            <c:numRef>
              <c:f>'Sheet 1'!$R$224:$R$235</c:f>
              <c:numCache>
                <c:formatCode>0.00</c:formatCode>
                <c:ptCount val="12"/>
                <c:pt idx="0">
                  <c:v>17.420000000000002</c:v>
                </c:pt>
                <c:pt idx="1">
                  <c:v>27.85</c:v>
                </c:pt>
                <c:pt idx="2">
                  <c:v>43.28</c:v>
                </c:pt>
                <c:pt idx="3">
                  <c:v>53.47</c:v>
                </c:pt>
                <c:pt idx="4">
                  <c:v>78.98</c:v>
                </c:pt>
                <c:pt idx="5">
                  <c:v>92.460000000000008</c:v>
                </c:pt>
                <c:pt idx="6">
                  <c:v>111.39000000000001</c:v>
                </c:pt>
                <c:pt idx="7">
                  <c:v>119.39000000000001</c:v>
                </c:pt>
                <c:pt idx="8">
                  <c:v>126.62000000000002</c:v>
                </c:pt>
                <c:pt idx="9">
                  <c:v>131.74</c:v>
                </c:pt>
                <c:pt idx="10">
                  <c:v>131.24</c:v>
                </c:pt>
                <c:pt idx="11">
                  <c:v>135.95000000000002</c:v>
                </c:pt>
              </c:numCache>
            </c:numRef>
          </c:val>
          <c:smooth val="0"/>
          <c:extLst>
            <c:ext xmlns:c16="http://schemas.microsoft.com/office/drawing/2014/chart" uri="{C3380CC4-5D6E-409C-BE32-E72D297353CC}">
              <c16:uniqueId val="{00000001-1C65-45D8-A23C-EB7BAEF2A3DC}"/>
            </c:ext>
          </c:extLst>
        </c:ser>
        <c:ser>
          <c:idx val="0"/>
          <c:order val="1"/>
          <c:tx>
            <c:v>2021</c:v>
          </c:tx>
          <c:spPr>
            <a:ln w="76200" cap="rnd">
              <a:solidFill>
                <a:schemeClr val="accent1"/>
              </a:solidFill>
              <a:round/>
            </a:ln>
            <a:effectLst/>
          </c:spPr>
          <c:marker>
            <c:symbol val="none"/>
          </c:marker>
          <c:val>
            <c:numRef>
              <c:f>'Sheet 1'!$S$224:$S$235</c:f>
              <c:numCache>
                <c:formatCode>0.00</c:formatCode>
                <c:ptCount val="12"/>
                <c:pt idx="0">
                  <c:v>2.74</c:v>
                </c:pt>
                <c:pt idx="1">
                  <c:v>7.83</c:v>
                </c:pt>
                <c:pt idx="2">
                  <c:v>19.060000000000002</c:v>
                </c:pt>
                <c:pt idx="3">
                  <c:v>52.75</c:v>
                </c:pt>
                <c:pt idx="4">
                  <c:v>69.260000000000005</c:v>
                </c:pt>
                <c:pt idx="5">
                  <c:v>90.12</c:v>
                </c:pt>
                <c:pt idx="6">
                  <c:v>93.73</c:v>
                </c:pt>
                <c:pt idx="7">
                  <c:v>109.83000000000001</c:v>
                </c:pt>
                <c:pt idx="8">
                  <c:v>123.11000000000001</c:v>
                </c:pt>
                <c:pt idx="9">
                  <c:v>131.05000000000001</c:v>
                </c:pt>
                <c:pt idx="10">
                  <c:v>142.77000000000001</c:v>
                </c:pt>
                <c:pt idx="11">
                  <c:v>151.35000000000002</c:v>
                </c:pt>
              </c:numCache>
            </c:numRef>
          </c:val>
          <c:smooth val="0"/>
          <c:extLst>
            <c:ext xmlns:c16="http://schemas.microsoft.com/office/drawing/2014/chart" uri="{C3380CC4-5D6E-409C-BE32-E72D297353CC}">
              <c16:uniqueId val="{00000002-1C65-45D8-A23C-EB7BAEF2A3DC}"/>
            </c:ext>
          </c:extLst>
        </c:ser>
        <c:ser>
          <c:idx val="1"/>
          <c:order val="2"/>
          <c:tx>
            <c:v>2022</c:v>
          </c:tx>
          <c:spPr>
            <a:ln w="76200" cap="rnd">
              <a:solidFill>
                <a:schemeClr val="accent2"/>
              </a:solidFill>
              <a:round/>
            </a:ln>
            <a:effectLst/>
          </c:spPr>
          <c:marker>
            <c:symbol val="none"/>
          </c:marker>
          <c:val>
            <c:numRef>
              <c:f>'Sheet 1'!$T$224:$T$235</c:f>
              <c:numCache>
                <c:formatCode>General</c:formatCode>
                <c:ptCount val="12"/>
                <c:pt idx="0">
                  <c:v>2.41</c:v>
                </c:pt>
                <c:pt idx="1">
                  <c:v>5.08</c:v>
                </c:pt>
                <c:pt idx="2">
                  <c:v>13.48</c:v>
                </c:pt>
                <c:pt idx="3">
                  <c:v>20.68</c:v>
                </c:pt>
                <c:pt idx="4">
                  <c:v>32.68</c:v>
                </c:pt>
                <c:pt idx="5">
                  <c:v>24.48</c:v>
                </c:pt>
                <c:pt idx="6">
                  <c:v>24.88</c:v>
                </c:pt>
                <c:pt idx="7">
                  <c:v>24.95</c:v>
                </c:pt>
                <c:pt idx="8">
                  <c:v>25.9</c:v>
                </c:pt>
                <c:pt idx="9">
                  <c:v>41.099999999999994</c:v>
                </c:pt>
                <c:pt idx="10">
                  <c:v>47.099999999999994</c:v>
                </c:pt>
                <c:pt idx="11">
                  <c:v>50.8</c:v>
                </c:pt>
              </c:numCache>
            </c:numRef>
          </c:val>
          <c:smooth val="0"/>
          <c:extLst>
            <c:ext xmlns:c16="http://schemas.microsoft.com/office/drawing/2014/chart" uri="{C3380CC4-5D6E-409C-BE32-E72D297353CC}">
              <c16:uniqueId val="{00000003-1C65-45D8-A23C-EB7BAEF2A3DC}"/>
            </c:ext>
          </c:extLst>
        </c:ser>
        <c:ser>
          <c:idx val="2"/>
          <c:order val="3"/>
          <c:tx>
            <c:v>2023</c:v>
          </c:tx>
          <c:spPr>
            <a:ln w="76200" cap="rnd">
              <a:solidFill>
                <a:schemeClr val="accent3"/>
              </a:solidFill>
              <a:round/>
            </a:ln>
            <a:effectLst/>
          </c:spPr>
          <c:marker>
            <c:symbol val="none"/>
          </c:marker>
          <c:val>
            <c:numRef>
              <c:f>'Sheet 1'!$U$224:$U$235</c:f>
              <c:numCache>
                <c:formatCode>0.00</c:formatCode>
                <c:ptCount val="12"/>
                <c:pt idx="0">
                  <c:v>14.4</c:v>
                </c:pt>
                <c:pt idx="1">
                  <c:v>15.200000000000001</c:v>
                </c:pt>
                <c:pt idx="2">
                  <c:v>27.6</c:v>
                </c:pt>
                <c:pt idx="3">
                  <c:v>30.700000000000003</c:v>
                </c:pt>
                <c:pt idx="4">
                  <c:v>40.800000000000004</c:v>
                </c:pt>
                <c:pt idx="5">
                  <c:v>50.800000000000004</c:v>
                </c:pt>
                <c:pt idx="6">
                  <c:v>60.800000000000004</c:v>
                </c:pt>
                <c:pt idx="7">
                  <c:v>71.400000000000006</c:v>
                </c:pt>
                <c:pt idx="8">
                  <c:v>62.500000000000007</c:v>
                </c:pt>
                <c:pt idx="9">
                  <c:v>59.000000000000007</c:v>
                </c:pt>
                <c:pt idx="10">
                  <c:v>62.70000000000001</c:v>
                </c:pt>
                <c:pt idx="11">
                  <c:v>65.500000000000014</c:v>
                </c:pt>
              </c:numCache>
            </c:numRef>
          </c:val>
          <c:smooth val="0"/>
          <c:extLst>
            <c:ext xmlns:c16="http://schemas.microsoft.com/office/drawing/2014/chart" uri="{C3380CC4-5D6E-409C-BE32-E72D297353CC}">
              <c16:uniqueId val="{00000004-1C65-45D8-A23C-EB7BAEF2A3DC}"/>
            </c:ext>
          </c:extLst>
        </c:ser>
        <c:dLbls>
          <c:showLegendKey val="0"/>
          <c:showVal val="0"/>
          <c:showCatName val="0"/>
          <c:showSerName val="0"/>
          <c:showPercent val="0"/>
          <c:showBubbleSize val="0"/>
        </c:dLbls>
        <c:marker val="1"/>
        <c:smooth val="0"/>
        <c:axId val="1458192191"/>
        <c:axId val="1458193023"/>
      </c:lineChart>
      <c:catAx>
        <c:axId val="145819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58193023"/>
        <c:crosses val="autoZero"/>
        <c:auto val="1"/>
        <c:lblAlgn val="ctr"/>
        <c:lblOffset val="100"/>
        <c:noMultiLvlLbl val="0"/>
      </c:catAx>
      <c:valAx>
        <c:axId val="1458193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ZA"/>
                  <a:t>1000 t milk equivalent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581921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aseline="0">
          <a:solidFill>
            <a:schemeClr val="tx1"/>
          </a:solidFill>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61577530081465E-2"/>
          <c:y val="2.178649237472767E-2"/>
          <c:w val="0.74825589983070284"/>
          <c:h val="0.82291317751947668"/>
        </c:manualLayout>
      </c:layout>
      <c:barChart>
        <c:barDir val="col"/>
        <c:grouping val="clustered"/>
        <c:varyColors val="0"/>
        <c:ser>
          <c:idx val="2"/>
          <c:order val="2"/>
          <c:tx>
            <c:strRef>
              <c:f>'Sheet 1'!$F$220</c:f>
              <c:strCache>
                <c:ptCount val="1"/>
                <c:pt idx="0">
                  <c:v>Net imports (right axis)</c:v>
                </c:pt>
              </c:strCache>
            </c:strRef>
          </c:tx>
          <c:spPr>
            <a:solidFill>
              <a:srgbClr val="00B050"/>
            </a:solidFill>
            <a:ln>
              <a:noFill/>
            </a:ln>
            <a:effectLst/>
          </c:spPr>
          <c:invertIfNegative val="0"/>
          <c:val>
            <c:numRef>
              <c:f>'Sheet 1'!$L$233:$U$233</c:f>
              <c:numCache>
                <c:formatCode>0.00</c:formatCode>
                <c:ptCount val="10"/>
                <c:pt idx="0">
                  <c:v>42.604999999999997</c:v>
                </c:pt>
                <c:pt idx="1">
                  <c:v>120.289</c:v>
                </c:pt>
                <c:pt idx="2">
                  <c:v>141.16399999999999</c:v>
                </c:pt>
                <c:pt idx="3">
                  <c:v>147.5</c:v>
                </c:pt>
                <c:pt idx="4">
                  <c:v>126.18999999999998</c:v>
                </c:pt>
                <c:pt idx="5">
                  <c:v>170.97</c:v>
                </c:pt>
                <c:pt idx="6">
                  <c:v>135.95000000000002</c:v>
                </c:pt>
                <c:pt idx="7">
                  <c:v>151.35000000000002</c:v>
                </c:pt>
                <c:pt idx="8" formatCode="General">
                  <c:v>50.8</c:v>
                </c:pt>
                <c:pt idx="9">
                  <c:v>65.500000000000014</c:v>
                </c:pt>
              </c:numCache>
            </c:numRef>
          </c:val>
          <c:extLst>
            <c:ext xmlns:c16="http://schemas.microsoft.com/office/drawing/2014/chart" uri="{C3380CC4-5D6E-409C-BE32-E72D297353CC}">
              <c16:uniqueId val="{00000000-10DD-4567-95F3-A5C79C73AEF9}"/>
            </c:ext>
          </c:extLst>
        </c:ser>
        <c:dLbls>
          <c:showLegendKey val="0"/>
          <c:showVal val="0"/>
          <c:showCatName val="0"/>
          <c:showSerName val="0"/>
          <c:showPercent val="0"/>
          <c:showBubbleSize val="0"/>
        </c:dLbls>
        <c:gapWidth val="150"/>
        <c:axId val="520837880"/>
        <c:axId val="520835912"/>
      </c:barChart>
      <c:lineChart>
        <c:grouping val="standard"/>
        <c:varyColors val="0"/>
        <c:ser>
          <c:idx val="0"/>
          <c:order val="0"/>
          <c:tx>
            <c:v>Unprocessed milk purchases (left axis)</c:v>
          </c:tx>
          <c:spPr>
            <a:ln w="28575" cap="rnd">
              <a:solidFill>
                <a:schemeClr val="accent1"/>
              </a:solidFill>
              <a:round/>
            </a:ln>
            <a:effectLst/>
          </c:spPr>
          <c:marker>
            <c:symbol val="none"/>
          </c:marker>
          <c:cat>
            <c:numRef>
              <c:f>'Sheet 1'!$B$227:$B$236</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 1'!$L$234:$U$234</c:f>
              <c:numCache>
                <c:formatCode>#,##0</c:formatCode>
                <c:ptCount val="10"/>
                <c:pt idx="0">
                  <c:v>2891.3673870421394</c:v>
                </c:pt>
                <c:pt idx="1">
                  <c:v>3075.4708898797981</c:v>
                </c:pt>
                <c:pt idx="2">
                  <c:v>3061.6967724068436</c:v>
                </c:pt>
                <c:pt idx="3">
                  <c:v>3154.0152006591697</c:v>
                </c:pt>
                <c:pt idx="4">
                  <c:v>3306.0663047692901</c:v>
                </c:pt>
                <c:pt idx="5">
                  <c:v>3327.6502520356721</c:v>
                </c:pt>
                <c:pt idx="6">
                  <c:v>3322.3478092283831</c:v>
                </c:pt>
                <c:pt idx="7">
                  <c:v>3298.8561457929432</c:v>
                </c:pt>
                <c:pt idx="8">
                  <c:v>3247.2479643272586</c:v>
                </c:pt>
                <c:pt idx="9">
                  <c:v>3225.6203955021324</c:v>
                </c:pt>
              </c:numCache>
            </c:numRef>
          </c:val>
          <c:smooth val="0"/>
          <c:extLst>
            <c:ext xmlns:c16="http://schemas.microsoft.com/office/drawing/2014/chart" uri="{C3380CC4-5D6E-409C-BE32-E72D297353CC}">
              <c16:uniqueId val="{00000001-10DD-4567-95F3-A5C79C73AEF9}"/>
            </c:ext>
          </c:extLst>
        </c:ser>
        <c:ser>
          <c:idx val="1"/>
          <c:order val="1"/>
          <c:tx>
            <c:strRef>
              <c:f>'Sheet 1'!$F$235</c:f>
              <c:strCache>
                <c:ptCount val="1"/>
                <c:pt idx="0">
                  <c:v>Tot supply</c:v>
                </c:pt>
              </c:strCache>
            </c:strRef>
          </c:tx>
          <c:spPr>
            <a:ln w="28575" cap="rnd">
              <a:solidFill>
                <a:schemeClr val="accent2"/>
              </a:solidFill>
              <a:round/>
            </a:ln>
            <a:effectLst/>
          </c:spPr>
          <c:marker>
            <c:symbol val="none"/>
          </c:marker>
          <c:cat>
            <c:numRef>
              <c:f>'Sheet 1'!$B$227:$B$236</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 1'!$L$235:$U$235</c:f>
              <c:numCache>
                <c:formatCode>#,##0</c:formatCode>
                <c:ptCount val="10"/>
                <c:pt idx="0">
                  <c:v>2933.9723870421394</c:v>
                </c:pt>
                <c:pt idx="1">
                  <c:v>3195.7598898797983</c:v>
                </c:pt>
                <c:pt idx="2">
                  <c:v>3202.8607724068434</c:v>
                </c:pt>
                <c:pt idx="3">
                  <c:v>3301.5152006591697</c:v>
                </c:pt>
                <c:pt idx="4">
                  <c:v>3432.2563047692902</c:v>
                </c:pt>
                <c:pt idx="5">
                  <c:v>3498.6202520356719</c:v>
                </c:pt>
                <c:pt idx="6">
                  <c:v>3458.2978092283829</c:v>
                </c:pt>
                <c:pt idx="7">
                  <c:v>3450.2061457929431</c:v>
                </c:pt>
                <c:pt idx="8">
                  <c:v>3298.0479643272588</c:v>
                </c:pt>
                <c:pt idx="9">
                  <c:v>3291.1203955021324</c:v>
                </c:pt>
              </c:numCache>
            </c:numRef>
          </c:val>
          <c:smooth val="0"/>
          <c:extLst>
            <c:ext xmlns:c16="http://schemas.microsoft.com/office/drawing/2014/chart" uri="{C3380CC4-5D6E-409C-BE32-E72D297353CC}">
              <c16:uniqueId val="{00000002-10DD-4567-95F3-A5C79C73AEF9}"/>
            </c:ext>
          </c:extLst>
        </c:ser>
        <c:dLbls>
          <c:showLegendKey val="0"/>
          <c:showVal val="0"/>
          <c:showCatName val="0"/>
          <c:showSerName val="0"/>
          <c:showPercent val="0"/>
          <c:showBubbleSize val="0"/>
        </c:dLbls>
        <c:marker val="1"/>
        <c:smooth val="0"/>
        <c:axId val="1458192191"/>
        <c:axId val="1458193023"/>
      </c:lineChart>
      <c:catAx>
        <c:axId val="145819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58193023"/>
        <c:crosses val="autoZero"/>
        <c:auto val="1"/>
        <c:lblAlgn val="ctr"/>
        <c:lblOffset val="100"/>
        <c:noMultiLvlLbl val="0"/>
      </c:catAx>
      <c:valAx>
        <c:axId val="1458193023"/>
        <c:scaling>
          <c:orientation val="minMax"/>
          <c:min val="2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ZA" sz="1600"/>
                  <a:t>1000 t milk equivalent</a:t>
                </a:r>
              </a:p>
            </c:rich>
          </c:tx>
          <c:layout>
            <c:manualLayout>
              <c:xMode val="edge"/>
              <c:yMode val="edge"/>
              <c:x val="0"/>
              <c:y val="0.2485046727917575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58192191"/>
        <c:crosses val="autoZero"/>
        <c:crossBetween val="between"/>
      </c:valAx>
      <c:valAx>
        <c:axId val="520835912"/>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1000 t milk equivalent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0837880"/>
        <c:crosses val="max"/>
        <c:crossBetween val="between"/>
        <c:majorUnit val="50"/>
      </c:valAx>
      <c:catAx>
        <c:axId val="520837880"/>
        <c:scaling>
          <c:orientation val="minMax"/>
        </c:scaling>
        <c:delete val="1"/>
        <c:axPos val="b"/>
        <c:numFmt formatCode="General" sourceLinked="1"/>
        <c:majorTickMark val="out"/>
        <c:minorTickMark val="none"/>
        <c:tickLblPos val="nextTo"/>
        <c:crossAx val="520835912"/>
        <c:crosses val="autoZero"/>
        <c:auto val="1"/>
        <c:lblAlgn val="ctr"/>
        <c:lblOffset val="100"/>
        <c:noMultiLvlLbl val="0"/>
      </c:catAx>
      <c:spPr>
        <a:noFill/>
        <a:ln>
          <a:noFill/>
        </a:ln>
        <a:effectLst/>
      </c:spPr>
    </c:plotArea>
    <c:legend>
      <c:legendPos val="b"/>
      <c:layout>
        <c:manualLayout>
          <c:xMode val="edge"/>
          <c:yMode val="edge"/>
          <c:x val="7.2137573712376868E-3"/>
          <c:y val="0.92964254468191476"/>
          <c:w val="0.97402836009135219"/>
          <c:h val="5.712987799601972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076290155354352E-2"/>
          <c:y val="2.4218032646168012E-2"/>
          <c:w val="0.87189649311457218"/>
          <c:h val="0.86625004564300045"/>
        </c:manualLayout>
      </c:layout>
      <c:lineChart>
        <c:grouping val="standard"/>
        <c:varyColors val="0"/>
        <c:ser>
          <c:idx val="0"/>
          <c:order val="0"/>
          <c:tx>
            <c:strRef>
              <c:f>'Sheet 1'!$Q$23</c:f>
              <c:strCache>
                <c:ptCount val="1"/>
                <c:pt idx="0">
                  <c:v>Dairy products PPI (fresh milk, UHT, cheddar, yoghurt)</c:v>
                </c:pt>
              </c:strCache>
            </c:strRef>
          </c:tx>
          <c:spPr>
            <a:ln w="57150"/>
          </c:spPr>
          <c:marker>
            <c:symbol val="none"/>
          </c:marker>
          <c:cat>
            <c:numRef>
              <c:f>'Sheet 1'!$P$48:$P$176</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'Sheet 1'!$Q$48:$Q$176</c:f>
              <c:numCache>
                <c:formatCode>General</c:formatCode>
                <c:ptCount val="129"/>
                <c:pt idx="0">
                  <c:v>110.5</c:v>
                </c:pt>
                <c:pt idx="1">
                  <c:v>110.8</c:v>
                </c:pt>
                <c:pt idx="2">
                  <c:v>113.6</c:v>
                </c:pt>
                <c:pt idx="3">
                  <c:v>117.4</c:v>
                </c:pt>
                <c:pt idx="4">
                  <c:v>119.2</c:v>
                </c:pt>
                <c:pt idx="5">
                  <c:v>120.8</c:v>
                </c:pt>
                <c:pt idx="6">
                  <c:v>121.9</c:v>
                </c:pt>
                <c:pt idx="7">
                  <c:v>121.3</c:v>
                </c:pt>
                <c:pt idx="8">
                  <c:v>119.9</c:v>
                </c:pt>
                <c:pt idx="9">
                  <c:v>123.1</c:v>
                </c:pt>
                <c:pt idx="10">
                  <c:v>123.2</c:v>
                </c:pt>
                <c:pt idx="11">
                  <c:v>122.5</c:v>
                </c:pt>
                <c:pt idx="12">
                  <c:v>122.3</c:v>
                </c:pt>
                <c:pt idx="13">
                  <c:v>123.3</c:v>
                </c:pt>
                <c:pt idx="14">
                  <c:v>123.9</c:v>
                </c:pt>
                <c:pt idx="15">
                  <c:v>125.9</c:v>
                </c:pt>
                <c:pt idx="16">
                  <c:v>126.5</c:v>
                </c:pt>
                <c:pt idx="17">
                  <c:v>126</c:v>
                </c:pt>
                <c:pt idx="18">
                  <c:v>125.8</c:v>
                </c:pt>
                <c:pt idx="19">
                  <c:v>125</c:v>
                </c:pt>
                <c:pt idx="20">
                  <c:v>124.1</c:v>
                </c:pt>
                <c:pt idx="21">
                  <c:v>123</c:v>
                </c:pt>
                <c:pt idx="22">
                  <c:v>123.3</c:v>
                </c:pt>
                <c:pt idx="23">
                  <c:v>121.6</c:v>
                </c:pt>
                <c:pt idx="24">
                  <c:v>122.5</c:v>
                </c:pt>
                <c:pt idx="25">
                  <c:v>124.1</c:v>
                </c:pt>
                <c:pt idx="26">
                  <c:v>125.2</c:v>
                </c:pt>
                <c:pt idx="27">
                  <c:v>130</c:v>
                </c:pt>
                <c:pt idx="28">
                  <c:v>135.69999999999999</c:v>
                </c:pt>
                <c:pt idx="29">
                  <c:v>138.1</c:v>
                </c:pt>
                <c:pt idx="30">
                  <c:v>138.30000000000001</c:v>
                </c:pt>
                <c:pt idx="31">
                  <c:v>139.1</c:v>
                </c:pt>
                <c:pt idx="32">
                  <c:v>139.69999999999999</c:v>
                </c:pt>
                <c:pt idx="33">
                  <c:v>139</c:v>
                </c:pt>
                <c:pt idx="34">
                  <c:v>139.1</c:v>
                </c:pt>
                <c:pt idx="35" formatCode="0.0">
                  <c:v>139</c:v>
                </c:pt>
                <c:pt idx="36" formatCode="0.0">
                  <c:v>139</c:v>
                </c:pt>
                <c:pt idx="37" formatCode="0.0">
                  <c:v>139.69499999999999</c:v>
                </c:pt>
                <c:pt idx="38" formatCode="0.0">
                  <c:v>138.30500000000001</c:v>
                </c:pt>
                <c:pt idx="39" formatCode="0.0">
                  <c:v>140.66800000000001</c:v>
                </c:pt>
                <c:pt idx="40" formatCode="0.0">
                  <c:v>140.251</c:v>
                </c:pt>
                <c:pt idx="41" formatCode="0.0">
                  <c:v>140.80699999999999</c:v>
                </c:pt>
                <c:pt idx="42" formatCode="0.0">
                  <c:v>141.08500000000001</c:v>
                </c:pt>
                <c:pt idx="43" formatCode="0.0">
                  <c:v>141.50199999999998</c:v>
                </c:pt>
                <c:pt idx="44" formatCode="0.0">
                  <c:v>142.05800000000002</c:v>
                </c:pt>
                <c:pt idx="45" formatCode="0.0">
                  <c:v>141.363</c:v>
                </c:pt>
                <c:pt idx="46" formatCode="0.0">
                  <c:v>141.50199999999998</c:v>
                </c:pt>
                <c:pt idx="47" formatCode="0.0">
                  <c:v>142.47499999999999</c:v>
                </c:pt>
                <c:pt idx="48" formatCode="0.0">
                  <c:v>141.64099999999999</c:v>
                </c:pt>
                <c:pt idx="49" formatCode="0.0">
                  <c:v>142.05800000000002</c:v>
                </c:pt>
                <c:pt idx="50" formatCode="0.0">
                  <c:v>141.50199999999998</c:v>
                </c:pt>
                <c:pt idx="51" formatCode="0.0">
                  <c:v>142.47499999999999</c:v>
                </c:pt>
                <c:pt idx="52" formatCode="0.0">
                  <c:v>145.255</c:v>
                </c:pt>
                <c:pt idx="53" formatCode="0.0">
                  <c:v>144.69899999999998</c:v>
                </c:pt>
                <c:pt idx="54" formatCode="0.0">
                  <c:v>143.309</c:v>
                </c:pt>
                <c:pt idx="55" formatCode="0.0">
                  <c:v>141.91899999999998</c:v>
                </c:pt>
                <c:pt idx="56" formatCode="0.0">
                  <c:v>140.251</c:v>
                </c:pt>
                <c:pt idx="57" formatCode="0.0">
                  <c:v>139.834</c:v>
                </c:pt>
                <c:pt idx="58" formatCode="0.0">
                  <c:v>140.946</c:v>
                </c:pt>
                <c:pt idx="59" formatCode="0.0">
                  <c:v>141.64099999999999</c:v>
                </c:pt>
                <c:pt idx="60" formatCode="0.0">
                  <c:v>141.50199999999998</c:v>
                </c:pt>
                <c:pt idx="61" formatCode="0.0">
                  <c:v>141.363</c:v>
                </c:pt>
                <c:pt idx="62" formatCode="0.0">
                  <c:v>142.614</c:v>
                </c:pt>
                <c:pt idx="63" formatCode="0.0">
                  <c:v>140.38999999999999</c:v>
                </c:pt>
                <c:pt idx="64" formatCode="0.0">
                  <c:v>141.50199999999998</c:v>
                </c:pt>
                <c:pt idx="65" formatCode="0.0">
                  <c:v>143.309</c:v>
                </c:pt>
                <c:pt idx="66" formatCode="0.0">
                  <c:v>144.56</c:v>
                </c:pt>
                <c:pt idx="67" formatCode="0.0">
                  <c:v>144.42099999999999</c:v>
                </c:pt>
                <c:pt idx="68" formatCode="0.0">
                  <c:v>144.97699999999998</c:v>
                </c:pt>
                <c:pt idx="69" formatCode="0.0">
                  <c:v>144.28199999999998</c:v>
                </c:pt>
                <c:pt idx="70" formatCode="0.0">
                  <c:v>143.309</c:v>
                </c:pt>
                <c:pt idx="71" formatCode="0.0">
                  <c:v>143.03100000000001</c:v>
                </c:pt>
                <c:pt idx="72" formatCode="0.0">
                  <c:v>146.506</c:v>
                </c:pt>
                <c:pt idx="73" formatCode="0.0">
                  <c:v>144.69899999999998</c:v>
                </c:pt>
                <c:pt idx="74" formatCode="0.0">
                  <c:v>145.53300000000002</c:v>
                </c:pt>
                <c:pt idx="75" formatCode="0.0">
                  <c:v>148.452</c:v>
                </c:pt>
                <c:pt idx="76" formatCode="0.0">
                  <c:v>151.649</c:v>
                </c:pt>
                <c:pt idx="77" formatCode="0.0">
                  <c:v>151.232</c:v>
                </c:pt>
                <c:pt idx="78" formatCode="0.0">
                  <c:v>148.59100000000001</c:v>
                </c:pt>
                <c:pt idx="79" formatCode="0.0">
                  <c:v>150.25899999999999</c:v>
                </c:pt>
                <c:pt idx="80" formatCode="0.0">
                  <c:v>147.47899999999998</c:v>
                </c:pt>
                <c:pt idx="81" formatCode="0.0">
                  <c:v>147.06199999999998</c:v>
                </c:pt>
                <c:pt idx="82" formatCode="0.0">
                  <c:v>147.34</c:v>
                </c:pt>
                <c:pt idx="83" formatCode="0.0">
                  <c:v>145.255</c:v>
                </c:pt>
                <c:pt idx="84" formatCode="0.0">
                  <c:v>148.1</c:v>
                </c:pt>
                <c:pt idx="85" formatCode="0.0">
                  <c:v>149.5</c:v>
                </c:pt>
                <c:pt idx="86" formatCode="0.0">
                  <c:v>152.081985</c:v>
                </c:pt>
                <c:pt idx="87">
                  <c:v>152.80000000000001</c:v>
                </c:pt>
                <c:pt idx="88" formatCode="0.0">
                  <c:v>156.46720000000002</c:v>
                </c:pt>
                <c:pt idx="89" formatCode="0.0">
                  <c:v>158.64236799999998</c:v>
                </c:pt>
                <c:pt idx="90" formatCode="0.0">
                  <c:v>159.88391600000003</c:v>
                </c:pt>
                <c:pt idx="91" formatCode="0.0">
                  <c:v>159.57505799999998</c:v>
                </c:pt>
                <c:pt idx="92" formatCode="0.0">
                  <c:v>161.48950499999998</c:v>
                </c:pt>
                <c:pt idx="93" formatCode="0.0">
                  <c:v>158.532836</c:v>
                </c:pt>
                <c:pt idx="94" formatCode="0.0">
                  <c:v>156.62242000000001</c:v>
                </c:pt>
                <c:pt idx="95" formatCode="0.0">
                  <c:v>160.79728499999999</c:v>
                </c:pt>
                <c:pt idx="96" formatCode="0.0">
                  <c:v>160.24420000000001</c:v>
                </c:pt>
                <c:pt idx="97" formatCode="0.0">
                  <c:v>162.357</c:v>
                </c:pt>
                <c:pt idx="98" formatCode="0.0">
                  <c:v>165.008953725</c:v>
                </c:pt>
                <c:pt idx="99" formatCode="0.0">
                  <c:v>167.316</c:v>
                </c:pt>
                <c:pt idx="100" formatCode="0.0">
                  <c:v>170.39278080000003</c:v>
                </c:pt>
                <c:pt idx="101" formatCode="0.0">
                  <c:v>172.12696927999997</c:v>
                </c:pt>
                <c:pt idx="102" formatCode="0.0">
                  <c:v>176.19207543200005</c:v>
                </c:pt>
                <c:pt idx="103" formatCode="0.0">
                  <c:v>181.59641600399996</c:v>
                </c:pt>
                <c:pt idx="104" formatCode="0.0">
                  <c:v>189.75016837499999</c:v>
                </c:pt>
                <c:pt idx="105" formatCode="0.0">
                  <c:v>189.8</c:v>
                </c:pt>
                <c:pt idx="106" formatCode="0.0">
                  <c:v>181.2</c:v>
                </c:pt>
                <c:pt idx="107" formatCode="0.0">
                  <c:v>180.253756485</c:v>
                </c:pt>
                <c:pt idx="108" formatCode="0">
                  <c:v>187.32546980000001</c:v>
                </c:pt>
                <c:pt idx="109" formatCode="0">
                  <c:v>188.98354799999998</c:v>
                </c:pt>
                <c:pt idx="110" formatCode="0">
                  <c:v>193.2</c:v>
                </c:pt>
                <c:pt idx="111" formatCode="0">
                  <c:v>193.58461200000002</c:v>
                </c:pt>
                <c:pt idx="112" formatCode="0">
                  <c:v>191.52148561920004</c:v>
                </c:pt>
                <c:pt idx="113" formatCode="0">
                  <c:v>196.91325285631996</c:v>
                </c:pt>
                <c:pt idx="114" formatCode="0">
                  <c:v>196.80654825754405</c:v>
                </c:pt>
                <c:pt idx="115" formatCode="0">
                  <c:v>197.21370778034398</c:v>
                </c:pt>
                <c:pt idx="116" formatCode="0">
                  <c:v>194.68367275275</c:v>
                </c:pt>
                <c:pt idx="117" formatCode="0">
                  <c:v>194.54499999999999</c:v>
                </c:pt>
                <c:pt idx="118" formatCode="0">
                  <c:v>187.90439999999998</c:v>
                </c:pt>
                <c:pt idx="119" formatCode="0">
                  <c:v>192.691265682465</c:v>
                </c:pt>
                <c:pt idx="120" formatCode="0">
                  <c:v>194.06918671280002</c:v>
                </c:pt>
                <c:pt idx="121" formatCode="0">
                  <c:v>195.40898863199999</c:v>
                </c:pt>
                <c:pt idx="122" formatCode="0">
                  <c:v>198.22319999999999</c:v>
                </c:pt>
                <c:pt idx="123" formatCode="0">
                  <c:v>200.74724264400001</c:v>
                </c:pt>
                <c:pt idx="124" formatCode="0">
                  <c:v>198.60778058711043</c:v>
                </c:pt>
                <c:pt idx="125" formatCode="0">
                  <c:v>201.04843116630266</c:v>
                </c:pt>
                <c:pt idx="126" formatCode="0">
                  <c:v>200.15225957792228</c:v>
                </c:pt>
                <c:pt idx="127" formatCode="0">
                  <c:v>200.96076822817051</c:v>
                </c:pt>
                <c:pt idx="128" formatCode="0">
                  <c:v>200.71886660808522</c:v>
                </c:pt>
              </c:numCache>
            </c:numRef>
          </c:val>
          <c:smooth val="1"/>
          <c:extLst>
            <c:ext xmlns:c16="http://schemas.microsoft.com/office/drawing/2014/chart" uri="{C3380CC4-5D6E-409C-BE32-E72D297353CC}">
              <c16:uniqueId val="{00000000-8336-4600-B2A8-F2FF70A22D38}"/>
            </c:ext>
          </c:extLst>
        </c:ser>
        <c:ser>
          <c:idx val="1"/>
          <c:order val="1"/>
          <c:tx>
            <c:strRef>
              <c:f>'Sheet 1'!$R$23</c:f>
              <c:strCache>
                <c:ptCount val="1"/>
                <c:pt idx="0">
                  <c:v>Unprocessed milk PPI</c:v>
                </c:pt>
              </c:strCache>
            </c:strRef>
          </c:tx>
          <c:spPr>
            <a:ln w="57150"/>
          </c:spPr>
          <c:marker>
            <c:symbol val="none"/>
          </c:marker>
          <c:cat>
            <c:numRef>
              <c:f>'Sheet 1'!$P$48:$P$176</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'Sheet 1'!$R$48:$R$176</c:f>
              <c:numCache>
                <c:formatCode>General</c:formatCode>
                <c:ptCount val="129"/>
                <c:pt idx="0">
                  <c:v>107.3</c:v>
                </c:pt>
                <c:pt idx="1">
                  <c:v>109</c:v>
                </c:pt>
                <c:pt idx="2">
                  <c:v>112.6</c:v>
                </c:pt>
                <c:pt idx="3">
                  <c:v>120.2</c:v>
                </c:pt>
                <c:pt idx="4">
                  <c:v>119.7</c:v>
                </c:pt>
                <c:pt idx="5">
                  <c:v>120.8</c:v>
                </c:pt>
                <c:pt idx="6">
                  <c:v>121.8</c:v>
                </c:pt>
                <c:pt idx="7">
                  <c:v>123.3</c:v>
                </c:pt>
                <c:pt idx="8">
                  <c:v>120.7</c:v>
                </c:pt>
                <c:pt idx="9">
                  <c:v>119.7</c:v>
                </c:pt>
                <c:pt idx="10">
                  <c:v>120.4</c:v>
                </c:pt>
                <c:pt idx="11">
                  <c:v>122.5</c:v>
                </c:pt>
                <c:pt idx="12">
                  <c:v>122.5</c:v>
                </c:pt>
                <c:pt idx="13">
                  <c:v>123.9</c:v>
                </c:pt>
                <c:pt idx="14">
                  <c:v>126.3</c:v>
                </c:pt>
                <c:pt idx="15">
                  <c:v>127.5</c:v>
                </c:pt>
                <c:pt idx="16">
                  <c:v>128.19999999999999</c:v>
                </c:pt>
                <c:pt idx="17">
                  <c:v>128.19999999999999</c:v>
                </c:pt>
                <c:pt idx="18">
                  <c:v>126.8</c:v>
                </c:pt>
                <c:pt idx="19">
                  <c:v>110.9</c:v>
                </c:pt>
                <c:pt idx="20">
                  <c:v>110.7</c:v>
                </c:pt>
                <c:pt idx="21">
                  <c:v>110.3</c:v>
                </c:pt>
                <c:pt idx="22">
                  <c:v>109.3</c:v>
                </c:pt>
                <c:pt idx="23">
                  <c:v>108.5</c:v>
                </c:pt>
                <c:pt idx="24">
                  <c:v>112.7</c:v>
                </c:pt>
                <c:pt idx="25">
                  <c:v>123.2</c:v>
                </c:pt>
                <c:pt idx="26">
                  <c:v>126.2</c:v>
                </c:pt>
                <c:pt idx="27">
                  <c:v>128</c:v>
                </c:pt>
                <c:pt idx="28">
                  <c:v>130.9</c:v>
                </c:pt>
                <c:pt idx="29">
                  <c:v>132.5</c:v>
                </c:pt>
                <c:pt idx="30">
                  <c:v>137.6</c:v>
                </c:pt>
                <c:pt idx="31">
                  <c:v>137.5</c:v>
                </c:pt>
                <c:pt idx="32">
                  <c:v>137.19999999999999</c:v>
                </c:pt>
                <c:pt idx="33">
                  <c:v>138.1</c:v>
                </c:pt>
                <c:pt idx="34">
                  <c:v>137.5</c:v>
                </c:pt>
                <c:pt idx="35" formatCode="0.0">
                  <c:v>136.9</c:v>
                </c:pt>
                <c:pt idx="36" formatCode="0.0">
                  <c:v>136.35239999999999</c:v>
                </c:pt>
                <c:pt idx="37" formatCode="0.0">
                  <c:v>135.8048</c:v>
                </c:pt>
                <c:pt idx="38" formatCode="0.0">
                  <c:v>139.22730000000001</c:v>
                </c:pt>
                <c:pt idx="39" formatCode="0.0">
                  <c:v>140.0487</c:v>
                </c:pt>
                <c:pt idx="40" formatCode="0.0">
                  <c:v>140.32249999999999</c:v>
                </c:pt>
                <c:pt idx="41" formatCode="0.0">
                  <c:v>139.63800000000001</c:v>
                </c:pt>
                <c:pt idx="42" formatCode="0.0">
                  <c:v>139.50110000000001</c:v>
                </c:pt>
                <c:pt idx="43" formatCode="0.0">
                  <c:v>140.32249999999999</c:v>
                </c:pt>
                <c:pt idx="44" formatCode="0.0">
                  <c:v>144.1557</c:v>
                </c:pt>
                <c:pt idx="45" formatCode="0.0">
                  <c:v>144.56639999999999</c:v>
                </c:pt>
                <c:pt idx="46" formatCode="0.0">
                  <c:v>144.56639999999999</c:v>
                </c:pt>
                <c:pt idx="47" formatCode="0.0">
                  <c:v>139.22730000000001</c:v>
                </c:pt>
                <c:pt idx="48" formatCode="0.0">
                  <c:v>138.13210000000001</c:v>
                </c:pt>
                <c:pt idx="49" formatCode="0.0">
                  <c:v>138.95349999999999</c:v>
                </c:pt>
                <c:pt idx="50" formatCode="0.0">
                  <c:v>140.45940000000002</c:v>
                </c:pt>
                <c:pt idx="51" formatCode="0.0">
                  <c:v>132.10849999999999</c:v>
                </c:pt>
                <c:pt idx="52" formatCode="0.0">
                  <c:v>132.79300000000001</c:v>
                </c:pt>
                <c:pt idx="53" formatCode="0.0">
                  <c:v>132.65610000000001</c:v>
                </c:pt>
                <c:pt idx="54" formatCode="0.0">
                  <c:v>130.4657</c:v>
                </c:pt>
                <c:pt idx="55" formatCode="0.0">
                  <c:v>121.4303</c:v>
                </c:pt>
                <c:pt idx="56" formatCode="0.0">
                  <c:v>120.60889999999999</c:v>
                </c:pt>
                <c:pt idx="57" formatCode="0.0">
                  <c:v>119.3768</c:v>
                </c:pt>
                <c:pt idx="58" formatCode="0.0">
                  <c:v>119.10300000000001</c:v>
                </c:pt>
                <c:pt idx="59" formatCode="0.0">
                  <c:v>118.96610000000001</c:v>
                </c:pt>
                <c:pt idx="60" formatCode="0.0">
                  <c:v>118.96610000000001</c:v>
                </c:pt>
                <c:pt idx="61" formatCode="0.0">
                  <c:v>119.78749999999999</c:v>
                </c:pt>
                <c:pt idx="62" formatCode="0.0">
                  <c:v>129.0967</c:v>
                </c:pt>
                <c:pt idx="63" formatCode="0.0">
                  <c:v>133.2037</c:v>
                </c:pt>
                <c:pt idx="64" formatCode="0.0">
                  <c:v>132.65610000000001</c:v>
                </c:pt>
                <c:pt idx="65" formatCode="0.0">
                  <c:v>133.0668</c:v>
                </c:pt>
                <c:pt idx="66" formatCode="0.0">
                  <c:v>133.0668</c:v>
                </c:pt>
                <c:pt idx="67" formatCode="0.0">
                  <c:v>130.87639999999999</c:v>
                </c:pt>
                <c:pt idx="68" formatCode="0.0">
                  <c:v>130.3288</c:v>
                </c:pt>
                <c:pt idx="69" formatCode="0.0">
                  <c:v>130.3288</c:v>
                </c:pt>
                <c:pt idx="70" formatCode="0.0">
                  <c:v>130.1919</c:v>
                </c:pt>
                <c:pt idx="71" formatCode="0.0">
                  <c:v>130.4657</c:v>
                </c:pt>
                <c:pt idx="72" formatCode="0.0">
                  <c:v>130.3288</c:v>
                </c:pt>
                <c:pt idx="73" formatCode="0.0">
                  <c:v>130.73950000000002</c:v>
                </c:pt>
                <c:pt idx="74" formatCode="0.0">
                  <c:v>139.9118</c:v>
                </c:pt>
                <c:pt idx="75" formatCode="0.0">
                  <c:v>141.4177</c:v>
                </c:pt>
                <c:pt idx="76" formatCode="0.0">
                  <c:v>141.1439</c:v>
                </c:pt>
                <c:pt idx="77" formatCode="0.0">
                  <c:v>141.1439</c:v>
                </c:pt>
                <c:pt idx="78" formatCode="0.0">
                  <c:v>141.4177</c:v>
                </c:pt>
                <c:pt idx="79" formatCode="0.0">
                  <c:v>141.4177</c:v>
                </c:pt>
                <c:pt idx="80" formatCode="0.0">
                  <c:v>138.95349999999999</c:v>
                </c:pt>
                <c:pt idx="81" formatCode="0.0">
                  <c:v>139.09039999999999</c:v>
                </c:pt>
                <c:pt idx="82" formatCode="0.0">
                  <c:v>143.19739999999999</c:v>
                </c:pt>
                <c:pt idx="83" formatCode="0.0">
                  <c:v>144.29260000000002</c:v>
                </c:pt>
                <c:pt idx="84" formatCode="0.0">
                  <c:v>153.9</c:v>
                </c:pt>
                <c:pt idx="85" formatCode="0.0">
                  <c:v>154.4</c:v>
                </c:pt>
                <c:pt idx="86" formatCode="0.0">
                  <c:v>159.3595402</c:v>
                </c:pt>
                <c:pt idx="87">
                  <c:v>161.9</c:v>
                </c:pt>
                <c:pt idx="88" formatCode="0.0">
                  <c:v>171.77212630000002</c:v>
                </c:pt>
                <c:pt idx="89" formatCode="0.0">
                  <c:v>173.943771</c:v>
                </c:pt>
                <c:pt idx="90" formatCode="0.0">
                  <c:v>170.69116389999999</c:v>
                </c:pt>
                <c:pt idx="91" formatCode="0.0">
                  <c:v>162.4889373</c:v>
                </c:pt>
                <c:pt idx="92" formatCode="0.0">
                  <c:v>158.40698999999998</c:v>
                </c:pt>
                <c:pt idx="93" formatCode="0.0">
                  <c:v>158.1457848</c:v>
                </c:pt>
                <c:pt idx="94" formatCode="0.0">
                  <c:v>158.94911400000001</c:v>
                </c:pt>
                <c:pt idx="95" formatCode="0.0">
                  <c:v>159.29903040000005</c:v>
                </c:pt>
                <c:pt idx="96" formatCode="0.0">
                  <c:v>165.13470000000001</c:v>
                </c:pt>
                <c:pt idx="97" formatCode="0.0">
                  <c:v>166.75200000000001</c:v>
                </c:pt>
                <c:pt idx="98" formatCode="0.0">
                  <c:v>178.1639659436</c:v>
                </c:pt>
                <c:pt idx="99" formatCode="0.0">
                  <c:v>182.6232</c:v>
                </c:pt>
                <c:pt idx="100" formatCode="0.0">
                  <c:v>183.28085876210002</c:v>
                </c:pt>
                <c:pt idx="101" formatCode="0.0">
                  <c:v>181.77124069499999</c:v>
                </c:pt>
                <c:pt idx="102" formatCode="0.0">
                  <c:v>184.346457012</c:v>
                </c:pt>
                <c:pt idx="103" formatCode="0.0">
                  <c:v>182.47507658789999</c:v>
                </c:pt>
                <c:pt idx="104" formatCode="0.0">
                  <c:v>182.96007344999998</c:v>
                </c:pt>
                <c:pt idx="105" formatCode="0.0">
                  <c:v>182.5002356592</c:v>
                </c:pt>
                <c:pt idx="106" formatCode="0.0">
                  <c:v>182.4</c:v>
                </c:pt>
                <c:pt idx="107" formatCode="0.0">
                  <c:v>185.42407138560006</c:v>
                </c:pt>
                <c:pt idx="108" formatCode="0">
                  <c:v>189.40950090000001</c:v>
                </c:pt>
                <c:pt idx="109" formatCode="0">
                  <c:v>198.10137600000002</c:v>
                </c:pt>
                <c:pt idx="110" formatCode="0">
                  <c:v>209.7</c:v>
                </c:pt>
                <c:pt idx="111" formatCode="0">
                  <c:v>214.03439039999998</c:v>
                </c:pt>
                <c:pt idx="112" formatCode="0">
                  <c:v>213.15563874032233</c:v>
                </c:pt>
                <c:pt idx="113" formatCode="0">
                  <c:v>215.94423394565999</c:v>
                </c:pt>
                <c:pt idx="114" formatCode="0">
                  <c:v>213.84189013391997</c:v>
                </c:pt>
                <c:pt idx="115" formatCode="0">
                  <c:v>207.65663715703016</c:v>
                </c:pt>
                <c:pt idx="116" formatCode="0">
                  <c:v>204.91528226400001</c:v>
                </c:pt>
                <c:pt idx="117" formatCode="0">
                  <c:v>206.7727670018736</c:v>
                </c:pt>
                <c:pt idx="118" formatCode="0">
                  <c:v>206.2944</c:v>
                </c:pt>
                <c:pt idx="119" formatCode="0">
                  <c:v>207.11868773771528</c:v>
                </c:pt>
                <c:pt idx="120" formatCode="0">
                  <c:v>209.86572699720003</c:v>
                </c:pt>
                <c:pt idx="121" formatCode="0">
                  <c:v>210.77986406400004</c:v>
                </c:pt>
                <c:pt idx="122" formatCode="0">
                  <c:v>214.52309999999997</c:v>
                </c:pt>
                <c:pt idx="123" formatCode="0">
                  <c:v>221.09752528319996</c:v>
                </c:pt>
                <c:pt idx="124" formatCode="0">
                  <c:v>218.27137407009008</c:v>
                </c:pt>
                <c:pt idx="125" formatCode="0">
                  <c:v>218.75150898695355</c:v>
                </c:pt>
                <c:pt idx="126" formatCode="0">
                  <c:v>216.62183470566092</c:v>
                </c:pt>
                <c:pt idx="127" formatCode="0">
                  <c:v>203.71116105104659</c:v>
                </c:pt>
                <c:pt idx="128" formatCode="0">
                  <c:v>202.45629887683202</c:v>
                </c:pt>
              </c:numCache>
            </c:numRef>
          </c:val>
          <c:smooth val="1"/>
          <c:extLst>
            <c:ext xmlns:c16="http://schemas.microsoft.com/office/drawing/2014/chart" uri="{C3380CC4-5D6E-409C-BE32-E72D297353CC}">
              <c16:uniqueId val="{00000001-8336-4600-B2A8-F2FF70A22D38}"/>
            </c:ext>
          </c:extLst>
        </c:ser>
        <c:ser>
          <c:idx val="2"/>
          <c:order val="2"/>
          <c:tx>
            <c:strRef>
              <c:f>'Sheet 1'!$S$23</c:f>
              <c:strCache>
                <c:ptCount val="1"/>
                <c:pt idx="0">
                  <c:v>Milk, cheese &amp; eggs, CPI</c:v>
                </c:pt>
              </c:strCache>
            </c:strRef>
          </c:tx>
          <c:spPr>
            <a:ln w="57150"/>
          </c:spPr>
          <c:marker>
            <c:symbol val="none"/>
          </c:marker>
          <c:cat>
            <c:numRef>
              <c:f>'Sheet 1'!$P$48:$P$176</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'Sheet 1'!$S$48:$S$176</c:f>
              <c:numCache>
                <c:formatCode>General</c:formatCode>
                <c:ptCount val="129"/>
                <c:pt idx="0">
                  <c:v>110.6</c:v>
                </c:pt>
                <c:pt idx="1">
                  <c:v>111.7</c:v>
                </c:pt>
                <c:pt idx="2">
                  <c:v>113.8</c:v>
                </c:pt>
                <c:pt idx="3">
                  <c:v>115.8</c:v>
                </c:pt>
                <c:pt idx="4">
                  <c:v>117.3</c:v>
                </c:pt>
                <c:pt idx="5">
                  <c:v>118.4</c:v>
                </c:pt>
                <c:pt idx="6">
                  <c:v>120.4</c:v>
                </c:pt>
                <c:pt idx="7">
                  <c:v>122.1</c:v>
                </c:pt>
                <c:pt idx="8">
                  <c:v>123.1</c:v>
                </c:pt>
                <c:pt idx="9">
                  <c:v>123</c:v>
                </c:pt>
                <c:pt idx="10">
                  <c:v>123.8</c:v>
                </c:pt>
                <c:pt idx="11">
                  <c:v>123.6</c:v>
                </c:pt>
                <c:pt idx="12">
                  <c:v>123.8</c:v>
                </c:pt>
                <c:pt idx="13">
                  <c:v>121.5</c:v>
                </c:pt>
                <c:pt idx="14">
                  <c:v>121.5</c:v>
                </c:pt>
                <c:pt idx="15">
                  <c:v>122.2</c:v>
                </c:pt>
                <c:pt idx="16">
                  <c:v>123</c:v>
                </c:pt>
                <c:pt idx="17">
                  <c:v>123.2</c:v>
                </c:pt>
                <c:pt idx="18">
                  <c:v>123.2</c:v>
                </c:pt>
                <c:pt idx="19">
                  <c:v>123.4</c:v>
                </c:pt>
                <c:pt idx="20">
                  <c:v>123.5</c:v>
                </c:pt>
                <c:pt idx="21">
                  <c:v>123.5</c:v>
                </c:pt>
                <c:pt idx="22">
                  <c:v>123.1</c:v>
                </c:pt>
                <c:pt idx="23">
                  <c:v>122.8</c:v>
                </c:pt>
                <c:pt idx="24">
                  <c:v>123.7</c:v>
                </c:pt>
                <c:pt idx="25">
                  <c:v>123.8</c:v>
                </c:pt>
                <c:pt idx="26">
                  <c:v>125.9</c:v>
                </c:pt>
                <c:pt idx="27">
                  <c:v>128.6</c:v>
                </c:pt>
                <c:pt idx="28">
                  <c:v>131.19999999999999</c:v>
                </c:pt>
                <c:pt idx="29">
                  <c:v>133.30000000000001</c:v>
                </c:pt>
                <c:pt idx="30">
                  <c:v>134.69999999999999</c:v>
                </c:pt>
                <c:pt idx="31">
                  <c:v>135.30000000000001</c:v>
                </c:pt>
                <c:pt idx="32">
                  <c:v>135.69999999999999</c:v>
                </c:pt>
                <c:pt idx="33">
                  <c:v>136.5</c:v>
                </c:pt>
                <c:pt idx="34">
                  <c:v>136.6</c:v>
                </c:pt>
                <c:pt idx="35" formatCode="0.0">
                  <c:v>135.69999999999999</c:v>
                </c:pt>
                <c:pt idx="36" formatCode="0.0">
                  <c:v>137.46409999999997</c:v>
                </c:pt>
                <c:pt idx="37" formatCode="0.0">
                  <c:v>137.05699999999999</c:v>
                </c:pt>
                <c:pt idx="38" formatCode="0.0">
                  <c:v>137.46409999999997</c:v>
                </c:pt>
                <c:pt idx="39" formatCode="0.0">
                  <c:v>136.51419999999999</c:v>
                </c:pt>
                <c:pt idx="40" formatCode="0.0">
                  <c:v>138.14259999999999</c:v>
                </c:pt>
                <c:pt idx="41" formatCode="0.0">
                  <c:v>138.68539999999999</c:v>
                </c:pt>
                <c:pt idx="42" formatCode="0.0">
                  <c:v>139.22819999999999</c:v>
                </c:pt>
                <c:pt idx="43" formatCode="0.0">
                  <c:v>139.09249999999997</c:v>
                </c:pt>
                <c:pt idx="44" formatCode="0.0">
                  <c:v>139.49959999999999</c:v>
                </c:pt>
                <c:pt idx="45" formatCode="0.0">
                  <c:v>140.17809999999997</c:v>
                </c:pt>
                <c:pt idx="46" formatCode="0.0">
                  <c:v>141.53509999999997</c:v>
                </c:pt>
                <c:pt idx="47" formatCode="0.0">
                  <c:v>142.21359999999999</c:v>
                </c:pt>
                <c:pt idx="48" formatCode="0.0">
                  <c:v>143.29919999999998</c:v>
                </c:pt>
                <c:pt idx="49" formatCode="0.0">
                  <c:v>143.29919999999998</c:v>
                </c:pt>
                <c:pt idx="50" formatCode="0.0">
                  <c:v>143.29919999999998</c:v>
                </c:pt>
                <c:pt idx="51" formatCode="0.0">
                  <c:v>143.7063</c:v>
                </c:pt>
                <c:pt idx="52" formatCode="0.0">
                  <c:v>144.24909999999997</c:v>
                </c:pt>
                <c:pt idx="53" formatCode="0.0">
                  <c:v>143.9777</c:v>
                </c:pt>
                <c:pt idx="54" formatCode="0.0">
                  <c:v>145.0633</c:v>
                </c:pt>
                <c:pt idx="55" formatCode="0.0">
                  <c:v>144.24909999999997</c:v>
                </c:pt>
                <c:pt idx="56" formatCode="0.0">
                  <c:v>145.33469999999997</c:v>
                </c:pt>
                <c:pt idx="57" formatCode="0.0">
                  <c:v>144.24909999999997</c:v>
                </c:pt>
                <c:pt idx="58" formatCode="0.0">
                  <c:v>144.38479999999998</c:v>
                </c:pt>
                <c:pt idx="59" formatCode="0.0">
                  <c:v>144.24909999999997</c:v>
                </c:pt>
                <c:pt idx="60" formatCode="0.0">
                  <c:v>144.5205</c:v>
                </c:pt>
                <c:pt idx="61" formatCode="0.0">
                  <c:v>144.5205</c:v>
                </c:pt>
                <c:pt idx="62" formatCode="0.0">
                  <c:v>144.65619999999998</c:v>
                </c:pt>
                <c:pt idx="63" formatCode="0.0">
                  <c:v>144.92759999999998</c:v>
                </c:pt>
                <c:pt idx="64" formatCode="0.0">
                  <c:v>146.01319999999998</c:v>
                </c:pt>
                <c:pt idx="65" formatCode="0.0">
                  <c:v>146.96309999999997</c:v>
                </c:pt>
                <c:pt idx="66" formatCode="0.0">
                  <c:v>147.37019999999998</c:v>
                </c:pt>
                <c:pt idx="67" formatCode="0.0">
                  <c:v>148.5915</c:v>
                </c:pt>
                <c:pt idx="68" formatCode="0.0">
                  <c:v>148.45580000000001</c:v>
                </c:pt>
                <c:pt idx="69" formatCode="0.0">
                  <c:v>147.7773</c:v>
                </c:pt>
                <c:pt idx="70" formatCode="0.0">
                  <c:v>148.04869999999997</c:v>
                </c:pt>
                <c:pt idx="71" formatCode="0.0">
                  <c:v>147.7773</c:v>
                </c:pt>
                <c:pt idx="72" formatCode="0.0">
                  <c:v>148.8629</c:v>
                </c:pt>
                <c:pt idx="73" formatCode="0.0">
                  <c:v>149.26999999999998</c:v>
                </c:pt>
                <c:pt idx="74" formatCode="0.0">
                  <c:v>149.9485</c:v>
                </c:pt>
                <c:pt idx="75" formatCode="0.0">
                  <c:v>150.7627</c:v>
                </c:pt>
                <c:pt idx="76" formatCode="0.0">
                  <c:v>156.32640000000001</c:v>
                </c:pt>
                <c:pt idx="77" formatCode="0.0">
                  <c:v>156.32640000000001</c:v>
                </c:pt>
                <c:pt idx="78" formatCode="0.0">
                  <c:v>156.32640000000001</c:v>
                </c:pt>
                <c:pt idx="79" formatCode="0.0">
                  <c:v>156.59779999999998</c:v>
                </c:pt>
                <c:pt idx="80" formatCode="0.0">
                  <c:v>156.59779999999998</c:v>
                </c:pt>
                <c:pt idx="81" formatCode="0.0">
                  <c:v>157.41199999999998</c:v>
                </c:pt>
                <c:pt idx="82" formatCode="0.0">
                  <c:v>156.86919999999998</c:v>
                </c:pt>
                <c:pt idx="83" formatCode="0.0">
                  <c:v>157.27629999999999</c:v>
                </c:pt>
                <c:pt idx="84" formatCode="0.0">
                  <c:v>157.81909999999999</c:v>
                </c:pt>
                <c:pt idx="85" formatCode="0.0">
                  <c:v>158.76899999999998</c:v>
                </c:pt>
                <c:pt idx="86" formatCode="0.0">
                  <c:v>160.80449999999999</c:v>
                </c:pt>
                <c:pt idx="87" formatCode="0.0">
                  <c:v>162.56859999999998</c:v>
                </c:pt>
                <c:pt idx="88" formatCode="0.0">
                  <c:v>165.28259999999997</c:v>
                </c:pt>
                <c:pt idx="89" formatCode="0.0">
                  <c:v>166.23249999999999</c:v>
                </c:pt>
                <c:pt idx="90" formatCode="0.0">
                  <c:v>166.0968</c:v>
                </c:pt>
                <c:pt idx="91" formatCode="0.0">
                  <c:v>165.14689999999999</c:v>
                </c:pt>
                <c:pt idx="92" formatCode="0.0">
                  <c:v>165.14689999999999</c:v>
                </c:pt>
                <c:pt idx="93" formatCode="0.0">
                  <c:v>165.28259999999997</c:v>
                </c:pt>
                <c:pt idx="94" formatCode="0.0">
                  <c:v>165.28259999999997</c:v>
                </c:pt>
                <c:pt idx="95" formatCode="0.0">
                  <c:v>165.55399999999997</c:v>
                </c:pt>
                <c:pt idx="96" formatCode="0.0">
                  <c:v>166.02569320000001</c:v>
                </c:pt>
                <c:pt idx="97" formatCode="0.0">
                  <c:v>167.02498799999998</c:v>
                </c:pt>
                <c:pt idx="98" formatCode="0.0">
                  <c:v>167.39748449999999</c:v>
                </c:pt>
                <c:pt idx="99" formatCode="0.0">
                  <c:v>168.58363819999997</c:v>
                </c:pt>
                <c:pt idx="100" formatCode="0.0">
                  <c:v>171.56333879999997</c:v>
                </c:pt>
                <c:pt idx="101" formatCode="0.0">
                  <c:v>174.04542749999999</c:v>
                </c:pt>
                <c:pt idx="102" formatCode="0.0">
                  <c:v>175.232124</c:v>
                </c:pt>
                <c:pt idx="103" formatCode="0.0">
                  <c:v>178.6889458</c:v>
                </c:pt>
                <c:pt idx="104" formatCode="0.0">
                  <c:v>180.010121</c:v>
                </c:pt>
                <c:pt idx="105" formatCode="0.0">
                  <c:v>182.63727299999996</c:v>
                </c:pt>
                <c:pt idx="106" formatCode="0.0">
                  <c:v>183.3</c:v>
                </c:pt>
                <c:pt idx="107" formatCode="0.0">
                  <c:v>182.10939999999999</c:v>
                </c:pt>
                <c:pt idx="108" formatCode="0">
                  <c:v>184.1224937588</c:v>
                </c:pt>
                <c:pt idx="109" formatCode="0">
                  <c:v>187.56906152399998</c:v>
                </c:pt>
                <c:pt idx="110" formatCode="0">
                  <c:v>190.2</c:v>
                </c:pt>
                <c:pt idx="111" formatCode="0">
                  <c:v>193.02826573899998</c:v>
                </c:pt>
                <c:pt idx="112" formatCode="0">
                  <c:v>195.92533290959994</c:v>
                </c:pt>
                <c:pt idx="113" formatCode="0">
                  <c:v>198.5858327775</c:v>
                </c:pt>
                <c:pt idx="114" formatCode="0">
                  <c:v>200.465549856</c:v>
                </c:pt>
                <c:pt idx="115" formatCode="0">
                  <c:v>199.95293035020001</c:v>
                </c:pt>
                <c:pt idx="116" formatCode="0">
                  <c:v>200.17125455200002</c:v>
                </c:pt>
                <c:pt idx="117" formatCode="0">
                  <c:v>205.28429485199999</c:v>
                </c:pt>
                <c:pt idx="118" formatCode="0">
                  <c:v>208.77870000000001</c:v>
                </c:pt>
                <c:pt idx="119" formatCode="0">
                  <c:v>208.515263</c:v>
                </c:pt>
                <c:pt idx="120" formatCode="0">
                  <c:v>208.05841794744398</c:v>
                </c:pt>
                <c:pt idx="121" formatCode="0">
                  <c:v>210.07734890687999</c:v>
                </c:pt>
                <c:pt idx="122" formatCode="0">
                  <c:v>209.41019999999997</c:v>
                </c:pt>
                <c:pt idx="123" formatCode="0">
                  <c:v>209.82172485829298</c:v>
                </c:pt>
                <c:pt idx="124" formatCode="0">
                  <c:v>210.61973287781993</c:v>
                </c:pt>
                <c:pt idx="125" formatCode="0">
                  <c:v>213.08259857025749</c:v>
                </c:pt>
                <c:pt idx="126" formatCode="0">
                  <c:v>213.29534504678401</c:v>
                </c:pt>
                <c:pt idx="127" formatCode="0">
                  <c:v>213.74968254436379</c:v>
                </c:pt>
                <c:pt idx="128" formatCode="0">
                  <c:v>213.98307111608801</c:v>
                </c:pt>
              </c:numCache>
            </c:numRef>
          </c:val>
          <c:smooth val="1"/>
          <c:extLst>
            <c:ext xmlns:c16="http://schemas.microsoft.com/office/drawing/2014/chart" uri="{C3380CC4-5D6E-409C-BE32-E72D297353CC}">
              <c16:uniqueId val="{00000002-8336-4600-B2A8-F2FF70A22D38}"/>
            </c:ext>
          </c:extLst>
        </c:ser>
        <c:dLbls>
          <c:showLegendKey val="0"/>
          <c:showVal val="0"/>
          <c:showCatName val="0"/>
          <c:showSerName val="0"/>
          <c:showPercent val="0"/>
          <c:showBubbleSize val="0"/>
        </c:dLbls>
        <c:smooth val="0"/>
        <c:axId val="104875520"/>
        <c:axId val="104877056"/>
      </c:lineChart>
      <c:dateAx>
        <c:axId val="104875520"/>
        <c:scaling>
          <c:orientation val="minMax"/>
          <c:max val="45565"/>
          <c:min val="41640"/>
        </c:scaling>
        <c:delete val="0"/>
        <c:axPos val="b"/>
        <c:numFmt formatCode="mmm\-yy" sourceLinked="1"/>
        <c:majorTickMark val="out"/>
        <c:minorTickMark val="none"/>
        <c:tickLblPos val="nextTo"/>
        <c:txPr>
          <a:bodyPr/>
          <a:lstStyle/>
          <a:p>
            <a:pPr>
              <a:defRPr sz="1200" b="1" baseline="0">
                <a:latin typeface="Arial" panose="020B0604020202020204" pitchFamily="34" charset="0"/>
                <a:cs typeface="Arial" panose="020B0604020202020204" pitchFamily="34" charset="0"/>
              </a:defRPr>
            </a:pPr>
            <a:endParaRPr lang="en-US"/>
          </a:p>
        </c:txPr>
        <c:crossAx val="104877056"/>
        <c:crosses val="autoZero"/>
        <c:auto val="1"/>
        <c:lblOffset val="100"/>
        <c:baseTimeUnit val="months"/>
        <c:majorUnit val="12"/>
        <c:majorTimeUnit val="months"/>
      </c:dateAx>
      <c:valAx>
        <c:axId val="104877056"/>
        <c:scaling>
          <c:orientation val="minMax"/>
          <c:max val="230"/>
          <c:min val="90"/>
        </c:scaling>
        <c:delete val="0"/>
        <c:axPos val="l"/>
        <c:majorGridlines>
          <c:spPr>
            <a:ln>
              <a:noFill/>
            </a:ln>
          </c:spPr>
        </c:majorGridlines>
        <c:title>
          <c:tx>
            <c:rich>
              <a:bodyPr rot="0" vert="horz"/>
              <a:lstStyle/>
              <a:p>
                <a:pPr>
                  <a:defRPr/>
                </a:pPr>
                <a:r>
                  <a:rPr lang="en-US"/>
                  <a:t>Index (2012 = 100)</a:t>
                </a:r>
              </a:p>
            </c:rich>
          </c:tx>
          <c:layout>
            <c:manualLayout>
              <c:xMode val="edge"/>
              <c:yMode val="edge"/>
              <c:x val="8.1902849392148126E-3"/>
              <c:y val="5.9930995342923475E-2"/>
            </c:manualLayout>
          </c:layout>
          <c:overlay val="0"/>
        </c:title>
        <c:numFmt formatCode="General" sourceLinked="1"/>
        <c:majorTickMark val="out"/>
        <c:minorTickMark val="none"/>
        <c:tickLblPos val="nextTo"/>
        <c:txPr>
          <a:bodyPr/>
          <a:lstStyle/>
          <a:p>
            <a:pPr>
              <a:defRPr sz="1600" b="1" baseline="0">
                <a:latin typeface="Arial" panose="020B0604020202020204" pitchFamily="34" charset="0"/>
                <a:cs typeface="Arial" panose="020B0604020202020204" pitchFamily="34" charset="0"/>
              </a:defRPr>
            </a:pPr>
            <a:endParaRPr lang="en-US"/>
          </a:p>
        </c:txPr>
        <c:crossAx val="104875520"/>
        <c:crosses val="autoZero"/>
        <c:crossBetween val="between"/>
      </c:valAx>
    </c:plotArea>
    <c:legend>
      <c:legendPos val="b"/>
      <c:layout>
        <c:manualLayout>
          <c:xMode val="edge"/>
          <c:yMode val="edge"/>
          <c:x val="0.14755014683567239"/>
          <c:y val="9.9165180047436186E-2"/>
          <c:w val="0.65164569193951427"/>
          <c:h val="0.33099003855438791"/>
        </c:manualLayout>
      </c:layout>
      <c:overlay val="0"/>
      <c:txPr>
        <a:bodyPr/>
        <a:lstStyle/>
        <a:p>
          <a:pPr>
            <a:defRPr sz="1600" b="1" baseline="0">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tx1">
          <a:lumMod val="75000"/>
          <a:lumOff val="25000"/>
          <a:alpha val="22000"/>
        </a:schemeClr>
      </a:solidFill>
    </a:ln>
  </c:spPr>
  <c:txPr>
    <a:bodyPr/>
    <a:lstStyle/>
    <a:p>
      <a:pPr>
        <a:defRPr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118411675160771E-2"/>
          <c:y val="6.2193381606193705E-2"/>
          <c:w val="0.89219888207125242"/>
          <c:h val="0.73020772927567212"/>
        </c:manualLayout>
      </c:layout>
      <c:lineChart>
        <c:grouping val="standard"/>
        <c:varyColors val="0"/>
        <c:ser>
          <c:idx val="0"/>
          <c:order val="0"/>
          <c:tx>
            <c:strRef>
              <c:f>'[Copy of Stats masterfile_NEW.xlsx]Maandelikse data'!$B$461</c:f>
              <c:strCache>
                <c:ptCount val="1"/>
                <c:pt idx="0">
                  <c:v>Food </c:v>
                </c:pt>
              </c:strCache>
            </c:strRef>
          </c:tx>
          <c:spPr>
            <a:ln w="76200">
              <a:solidFill>
                <a:srgbClr val="FF0000"/>
              </a:solidFill>
            </a:ln>
          </c:spPr>
          <c:marker>
            <c:symbol val="none"/>
          </c:marker>
          <c:cat>
            <c:numRef>
              <c:f>'[Copy of Stats masterfile_NEW.xlsx]Maandelikse data'!$A$510:$A$638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'[Copy of Stats masterfile_NEW.xlsx]Maandelikse data'!$B$510:$B$638</c:f>
              <c:numCache>
                <c:formatCode>0.0</c:formatCode>
                <c:ptCount val="129"/>
                <c:pt idx="0">
                  <c:v>116.21838340897429</c:v>
                </c:pt>
                <c:pt idx="1">
                  <c:v>118.46247780527256</c:v>
                </c:pt>
                <c:pt idx="2">
                  <c:v>122.09256550470765</c:v>
                </c:pt>
                <c:pt idx="3">
                  <c:v>121.44855196456832</c:v>
                </c:pt>
                <c:pt idx="4">
                  <c:v>121.29736762641096</c:v>
                </c:pt>
                <c:pt idx="5">
                  <c:v>119.2891051956681</c:v>
                </c:pt>
                <c:pt idx="6">
                  <c:v>116.37055323329285</c:v>
                </c:pt>
                <c:pt idx="7">
                  <c:v>113.02285086614049</c:v>
                </c:pt>
                <c:pt idx="8">
                  <c:v>109.35025916059966</c:v>
                </c:pt>
                <c:pt idx="9">
                  <c:v>109.3552691555994</c:v>
                </c:pt>
                <c:pt idx="10">
                  <c:v>108.23644428901744</c:v>
                </c:pt>
                <c:pt idx="11">
                  <c:v>105.15068346095229</c:v>
                </c:pt>
                <c:pt idx="12">
                  <c:v>100.71380577938766</c:v>
                </c:pt>
                <c:pt idx="13">
                  <c:v>98.452189823325625</c:v>
                </c:pt>
                <c:pt idx="14">
                  <c:v>95.608428198314499</c:v>
                </c:pt>
                <c:pt idx="15">
                  <c:v>94.699941519832521</c:v>
                </c:pt>
                <c:pt idx="16">
                  <c:v>95.032528820239605</c:v>
                </c:pt>
                <c:pt idx="17">
                  <c:v>94.544715966541247</c:v>
                </c:pt>
                <c:pt idx="18">
                  <c:v>93.806816292794011</c:v>
                </c:pt>
                <c:pt idx="19">
                  <c:v>89.570938214046663</c:v>
                </c:pt>
                <c:pt idx="20">
                  <c:v>89.026812011670515</c:v>
                </c:pt>
                <c:pt idx="21">
                  <c:v>90.374157040145121</c:v>
                </c:pt>
                <c:pt idx="22">
                  <c:v>87.712394253156546</c:v>
                </c:pt>
                <c:pt idx="23">
                  <c:v>87.065993408725262</c:v>
                </c:pt>
                <c:pt idx="24">
                  <c:v>84.866795637054736</c:v>
                </c:pt>
                <c:pt idx="25">
                  <c:v>86.049583518476126</c:v>
                </c:pt>
                <c:pt idx="26">
                  <c:v>87.423671170153355</c:v>
                </c:pt>
                <c:pt idx="27">
                  <c:v>89.176861234272494</c:v>
                </c:pt>
                <c:pt idx="28">
                  <c:v>90.58437518949809</c:v>
                </c:pt>
                <c:pt idx="29">
                  <c:v>93.836228390489836</c:v>
                </c:pt>
                <c:pt idx="30">
                  <c:v>92.975371849029443</c:v>
                </c:pt>
                <c:pt idx="31">
                  <c:v>95.293985355622993</c:v>
                </c:pt>
                <c:pt idx="32">
                  <c:v>96.084320645765203</c:v>
                </c:pt>
                <c:pt idx="33">
                  <c:v>95.925903957912396</c:v>
                </c:pt>
                <c:pt idx="34">
                  <c:v>95.796979133325422</c:v>
                </c:pt>
                <c:pt idx="35">
                  <c:v>95.082690919017082</c:v>
                </c:pt>
                <c:pt idx="36">
                  <c:v>97.697707829199359</c:v>
                </c:pt>
                <c:pt idx="37">
                  <c:v>98.115803895823205</c:v>
                </c:pt>
                <c:pt idx="38">
                  <c:v>96.241059433761492</c:v>
                </c:pt>
                <c:pt idx="39">
                  <c:v>95.136704330514718</c:v>
                </c:pt>
                <c:pt idx="40">
                  <c:v>97.396857030427498</c:v>
                </c:pt>
                <c:pt idx="41">
                  <c:v>97.967038763990132</c:v>
                </c:pt>
                <c:pt idx="42">
                  <c:v>100.23366537097192</c:v>
                </c:pt>
                <c:pt idx="43">
                  <c:v>99.338472761781716</c:v>
                </c:pt>
                <c:pt idx="44">
                  <c:v>99.885507401930298</c:v>
                </c:pt>
                <c:pt idx="45">
                  <c:v>98.911213782686744</c:v>
                </c:pt>
                <c:pt idx="46">
                  <c:v>98.932867711443365</c:v>
                </c:pt>
                <c:pt idx="47">
                  <c:v>96.40872829244563</c:v>
                </c:pt>
                <c:pt idx="48">
                  <c:v>96.730991299351928</c:v>
                </c:pt>
                <c:pt idx="49">
                  <c:v>97.816707307363231</c:v>
                </c:pt>
                <c:pt idx="50">
                  <c:v>98.993746977499399</c:v>
                </c:pt>
                <c:pt idx="51">
                  <c:v>98.489614987540406</c:v>
                </c:pt>
                <c:pt idx="52">
                  <c:v>98.585657737873774</c:v>
                </c:pt>
                <c:pt idx="53">
                  <c:v>96.873512326076778</c:v>
                </c:pt>
                <c:pt idx="54">
                  <c:v>94.997774981737649</c:v>
                </c:pt>
                <c:pt idx="55">
                  <c:v>95.89916212948404</c:v>
                </c:pt>
                <c:pt idx="56">
                  <c:v>94.198711319135896</c:v>
                </c:pt>
                <c:pt idx="57">
                  <c:v>93.262830864734298</c:v>
                </c:pt>
                <c:pt idx="58">
                  <c:v>92.168582207796064</c:v>
                </c:pt>
                <c:pt idx="59">
                  <c:v>92.208065429896976</c:v>
                </c:pt>
                <c:pt idx="60">
                  <c:v>93.245705386099033</c:v>
                </c:pt>
                <c:pt idx="61">
                  <c:v>93.973075861685672</c:v>
                </c:pt>
                <c:pt idx="62">
                  <c:v>93.121521356220228</c:v>
                </c:pt>
                <c:pt idx="63">
                  <c:v>93.581628081821179</c:v>
                </c:pt>
                <c:pt idx="64">
                  <c:v>94.18645574890499</c:v>
                </c:pt>
                <c:pt idx="65">
                  <c:v>95.283972120598548</c:v>
                </c:pt>
                <c:pt idx="66">
                  <c:v>95.069668474608591</c:v>
                </c:pt>
                <c:pt idx="67">
                  <c:v>93.990147361869418</c:v>
                </c:pt>
                <c:pt idx="68">
                  <c:v>93.300226141099671</c:v>
                </c:pt>
                <c:pt idx="69">
                  <c:v>95.184415446588559</c:v>
                </c:pt>
                <c:pt idx="70">
                  <c:v>98.571310335746247</c:v>
                </c:pt>
                <c:pt idx="71">
                  <c:v>100.95267823919676</c:v>
                </c:pt>
                <c:pt idx="72">
                  <c:v>102.52261230392801</c:v>
                </c:pt>
                <c:pt idx="73">
                  <c:v>99.395468971167645</c:v>
                </c:pt>
                <c:pt idx="74">
                  <c:v>95.10618658700453</c:v>
                </c:pt>
                <c:pt idx="75">
                  <c:v>92.43683442223481</c:v>
                </c:pt>
                <c:pt idx="76">
                  <c:v>91.072948972662829</c:v>
                </c:pt>
                <c:pt idx="77">
                  <c:v>93.1</c:v>
                </c:pt>
                <c:pt idx="78">
                  <c:v>94</c:v>
                </c:pt>
                <c:pt idx="79">
                  <c:v>95.9</c:v>
                </c:pt>
                <c:pt idx="80">
                  <c:v>97.9</c:v>
                </c:pt>
                <c:pt idx="81">
                  <c:v>101.2</c:v>
                </c:pt>
                <c:pt idx="82">
                  <c:v>105.4</c:v>
                </c:pt>
                <c:pt idx="83">
                  <c:v>108.5</c:v>
                </c:pt>
                <c:pt idx="84">
                  <c:v>113.3</c:v>
                </c:pt>
                <c:pt idx="85">
                  <c:v>116.6</c:v>
                </c:pt>
                <c:pt idx="86">
                  <c:v>119.2</c:v>
                </c:pt>
                <c:pt idx="87">
                  <c:v>122.1</c:v>
                </c:pt>
                <c:pt idx="88">
                  <c:v>128.1</c:v>
                </c:pt>
                <c:pt idx="89">
                  <c:v>125.3</c:v>
                </c:pt>
                <c:pt idx="90">
                  <c:v>124.6</c:v>
                </c:pt>
                <c:pt idx="91">
                  <c:v>128</c:v>
                </c:pt>
                <c:pt idx="92">
                  <c:v>129.19999999999999</c:v>
                </c:pt>
                <c:pt idx="93">
                  <c:v>133.19999999999999</c:v>
                </c:pt>
                <c:pt idx="94">
                  <c:v>135.30000000000001</c:v>
                </c:pt>
                <c:pt idx="95">
                  <c:v>133.69999999999999</c:v>
                </c:pt>
                <c:pt idx="96">
                  <c:v>135.6</c:v>
                </c:pt>
                <c:pt idx="97">
                  <c:v>141.4</c:v>
                </c:pt>
                <c:pt idx="98">
                  <c:v>159.69999999999999</c:v>
                </c:pt>
                <c:pt idx="99">
                  <c:v>158.4</c:v>
                </c:pt>
                <c:pt idx="100">
                  <c:v>158.1</c:v>
                </c:pt>
                <c:pt idx="101">
                  <c:v>154.69999999999999</c:v>
                </c:pt>
                <c:pt idx="102">
                  <c:v>140.6</c:v>
                </c:pt>
                <c:pt idx="103">
                  <c:v>137.6</c:v>
                </c:pt>
                <c:pt idx="104">
                  <c:v>136</c:v>
                </c:pt>
                <c:pt idx="105">
                  <c:v>135.4</c:v>
                </c:pt>
                <c:pt idx="106">
                  <c:v>134.69999999999999</c:v>
                </c:pt>
                <c:pt idx="107">
                  <c:v>131.80000000000001</c:v>
                </c:pt>
                <c:pt idx="108">
                  <c:v>131.6</c:v>
                </c:pt>
                <c:pt idx="109">
                  <c:v>131.1</c:v>
                </c:pt>
                <c:pt idx="110">
                  <c:v>128.19999999999999</c:v>
                </c:pt>
                <c:pt idx="111">
                  <c:v>128.69999999999999</c:v>
                </c:pt>
                <c:pt idx="112">
                  <c:v>124.7</c:v>
                </c:pt>
                <c:pt idx="113">
                  <c:v>123.1</c:v>
                </c:pt>
                <c:pt idx="114">
                  <c:v>124.6</c:v>
                </c:pt>
                <c:pt idx="115">
                  <c:v>122</c:v>
                </c:pt>
                <c:pt idx="116">
                  <c:v>121.9</c:v>
                </c:pt>
                <c:pt idx="117">
                  <c:v>120.9</c:v>
                </c:pt>
                <c:pt idx="118">
                  <c:v>120.8</c:v>
                </c:pt>
                <c:pt idx="119">
                  <c:v>119.1</c:v>
                </c:pt>
                <c:pt idx="120">
                  <c:v>117.7</c:v>
                </c:pt>
                <c:pt idx="121">
                  <c:v>117.4</c:v>
                </c:pt>
                <c:pt idx="122">
                  <c:v>119</c:v>
                </c:pt>
                <c:pt idx="123">
                  <c:v>119.3</c:v>
                </c:pt>
                <c:pt idx="124">
                  <c:v>120.6</c:v>
                </c:pt>
                <c:pt idx="125">
                  <c:v>121.2</c:v>
                </c:pt>
                <c:pt idx="126">
                  <c:v>121</c:v>
                </c:pt>
                <c:pt idx="127">
                  <c:v>120.7</c:v>
                </c:pt>
                <c:pt idx="128">
                  <c:v>124.4</c:v>
                </c:pt>
              </c:numCache>
            </c:numRef>
          </c:val>
          <c:smooth val="1"/>
          <c:extLst>
            <c:ext xmlns:c16="http://schemas.microsoft.com/office/drawing/2014/chart" uri="{C3380CC4-5D6E-409C-BE32-E72D297353CC}">
              <c16:uniqueId val="{00000000-B816-4E40-B7A0-51716A6306E9}"/>
            </c:ext>
          </c:extLst>
        </c:ser>
        <c:ser>
          <c:idx val="1"/>
          <c:order val="1"/>
          <c:tx>
            <c:strRef>
              <c:f>'[Copy of Stats masterfile_NEW.xlsx]Maandelikse data'!$C$461</c:f>
              <c:strCache>
                <c:ptCount val="1"/>
                <c:pt idx="0">
                  <c:v>Meat</c:v>
                </c:pt>
              </c:strCache>
            </c:strRef>
          </c:tx>
          <c:spPr>
            <a:ln w="76200">
              <a:solidFill>
                <a:srgbClr val="00B050"/>
              </a:solidFill>
            </a:ln>
          </c:spPr>
          <c:marker>
            <c:symbol val="none"/>
          </c:marker>
          <c:cat>
            <c:numRef>
              <c:f>'[Copy of Stats masterfile_NEW.xlsx]Maandelikse data'!$A$510:$A$638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'[Copy of Stats masterfile_NEW.xlsx]Maandelikse data'!$C$510:$C$638</c:f>
              <c:numCache>
                <c:formatCode>0.0</c:formatCode>
                <c:ptCount val="129"/>
                <c:pt idx="0">
                  <c:v>103.18589676949293</c:v>
                </c:pt>
                <c:pt idx="1">
                  <c:v>103.61793620293672</c:v>
                </c:pt>
                <c:pt idx="2">
                  <c:v>106.22461644990992</c:v>
                </c:pt>
                <c:pt idx="3">
                  <c:v>109.68558077035506</c:v>
                </c:pt>
                <c:pt idx="4">
                  <c:v>112.06756526893608</c:v>
                </c:pt>
                <c:pt idx="5">
                  <c:v>116.18765151703104</c:v>
                </c:pt>
                <c:pt idx="6">
                  <c:v>117.77830797981171</c:v>
                </c:pt>
                <c:pt idx="7">
                  <c:v>119.16970252580626</c:v>
                </c:pt>
                <c:pt idx="8">
                  <c:v>117.91302650772157</c:v>
                </c:pt>
                <c:pt idx="9">
                  <c:v>117.19641316682275</c:v>
                </c:pt>
                <c:pt idx="10">
                  <c:v>115.1093989290311</c:v>
                </c:pt>
                <c:pt idx="11">
                  <c:v>108.82510066704381</c:v>
                </c:pt>
                <c:pt idx="12">
                  <c:v>103.80790037373754</c:v>
                </c:pt>
                <c:pt idx="13">
                  <c:v>100.47244594768249</c:v>
                </c:pt>
                <c:pt idx="14">
                  <c:v>96.811188488391991</c:v>
                </c:pt>
                <c:pt idx="15">
                  <c:v>97.731763784372149</c:v>
                </c:pt>
                <c:pt idx="16">
                  <c:v>99.528738267089167</c:v>
                </c:pt>
                <c:pt idx="17">
                  <c:v>98.598568919135616</c:v>
                </c:pt>
                <c:pt idx="18">
                  <c:v>99.068860244383501</c:v>
                </c:pt>
                <c:pt idx="19">
                  <c:v>99.166067371696641</c:v>
                </c:pt>
                <c:pt idx="20">
                  <c:v>97.056796593982099</c:v>
                </c:pt>
                <c:pt idx="21">
                  <c:v>92.422034374886067</c:v>
                </c:pt>
                <c:pt idx="22">
                  <c:v>89.13583696007737</c:v>
                </c:pt>
                <c:pt idx="23">
                  <c:v>86.984767030738809</c:v>
                </c:pt>
                <c:pt idx="24">
                  <c:v>84.180470472888416</c:v>
                </c:pt>
                <c:pt idx="25">
                  <c:v>85.909110316022392</c:v>
                </c:pt>
                <c:pt idx="26">
                  <c:v>86.103638666594165</c:v>
                </c:pt>
                <c:pt idx="27">
                  <c:v>87.914618070061479</c:v>
                </c:pt>
                <c:pt idx="28">
                  <c:v>90.155290564983176</c:v>
                </c:pt>
                <c:pt idx="29">
                  <c:v>94.280354071548032</c:v>
                </c:pt>
                <c:pt idx="30">
                  <c:v>95.312510792645057</c:v>
                </c:pt>
                <c:pt idx="31">
                  <c:v>96.418496858283291</c:v>
                </c:pt>
                <c:pt idx="32">
                  <c:v>94.859589278644492</c:v>
                </c:pt>
                <c:pt idx="33">
                  <c:v>93.023995300834756</c:v>
                </c:pt>
                <c:pt idx="34">
                  <c:v>93.444771371056646</c:v>
                </c:pt>
                <c:pt idx="35">
                  <c:v>90.650989125366564</c:v>
                </c:pt>
                <c:pt idx="36">
                  <c:v>91.946003695556314</c:v>
                </c:pt>
                <c:pt idx="37">
                  <c:v>93.934315063350809</c:v>
                </c:pt>
                <c:pt idx="38">
                  <c:v>95.653763532519534</c:v>
                </c:pt>
                <c:pt idx="39">
                  <c:v>97.585565258764902</c:v>
                </c:pt>
                <c:pt idx="40">
                  <c:v>99.459106188799808</c:v>
                </c:pt>
                <c:pt idx="41">
                  <c:v>100.6855710196529</c:v>
                </c:pt>
                <c:pt idx="42">
                  <c:v>101.19215049416724</c:v>
                </c:pt>
                <c:pt idx="43">
                  <c:v>100.34731104316261</c:v>
                </c:pt>
                <c:pt idx="44">
                  <c:v>99.154653516088771</c:v>
                </c:pt>
                <c:pt idx="45">
                  <c:v>98.434613107030998</c:v>
                </c:pt>
                <c:pt idx="46">
                  <c:v>98.429554097008278</c:v>
                </c:pt>
                <c:pt idx="47">
                  <c:v>96.08213693247319</c:v>
                </c:pt>
                <c:pt idx="48">
                  <c:v>95.633507302811779</c:v>
                </c:pt>
                <c:pt idx="49">
                  <c:v>96.963194826802052</c:v>
                </c:pt>
                <c:pt idx="50">
                  <c:v>97.189815257828272</c:v>
                </c:pt>
                <c:pt idx="51">
                  <c:v>95.939066644655568</c:v>
                </c:pt>
                <c:pt idx="52">
                  <c:v>95.340978053509915</c:v>
                </c:pt>
                <c:pt idx="53">
                  <c:v>95.086631380951744</c:v>
                </c:pt>
                <c:pt idx="54">
                  <c:v>94.638475060326158</c:v>
                </c:pt>
                <c:pt idx="55">
                  <c:v>95.775839361968323</c:v>
                </c:pt>
                <c:pt idx="56">
                  <c:v>94.053200348994991</c:v>
                </c:pt>
                <c:pt idx="57">
                  <c:v>92.317496723969398</c:v>
                </c:pt>
                <c:pt idx="58">
                  <c:v>92.888979230095927</c:v>
                </c:pt>
                <c:pt idx="59">
                  <c:v>92.893870858958195</c:v>
                </c:pt>
                <c:pt idx="60">
                  <c:v>92.269885642397369</c:v>
                </c:pt>
                <c:pt idx="61">
                  <c:v>93.094618341419732</c:v>
                </c:pt>
                <c:pt idx="62">
                  <c:v>94.578073710419162</c:v>
                </c:pt>
                <c:pt idx="63">
                  <c:v>97.755725650011271</c:v>
                </c:pt>
                <c:pt idx="64">
                  <c:v>100.53532046660378</c:v>
                </c:pt>
                <c:pt idx="65">
                  <c:v>101.23047904710467</c:v>
                </c:pt>
                <c:pt idx="66">
                  <c:v>102.44213770947127</c:v>
                </c:pt>
                <c:pt idx="67">
                  <c:v>102.27433753574138</c:v>
                </c:pt>
                <c:pt idx="68">
                  <c:v>101.01671562781864</c:v>
                </c:pt>
                <c:pt idx="69">
                  <c:v>101.55127368509457</c:v>
                </c:pt>
                <c:pt idx="70">
                  <c:v>106.52632019552085</c:v>
                </c:pt>
                <c:pt idx="71">
                  <c:v>106.64799397461408</c:v>
                </c:pt>
                <c:pt idx="72">
                  <c:v>103.82282293031895</c:v>
                </c:pt>
                <c:pt idx="73">
                  <c:v>100.55322218956772</c:v>
                </c:pt>
                <c:pt idx="74">
                  <c:v>99.463748601771258</c:v>
                </c:pt>
                <c:pt idx="75">
                  <c:v>96.918822793765528</c:v>
                </c:pt>
                <c:pt idx="76">
                  <c:v>95.4</c:v>
                </c:pt>
                <c:pt idx="77">
                  <c:v>94.8</c:v>
                </c:pt>
                <c:pt idx="78">
                  <c:v>92.2</c:v>
                </c:pt>
                <c:pt idx="79">
                  <c:v>92.2</c:v>
                </c:pt>
                <c:pt idx="80">
                  <c:v>91.5</c:v>
                </c:pt>
                <c:pt idx="81">
                  <c:v>91.8</c:v>
                </c:pt>
                <c:pt idx="82">
                  <c:v>93.3</c:v>
                </c:pt>
                <c:pt idx="83">
                  <c:v>94.8</c:v>
                </c:pt>
                <c:pt idx="84">
                  <c:v>96</c:v>
                </c:pt>
                <c:pt idx="85">
                  <c:v>97.8</c:v>
                </c:pt>
                <c:pt idx="86">
                  <c:v>100.8</c:v>
                </c:pt>
                <c:pt idx="87">
                  <c:v>104.3</c:v>
                </c:pt>
                <c:pt idx="88">
                  <c:v>107.4</c:v>
                </c:pt>
                <c:pt idx="89">
                  <c:v>110.7</c:v>
                </c:pt>
                <c:pt idx="90">
                  <c:v>114.1</c:v>
                </c:pt>
                <c:pt idx="91">
                  <c:v>113.5</c:v>
                </c:pt>
                <c:pt idx="92">
                  <c:v>112.7</c:v>
                </c:pt>
                <c:pt idx="93">
                  <c:v>112</c:v>
                </c:pt>
                <c:pt idx="94">
                  <c:v>112.5</c:v>
                </c:pt>
                <c:pt idx="95">
                  <c:v>111</c:v>
                </c:pt>
                <c:pt idx="96">
                  <c:v>112.1</c:v>
                </c:pt>
                <c:pt idx="97">
                  <c:v>113.5</c:v>
                </c:pt>
                <c:pt idx="98">
                  <c:v>119.3</c:v>
                </c:pt>
                <c:pt idx="99">
                  <c:v>121.9</c:v>
                </c:pt>
                <c:pt idx="100">
                  <c:v>122.9</c:v>
                </c:pt>
                <c:pt idx="101">
                  <c:v>125.9</c:v>
                </c:pt>
                <c:pt idx="102">
                  <c:v>124.1</c:v>
                </c:pt>
                <c:pt idx="103">
                  <c:v>121.1</c:v>
                </c:pt>
                <c:pt idx="104">
                  <c:v>120.3</c:v>
                </c:pt>
                <c:pt idx="105">
                  <c:v>116.8</c:v>
                </c:pt>
                <c:pt idx="106">
                  <c:v>114.6</c:v>
                </c:pt>
                <c:pt idx="107">
                  <c:v>112.4</c:v>
                </c:pt>
                <c:pt idx="108">
                  <c:v>111.1</c:v>
                </c:pt>
                <c:pt idx="109">
                  <c:v>113.3</c:v>
                </c:pt>
                <c:pt idx="110">
                  <c:v>114.7</c:v>
                </c:pt>
                <c:pt idx="111">
                  <c:v>116.8</c:v>
                </c:pt>
                <c:pt idx="112">
                  <c:v>118.1</c:v>
                </c:pt>
                <c:pt idx="113">
                  <c:v>119</c:v>
                </c:pt>
                <c:pt idx="114">
                  <c:v>118.5</c:v>
                </c:pt>
                <c:pt idx="115">
                  <c:v>115.2</c:v>
                </c:pt>
                <c:pt idx="116">
                  <c:v>114.1</c:v>
                </c:pt>
                <c:pt idx="117">
                  <c:v>112.5</c:v>
                </c:pt>
                <c:pt idx="118">
                  <c:v>112</c:v>
                </c:pt>
                <c:pt idx="119">
                  <c:v>111.6</c:v>
                </c:pt>
                <c:pt idx="120">
                  <c:v>109</c:v>
                </c:pt>
                <c:pt idx="121">
                  <c:v>112.5</c:v>
                </c:pt>
                <c:pt idx="122">
                  <c:v>115</c:v>
                </c:pt>
                <c:pt idx="123">
                  <c:v>116.7</c:v>
                </c:pt>
                <c:pt idx="124">
                  <c:v>117.1</c:v>
                </c:pt>
                <c:pt idx="125">
                  <c:v>118.6</c:v>
                </c:pt>
                <c:pt idx="126">
                  <c:v>120.3</c:v>
                </c:pt>
                <c:pt idx="127">
                  <c:v>119.2</c:v>
                </c:pt>
                <c:pt idx="128">
                  <c:v>119.6</c:v>
                </c:pt>
              </c:numCache>
            </c:numRef>
          </c:val>
          <c:smooth val="1"/>
          <c:extLst>
            <c:ext xmlns:c16="http://schemas.microsoft.com/office/drawing/2014/chart" uri="{C3380CC4-5D6E-409C-BE32-E72D297353CC}">
              <c16:uniqueId val="{00000001-B816-4E40-B7A0-51716A6306E9}"/>
            </c:ext>
          </c:extLst>
        </c:ser>
        <c:ser>
          <c:idx val="2"/>
          <c:order val="2"/>
          <c:tx>
            <c:strRef>
              <c:f>'[Copy of Stats masterfile_NEW.xlsx]Maandelikse data'!$D$461</c:f>
              <c:strCache>
                <c:ptCount val="1"/>
                <c:pt idx="0">
                  <c:v>Dairy</c:v>
                </c:pt>
              </c:strCache>
            </c:strRef>
          </c:tx>
          <c:spPr>
            <a:ln w="63500">
              <a:solidFill>
                <a:srgbClr val="0070C0"/>
              </a:solidFill>
            </a:ln>
          </c:spPr>
          <c:marker>
            <c:symbol val="none"/>
          </c:marker>
          <c:cat>
            <c:numRef>
              <c:f>'[Copy of Stats masterfile_NEW.xlsx]Maandelikse data'!$A$510:$A$638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'[Copy of Stats masterfile_NEW.xlsx]Maandelikse data'!$D$510:$D$638</c:f>
              <c:numCache>
                <c:formatCode>0.0</c:formatCode>
                <c:ptCount val="129"/>
                <c:pt idx="0">
                  <c:v>156.18310732469678</c:v>
                </c:pt>
                <c:pt idx="1">
                  <c:v>156.41762180910555</c:v>
                </c:pt>
                <c:pt idx="2">
                  <c:v>154.79198717070946</c:v>
                </c:pt>
                <c:pt idx="3">
                  <c:v>147.30186392551184</c:v>
                </c:pt>
                <c:pt idx="4">
                  <c:v>141.80105751563889</c:v>
                </c:pt>
                <c:pt idx="5">
                  <c:v>136.05282365261229</c:v>
                </c:pt>
                <c:pt idx="6">
                  <c:v>130.21200247764003</c:v>
                </c:pt>
                <c:pt idx="7">
                  <c:v>120.63460683615529</c:v>
                </c:pt>
                <c:pt idx="8">
                  <c:v>110.84972023812918</c:v>
                </c:pt>
                <c:pt idx="9">
                  <c:v>107.1092088208637</c:v>
                </c:pt>
                <c:pt idx="10">
                  <c:v>102.64179084944502</c:v>
                </c:pt>
                <c:pt idx="11">
                  <c:v>98.482502819630952</c:v>
                </c:pt>
                <c:pt idx="12">
                  <c:v>92.391053123618349</c:v>
                </c:pt>
                <c:pt idx="13">
                  <c:v>95.170966244909636</c:v>
                </c:pt>
                <c:pt idx="14">
                  <c:v>95.138715935865036</c:v>
                </c:pt>
                <c:pt idx="15">
                  <c:v>90.589311011107895</c:v>
                </c:pt>
                <c:pt idx="16">
                  <c:v>89.879951094168973</c:v>
                </c:pt>
                <c:pt idx="17">
                  <c:v>87.686881582278147</c:v>
                </c:pt>
                <c:pt idx="18">
                  <c:v>82.202326248459144</c:v>
                </c:pt>
                <c:pt idx="19">
                  <c:v>79.949611644035997</c:v>
                </c:pt>
                <c:pt idx="20">
                  <c:v>83.200134518210021</c:v>
                </c:pt>
                <c:pt idx="21">
                  <c:v>88.020108299878004</c:v>
                </c:pt>
                <c:pt idx="22">
                  <c:v>80.522904708255211</c:v>
                </c:pt>
                <c:pt idx="23">
                  <c:v>80.989821014788873</c:v>
                </c:pt>
                <c:pt idx="24">
                  <c:v>79.374974504724236</c:v>
                </c:pt>
                <c:pt idx="25">
                  <c:v>78.837762986629627</c:v>
                </c:pt>
                <c:pt idx="26">
                  <c:v>76.669053290053725</c:v>
                </c:pt>
                <c:pt idx="27">
                  <c:v>77.144105215297273</c:v>
                </c:pt>
                <c:pt idx="28">
                  <c:v>72.703205370766142</c:v>
                </c:pt>
                <c:pt idx="29">
                  <c:v>73.906845589024499</c:v>
                </c:pt>
                <c:pt idx="30">
                  <c:v>76.015437781568863</c:v>
                </c:pt>
                <c:pt idx="31">
                  <c:v>81.81047883090352</c:v>
                </c:pt>
                <c:pt idx="32">
                  <c:v>90.854792625520929</c:v>
                </c:pt>
                <c:pt idx="33">
                  <c:v>93.758542410317389</c:v>
                </c:pt>
                <c:pt idx="34">
                  <c:v>94.50275198026003</c:v>
                </c:pt>
                <c:pt idx="35">
                  <c:v>96.201970549218998</c:v>
                </c:pt>
                <c:pt idx="36">
                  <c:v>98.550196510138747</c:v>
                </c:pt>
                <c:pt idx="37">
                  <c:v>99.226374555086807</c:v>
                </c:pt>
                <c:pt idx="38">
                  <c:v>100.62623876255081</c:v>
                </c:pt>
                <c:pt idx="39">
                  <c:v>100.04438119803854</c:v>
                </c:pt>
                <c:pt idx="40">
                  <c:v>104.83069988541726</c:v>
                </c:pt>
                <c:pt idx="41">
                  <c:v>109.65622669130484</c:v>
                </c:pt>
                <c:pt idx="42">
                  <c:v>113.89555698485401</c:v>
                </c:pt>
                <c:pt idx="43">
                  <c:v>116.89348826725157</c:v>
                </c:pt>
                <c:pt idx="44">
                  <c:v>118.3996848364948</c:v>
                </c:pt>
                <c:pt idx="45">
                  <c:v>115.36784623317698</c:v>
                </c:pt>
                <c:pt idx="46">
                  <c:v>111.37473962746373</c:v>
                </c:pt>
                <c:pt idx="47">
                  <c:v>107.26983272870129</c:v>
                </c:pt>
                <c:pt idx="48">
                  <c:v>105.9981439767852</c:v>
                </c:pt>
                <c:pt idx="49">
                  <c:v>108.75719204638173</c:v>
                </c:pt>
                <c:pt idx="50">
                  <c:v>111.29318739172871</c:v>
                </c:pt>
                <c:pt idx="51">
                  <c:v>109.98831258037268</c:v>
                </c:pt>
                <c:pt idx="52">
                  <c:v>111.41927912242879</c:v>
                </c:pt>
                <c:pt idx="53">
                  <c:v>112.28056405223711</c:v>
                </c:pt>
                <c:pt idx="54">
                  <c:v>110.12866170010003</c:v>
                </c:pt>
                <c:pt idx="55">
                  <c:v>108.45795268764054</c:v>
                </c:pt>
                <c:pt idx="56">
                  <c:v>108.29185856578289</c:v>
                </c:pt>
                <c:pt idx="57">
                  <c:v>102.80372644944049</c:v>
                </c:pt>
                <c:pt idx="58">
                  <c:v>99.993134762227712</c:v>
                </c:pt>
                <c:pt idx="59">
                  <c:v>97.848237063436017</c:v>
                </c:pt>
                <c:pt idx="60">
                  <c:v>100.94697874526999</c:v>
                </c:pt>
                <c:pt idx="61">
                  <c:v>103.76428954168858</c:v>
                </c:pt>
                <c:pt idx="62">
                  <c:v>105.64753411964494</c:v>
                </c:pt>
                <c:pt idx="63">
                  <c:v>106.12800621022762</c:v>
                </c:pt>
                <c:pt idx="64">
                  <c:v>106.59284098950985</c:v>
                </c:pt>
                <c:pt idx="65">
                  <c:v>102.89108444726023</c:v>
                </c:pt>
                <c:pt idx="66">
                  <c:v>101.06421117773988</c:v>
                </c:pt>
                <c:pt idx="67">
                  <c:v>100.29965212921627</c:v>
                </c:pt>
                <c:pt idx="68">
                  <c:v>99.63812689323936</c:v>
                </c:pt>
                <c:pt idx="69">
                  <c:v>100.8202231863725</c:v>
                </c:pt>
                <c:pt idx="70">
                  <c:v>102.45348449740578</c:v>
                </c:pt>
                <c:pt idx="71">
                  <c:v>103.54295239281635</c:v>
                </c:pt>
                <c:pt idx="72">
                  <c:v>103.84479393326944</c:v>
                </c:pt>
                <c:pt idx="73">
                  <c:v>102.85156430923657</c:v>
                </c:pt>
                <c:pt idx="74">
                  <c:v>101.52456298283946</c:v>
                </c:pt>
                <c:pt idx="75">
                  <c:v>95.753672393902946</c:v>
                </c:pt>
                <c:pt idx="76">
                  <c:v>94.425474409690707</c:v>
                </c:pt>
                <c:pt idx="77">
                  <c:v>98.3</c:v>
                </c:pt>
                <c:pt idx="78">
                  <c:v>102</c:v>
                </c:pt>
                <c:pt idx="79">
                  <c:v>102.1</c:v>
                </c:pt>
                <c:pt idx="80">
                  <c:v>102.2</c:v>
                </c:pt>
                <c:pt idx="81">
                  <c:v>104.3</c:v>
                </c:pt>
                <c:pt idx="82">
                  <c:v>105.4</c:v>
                </c:pt>
                <c:pt idx="83">
                  <c:v>109.2</c:v>
                </c:pt>
                <c:pt idx="84">
                  <c:v>111.2</c:v>
                </c:pt>
                <c:pt idx="85">
                  <c:v>113.1</c:v>
                </c:pt>
                <c:pt idx="86">
                  <c:v>117.5</c:v>
                </c:pt>
                <c:pt idx="87">
                  <c:v>119.1</c:v>
                </c:pt>
                <c:pt idx="88">
                  <c:v>121.1</c:v>
                </c:pt>
                <c:pt idx="89">
                  <c:v>119.9</c:v>
                </c:pt>
                <c:pt idx="90">
                  <c:v>116.7</c:v>
                </c:pt>
                <c:pt idx="91">
                  <c:v>116.2</c:v>
                </c:pt>
                <c:pt idx="92">
                  <c:v>118.1</c:v>
                </c:pt>
                <c:pt idx="93">
                  <c:v>121.5</c:v>
                </c:pt>
                <c:pt idx="94">
                  <c:v>126</c:v>
                </c:pt>
                <c:pt idx="95">
                  <c:v>129</c:v>
                </c:pt>
                <c:pt idx="96">
                  <c:v>132.6</c:v>
                </c:pt>
                <c:pt idx="97">
                  <c:v>141.5</c:v>
                </c:pt>
                <c:pt idx="98">
                  <c:v>145.80000000000001</c:v>
                </c:pt>
                <c:pt idx="99">
                  <c:v>146.69999999999999</c:v>
                </c:pt>
                <c:pt idx="100">
                  <c:v>144.19999999999999</c:v>
                </c:pt>
                <c:pt idx="101">
                  <c:v>150.19999999999999</c:v>
                </c:pt>
                <c:pt idx="102">
                  <c:v>146.5</c:v>
                </c:pt>
                <c:pt idx="103">
                  <c:v>143.4</c:v>
                </c:pt>
                <c:pt idx="104">
                  <c:v>142.69999999999999</c:v>
                </c:pt>
                <c:pt idx="105">
                  <c:v>139.30000000000001</c:v>
                </c:pt>
                <c:pt idx="106">
                  <c:v>137.4</c:v>
                </c:pt>
                <c:pt idx="107">
                  <c:v>138.22999999999999</c:v>
                </c:pt>
                <c:pt idx="108">
                  <c:v>144.69999999999999</c:v>
                </c:pt>
                <c:pt idx="109">
                  <c:v>138.6</c:v>
                </c:pt>
                <c:pt idx="110">
                  <c:v>135.30000000000001</c:v>
                </c:pt>
                <c:pt idx="111">
                  <c:v>129.19999999999999</c:v>
                </c:pt>
                <c:pt idx="112">
                  <c:v>121.7</c:v>
                </c:pt>
                <c:pt idx="113">
                  <c:v>119.9</c:v>
                </c:pt>
                <c:pt idx="114">
                  <c:v>119.1</c:v>
                </c:pt>
                <c:pt idx="115">
                  <c:v>114.3</c:v>
                </c:pt>
                <c:pt idx="116">
                  <c:v>112</c:v>
                </c:pt>
                <c:pt idx="117">
                  <c:v>114.7</c:v>
                </c:pt>
                <c:pt idx="118">
                  <c:v>116.5</c:v>
                </c:pt>
                <c:pt idx="119">
                  <c:v>118.7</c:v>
                </c:pt>
                <c:pt idx="120">
                  <c:v>118.7</c:v>
                </c:pt>
                <c:pt idx="121">
                  <c:v>120.7</c:v>
                </c:pt>
                <c:pt idx="122">
                  <c:v>124</c:v>
                </c:pt>
                <c:pt idx="123">
                  <c:v>123.8</c:v>
                </c:pt>
                <c:pt idx="124">
                  <c:v>126.3</c:v>
                </c:pt>
                <c:pt idx="125">
                  <c:v>127.9</c:v>
                </c:pt>
                <c:pt idx="126">
                  <c:v>127.9</c:v>
                </c:pt>
                <c:pt idx="127">
                  <c:v>131.30000000000001</c:v>
                </c:pt>
                <c:pt idx="128">
                  <c:v>136.30000000000001</c:v>
                </c:pt>
              </c:numCache>
            </c:numRef>
          </c:val>
          <c:smooth val="1"/>
          <c:extLst>
            <c:ext xmlns:c16="http://schemas.microsoft.com/office/drawing/2014/chart" uri="{C3380CC4-5D6E-409C-BE32-E72D297353CC}">
              <c16:uniqueId val="{00000002-B816-4E40-B7A0-51716A6306E9}"/>
            </c:ext>
          </c:extLst>
        </c:ser>
        <c:ser>
          <c:idx val="3"/>
          <c:order val="3"/>
          <c:tx>
            <c:strRef>
              <c:f>'[Copy of Stats masterfile_NEW.xlsx]Maandelikse data'!$E$461</c:f>
              <c:strCache>
                <c:ptCount val="1"/>
                <c:pt idx="0">
                  <c:v>Cereals</c:v>
                </c:pt>
              </c:strCache>
            </c:strRef>
          </c:tx>
          <c:spPr>
            <a:ln w="57150">
              <a:solidFill>
                <a:srgbClr val="FFC000"/>
              </a:solidFill>
            </a:ln>
          </c:spPr>
          <c:marker>
            <c:symbol val="none"/>
          </c:marker>
          <c:cat>
            <c:numRef>
              <c:f>'[Copy of Stats masterfile_NEW.xlsx]Maandelikse data'!$A$510:$A$638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'[Copy of Stats masterfile_NEW.xlsx]Maandelikse data'!$E$510:$E$638</c:f>
              <c:numCache>
                <c:formatCode>0.0</c:formatCode>
                <c:ptCount val="129"/>
                <c:pt idx="0">
                  <c:v>117.01217733715004</c:v>
                </c:pt>
                <c:pt idx="1">
                  <c:v>119.67409198907646</c:v>
                </c:pt>
                <c:pt idx="2">
                  <c:v>125.41490779859916</c:v>
                </c:pt>
                <c:pt idx="3">
                  <c:v>125.49068865080099</c:v>
                </c:pt>
                <c:pt idx="4">
                  <c:v>125.24655769261911</c:v>
                </c:pt>
                <c:pt idx="5">
                  <c:v>118.74797791701552</c:v>
                </c:pt>
                <c:pt idx="6">
                  <c:v>112.17488130810396</c:v>
                </c:pt>
                <c:pt idx="7">
                  <c:v>110.38564543685256</c:v>
                </c:pt>
                <c:pt idx="8">
                  <c:v>107.39467152541818</c:v>
                </c:pt>
                <c:pt idx="9">
                  <c:v>108.15048935566051</c:v>
                </c:pt>
                <c:pt idx="10">
                  <c:v>109.2610068441397</c:v>
                </c:pt>
                <c:pt idx="11">
                  <c:v>110.86365694612076</c:v>
                </c:pt>
                <c:pt idx="12">
                  <c:v>105.88943055242675</c:v>
                </c:pt>
                <c:pt idx="13">
                  <c:v>101.59219638311433</c:v>
                </c:pt>
                <c:pt idx="14">
                  <c:v>99.510545543850498</c:v>
                </c:pt>
                <c:pt idx="15">
                  <c:v>98.200338976423808</c:v>
                </c:pt>
                <c:pt idx="16">
                  <c:v>95.713241913393233</c:v>
                </c:pt>
                <c:pt idx="17">
                  <c:v>96.691273769041416</c:v>
                </c:pt>
                <c:pt idx="18">
                  <c:v>98.932173463811637</c:v>
                </c:pt>
                <c:pt idx="19">
                  <c:v>91.866668633807237</c:v>
                </c:pt>
                <c:pt idx="20">
                  <c:v>90.473025433902535</c:v>
                </c:pt>
                <c:pt idx="21">
                  <c:v>91.70440580229328</c:v>
                </c:pt>
                <c:pt idx="22">
                  <c:v>90.463244378738125</c:v>
                </c:pt>
                <c:pt idx="23">
                  <c:v>89.44325296582619</c:v>
                </c:pt>
                <c:pt idx="24">
                  <c:v>87.552279668955038</c:v>
                </c:pt>
                <c:pt idx="25">
                  <c:v>87.276844950811423</c:v>
                </c:pt>
                <c:pt idx="26">
                  <c:v>86.456393189997684</c:v>
                </c:pt>
                <c:pt idx="27">
                  <c:v>88.40663722323788</c:v>
                </c:pt>
                <c:pt idx="28">
                  <c:v>91.095747681976349</c:v>
                </c:pt>
                <c:pt idx="29">
                  <c:v>94.1407907533372</c:v>
                </c:pt>
                <c:pt idx="30">
                  <c:v>90.39702417418718</c:v>
                </c:pt>
                <c:pt idx="31">
                  <c:v>89.286235923771727</c:v>
                </c:pt>
                <c:pt idx="32">
                  <c:v>86.264780527243317</c:v>
                </c:pt>
                <c:pt idx="33">
                  <c:v>86.722832543219482</c:v>
                </c:pt>
                <c:pt idx="34">
                  <c:v>85.955940696720944</c:v>
                </c:pt>
                <c:pt idx="35">
                  <c:v>86.147942048355716</c:v>
                </c:pt>
                <c:pt idx="36">
                  <c:v>88.677239773854382</c:v>
                </c:pt>
                <c:pt idx="37">
                  <c:v>90.001005904042557</c:v>
                </c:pt>
                <c:pt idx="38">
                  <c:v>87.870141787606457</c:v>
                </c:pt>
                <c:pt idx="39">
                  <c:v>86.898149001560171</c:v>
                </c:pt>
                <c:pt idx="40">
                  <c:v>88.285371418213828</c:v>
                </c:pt>
                <c:pt idx="41">
                  <c:v>92.35992027848495</c:v>
                </c:pt>
                <c:pt idx="42">
                  <c:v>96.936263104958044</c:v>
                </c:pt>
                <c:pt idx="43">
                  <c:v>92.299060065774739</c:v>
                </c:pt>
                <c:pt idx="44">
                  <c:v>92.116331549676019</c:v>
                </c:pt>
                <c:pt idx="45">
                  <c:v>91.790709009535817</c:v>
                </c:pt>
                <c:pt idx="46">
                  <c:v>92.150231628546635</c:v>
                </c:pt>
                <c:pt idx="47">
                  <c:v>92.426980633244312</c:v>
                </c:pt>
                <c:pt idx="48">
                  <c:v>94.950616260921493</c:v>
                </c:pt>
                <c:pt idx="49">
                  <c:v>98.161934991542083</c:v>
                </c:pt>
                <c:pt idx="50">
                  <c:v>101.62252932379553</c:v>
                </c:pt>
                <c:pt idx="51">
                  <c:v>103.72397467251852</c:v>
                </c:pt>
                <c:pt idx="52">
                  <c:v>105.21882522325173</c:v>
                </c:pt>
                <c:pt idx="53">
                  <c:v>100.56514066292793</c:v>
                </c:pt>
                <c:pt idx="54">
                  <c:v>98.227446605502095</c:v>
                </c:pt>
                <c:pt idx="55">
                  <c:v>103.22454761468205</c:v>
                </c:pt>
                <c:pt idx="56">
                  <c:v>100.17879424594385</c:v>
                </c:pt>
                <c:pt idx="57">
                  <c:v>100.68668470246317</c:v>
                </c:pt>
                <c:pt idx="58">
                  <c:v>99.509479484797097</c:v>
                </c:pt>
                <c:pt idx="59">
                  <c:v>100.92162827130227</c:v>
                </c:pt>
                <c:pt idx="60">
                  <c:v>101.50380478420476</c:v>
                </c:pt>
                <c:pt idx="61">
                  <c:v>100.58610896699014</c:v>
                </c:pt>
                <c:pt idx="62">
                  <c:v>97.356303661435419</c:v>
                </c:pt>
                <c:pt idx="63">
                  <c:v>94.503230119130109</c:v>
                </c:pt>
                <c:pt idx="64">
                  <c:v>94.134080520392132</c:v>
                </c:pt>
                <c:pt idx="65">
                  <c:v>98.741938925294505</c:v>
                </c:pt>
                <c:pt idx="66">
                  <c:v>97.254701704385184</c:v>
                </c:pt>
                <c:pt idx="67">
                  <c:v>92.27718098950352</c:v>
                </c:pt>
                <c:pt idx="68">
                  <c:v>91.579226030875162</c:v>
                </c:pt>
                <c:pt idx="69">
                  <c:v>95.738998469446358</c:v>
                </c:pt>
                <c:pt idx="70">
                  <c:v>95.370165543634386</c:v>
                </c:pt>
                <c:pt idx="71">
                  <c:v>97.211764066088421</c:v>
                </c:pt>
                <c:pt idx="72">
                  <c:v>100.47996060889778</c:v>
                </c:pt>
                <c:pt idx="73">
                  <c:v>99.387836350169707</c:v>
                </c:pt>
                <c:pt idx="74">
                  <c:v>97.714065331684893</c:v>
                </c:pt>
                <c:pt idx="75">
                  <c:v>99.29649875113877</c:v>
                </c:pt>
                <c:pt idx="76">
                  <c:v>97.458006837396582</c:v>
                </c:pt>
                <c:pt idx="77">
                  <c:v>96.7</c:v>
                </c:pt>
                <c:pt idx="78">
                  <c:v>96.9</c:v>
                </c:pt>
                <c:pt idx="79">
                  <c:v>99</c:v>
                </c:pt>
                <c:pt idx="80">
                  <c:v>104</c:v>
                </c:pt>
                <c:pt idx="81">
                  <c:v>111.6</c:v>
                </c:pt>
                <c:pt idx="82">
                  <c:v>114.4</c:v>
                </c:pt>
                <c:pt idx="83">
                  <c:v>115.9</c:v>
                </c:pt>
                <c:pt idx="84">
                  <c:v>125</c:v>
                </c:pt>
                <c:pt idx="85">
                  <c:v>126.1</c:v>
                </c:pt>
                <c:pt idx="86">
                  <c:v>123.9</c:v>
                </c:pt>
                <c:pt idx="87">
                  <c:v>126.2</c:v>
                </c:pt>
                <c:pt idx="88">
                  <c:v>133.69999999999999</c:v>
                </c:pt>
                <c:pt idx="89">
                  <c:v>130.30000000000001</c:v>
                </c:pt>
                <c:pt idx="90">
                  <c:v>126.3</c:v>
                </c:pt>
                <c:pt idx="91">
                  <c:v>130.4</c:v>
                </c:pt>
                <c:pt idx="92">
                  <c:v>132.80000000000001</c:v>
                </c:pt>
                <c:pt idx="93">
                  <c:v>137.1</c:v>
                </c:pt>
                <c:pt idx="94">
                  <c:v>141.4</c:v>
                </c:pt>
                <c:pt idx="95">
                  <c:v>140.5</c:v>
                </c:pt>
                <c:pt idx="96">
                  <c:v>140.6</c:v>
                </c:pt>
                <c:pt idx="97">
                  <c:v>145.30000000000001</c:v>
                </c:pt>
                <c:pt idx="98">
                  <c:v>170.1</c:v>
                </c:pt>
                <c:pt idx="99">
                  <c:v>169.7</c:v>
                </c:pt>
                <c:pt idx="100">
                  <c:v>173.5</c:v>
                </c:pt>
                <c:pt idx="101">
                  <c:v>166.3</c:v>
                </c:pt>
                <c:pt idx="102">
                  <c:v>147.30000000000001</c:v>
                </c:pt>
                <c:pt idx="103">
                  <c:v>145.6</c:v>
                </c:pt>
                <c:pt idx="104">
                  <c:v>147.9</c:v>
                </c:pt>
                <c:pt idx="105">
                  <c:v>152.30000000000001</c:v>
                </c:pt>
                <c:pt idx="106">
                  <c:v>150.1</c:v>
                </c:pt>
                <c:pt idx="107">
                  <c:v>147.30000000000001</c:v>
                </c:pt>
                <c:pt idx="108">
                  <c:v>147.5</c:v>
                </c:pt>
                <c:pt idx="109">
                  <c:v>146.69999999999999</c:v>
                </c:pt>
                <c:pt idx="110">
                  <c:v>138.6</c:v>
                </c:pt>
                <c:pt idx="111">
                  <c:v>136.1</c:v>
                </c:pt>
                <c:pt idx="112">
                  <c:v>129.30000000000001</c:v>
                </c:pt>
                <c:pt idx="113">
                  <c:v>126.6</c:v>
                </c:pt>
                <c:pt idx="114">
                  <c:v>125.9</c:v>
                </c:pt>
                <c:pt idx="115">
                  <c:v>125</c:v>
                </c:pt>
                <c:pt idx="116">
                  <c:v>126.3</c:v>
                </c:pt>
                <c:pt idx="117">
                  <c:v>124.8</c:v>
                </c:pt>
                <c:pt idx="118">
                  <c:v>121</c:v>
                </c:pt>
                <c:pt idx="119">
                  <c:v>122.8</c:v>
                </c:pt>
                <c:pt idx="120">
                  <c:v>119.9</c:v>
                </c:pt>
                <c:pt idx="121">
                  <c:v>113.8</c:v>
                </c:pt>
                <c:pt idx="122">
                  <c:v>110.9</c:v>
                </c:pt>
                <c:pt idx="123">
                  <c:v>111.6</c:v>
                </c:pt>
                <c:pt idx="124">
                  <c:v>118.7</c:v>
                </c:pt>
                <c:pt idx="125">
                  <c:v>115.2</c:v>
                </c:pt>
                <c:pt idx="126">
                  <c:v>110.7</c:v>
                </c:pt>
                <c:pt idx="127">
                  <c:v>110.2</c:v>
                </c:pt>
                <c:pt idx="128">
                  <c:v>113.5</c:v>
                </c:pt>
              </c:numCache>
            </c:numRef>
          </c:val>
          <c:smooth val="1"/>
          <c:extLst>
            <c:ext xmlns:c16="http://schemas.microsoft.com/office/drawing/2014/chart" uri="{C3380CC4-5D6E-409C-BE32-E72D297353CC}">
              <c16:uniqueId val="{00000003-B816-4E40-B7A0-51716A6306E9}"/>
            </c:ext>
          </c:extLst>
        </c:ser>
        <c:ser>
          <c:idx val="4"/>
          <c:order val="4"/>
          <c:tx>
            <c:strRef>
              <c:f>'[Copy of Stats masterfile_NEW.xlsx]Maandelikse data'!$F$461</c:f>
              <c:strCache>
                <c:ptCount val="1"/>
                <c:pt idx="0">
                  <c:v>Sugar</c:v>
                </c:pt>
              </c:strCache>
            </c:strRef>
          </c:tx>
          <c:spPr>
            <a:ln w="57150">
              <a:solidFill>
                <a:schemeClr val="accent6">
                  <a:lumMod val="75000"/>
                </a:schemeClr>
              </a:solidFill>
            </a:ln>
          </c:spPr>
          <c:marker>
            <c:symbol val="none"/>
          </c:marker>
          <c:cat>
            <c:numRef>
              <c:f>'[Copy of Stats masterfile_NEW.xlsx]Maandelikse data'!$A$510:$A$638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'[Copy of Stats masterfile_NEW.xlsx]Maandelikse data'!$F$510:$F$638</c:f>
              <c:numCache>
                <c:formatCode>0.0</c:formatCode>
                <c:ptCount val="129"/>
                <c:pt idx="0">
                  <c:v>96.66561586042009</c:v>
                </c:pt>
                <c:pt idx="1">
                  <c:v>102.64378390915032</c:v>
                </c:pt>
                <c:pt idx="2">
                  <c:v>110.7726307718228</c:v>
                </c:pt>
                <c:pt idx="3">
                  <c:v>108.98088958399474</c:v>
                </c:pt>
                <c:pt idx="4">
                  <c:v>113.06535222598433</c:v>
                </c:pt>
                <c:pt idx="5">
                  <c:v>112.51489434201605</c:v>
                </c:pt>
                <c:pt idx="6">
                  <c:v>113.00065343757817</c:v>
                </c:pt>
                <c:pt idx="7">
                  <c:v>106.55555570639201</c:v>
                </c:pt>
                <c:pt idx="8">
                  <c:v>99.47579366988812</c:v>
                </c:pt>
                <c:pt idx="9">
                  <c:v>103.63359791259776</c:v>
                </c:pt>
                <c:pt idx="10">
                  <c:v>100.1931063239566</c:v>
                </c:pt>
                <c:pt idx="11">
                  <c:v>94.842797821846233</c:v>
                </c:pt>
                <c:pt idx="12">
                  <c:v>94.957567846497184</c:v>
                </c:pt>
                <c:pt idx="13">
                  <c:v>90.314178737709014</c:v>
                </c:pt>
                <c:pt idx="14">
                  <c:v>81.961550349257607</c:v>
                </c:pt>
                <c:pt idx="15">
                  <c:v>80.920100783832538</c:v>
                </c:pt>
                <c:pt idx="16">
                  <c:v>82.555654006274267</c:v>
                </c:pt>
                <c:pt idx="17">
                  <c:v>77.109703816954834</c:v>
                </c:pt>
                <c:pt idx="18">
                  <c:v>79.033789524338331</c:v>
                </c:pt>
                <c:pt idx="19">
                  <c:v>71.153932533072478</c:v>
                </c:pt>
                <c:pt idx="20">
                  <c:v>73.423078445288908</c:v>
                </c:pt>
                <c:pt idx="21">
                  <c:v>86.071892506609643</c:v>
                </c:pt>
                <c:pt idx="22">
                  <c:v>90.043835516588516</c:v>
                </c:pt>
                <c:pt idx="23">
                  <c:v>90.628937603044349</c:v>
                </c:pt>
                <c:pt idx="24">
                  <c:v>86.949545636293365</c:v>
                </c:pt>
                <c:pt idx="25">
                  <c:v>81.591538422519136</c:v>
                </c:pt>
                <c:pt idx="26">
                  <c:v>95.537606549512546</c:v>
                </c:pt>
                <c:pt idx="27">
                  <c:v>93.886943547915067</c:v>
                </c:pt>
                <c:pt idx="28">
                  <c:v>104.84431258612649</c:v>
                </c:pt>
                <c:pt idx="29">
                  <c:v>120.37631531588167</c:v>
                </c:pt>
                <c:pt idx="30">
                  <c:v>121.56138815445183</c:v>
                </c:pt>
                <c:pt idx="31">
                  <c:v>124.56803852012494</c:v>
                </c:pt>
                <c:pt idx="32">
                  <c:v>132.92506727587858</c:v>
                </c:pt>
                <c:pt idx="33">
                  <c:v>137.51024228031591</c:v>
                </c:pt>
                <c:pt idx="34">
                  <c:v>125.22591145554421</c:v>
                </c:pt>
                <c:pt idx="35">
                  <c:v>114.50419702032156</c:v>
                </c:pt>
                <c:pt idx="36">
                  <c:v>125.82856124651597</c:v>
                </c:pt>
                <c:pt idx="37">
                  <c:v>125.55390618285554</c:v>
                </c:pt>
                <c:pt idx="38">
                  <c:v>111.88414069776731</c:v>
                </c:pt>
                <c:pt idx="39">
                  <c:v>101.74025126410416</c:v>
                </c:pt>
                <c:pt idx="40">
                  <c:v>99.394216936680394</c:v>
                </c:pt>
                <c:pt idx="41">
                  <c:v>86.026884653805354</c:v>
                </c:pt>
                <c:pt idx="42">
                  <c:v>90.488823870802392</c:v>
                </c:pt>
                <c:pt idx="43">
                  <c:v>88.92181909912496</c:v>
                </c:pt>
                <c:pt idx="44">
                  <c:v>89.041874983921474</c:v>
                </c:pt>
                <c:pt idx="45">
                  <c:v>88.730168812863212</c:v>
                </c:pt>
                <c:pt idx="46">
                  <c:v>92.747119675646346</c:v>
                </c:pt>
                <c:pt idx="47">
                  <c:v>88.988682667407843</c:v>
                </c:pt>
                <c:pt idx="48">
                  <c:v>87.197088826716978</c:v>
                </c:pt>
                <c:pt idx="49">
                  <c:v>83.92642442324501</c:v>
                </c:pt>
                <c:pt idx="50">
                  <c:v>80.911259955603157</c:v>
                </c:pt>
                <c:pt idx="51">
                  <c:v>76.820903428127266</c:v>
                </c:pt>
                <c:pt idx="52">
                  <c:v>76.445837988091498</c:v>
                </c:pt>
                <c:pt idx="53">
                  <c:v>77.366087835607857</c:v>
                </c:pt>
                <c:pt idx="54">
                  <c:v>72.504837876915616</c:v>
                </c:pt>
                <c:pt idx="55">
                  <c:v>68.604442676421868</c:v>
                </c:pt>
                <c:pt idx="56">
                  <c:v>70.376529037432604</c:v>
                </c:pt>
                <c:pt idx="57">
                  <c:v>76.5001287105367</c:v>
                </c:pt>
                <c:pt idx="58">
                  <c:v>79.860808819617247</c:v>
                </c:pt>
                <c:pt idx="59">
                  <c:v>78.310288290509348</c:v>
                </c:pt>
                <c:pt idx="60">
                  <c:v>79.343218512367869</c:v>
                </c:pt>
                <c:pt idx="61">
                  <c:v>80.309199553179994</c:v>
                </c:pt>
                <c:pt idx="62">
                  <c:v>78.662742642588682</c:v>
                </c:pt>
                <c:pt idx="63">
                  <c:v>79.25601579755957</c:v>
                </c:pt>
                <c:pt idx="64">
                  <c:v>76.735576040519135</c:v>
                </c:pt>
                <c:pt idx="65">
                  <c:v>79.944073347305149</c:v>
                </c:pt>
                <c:pt idx="66">
                  <c:v>79.42907588374996</c:v>
                </c:pt>
                <c:pt idx="67">
                  <c:v>76.229237696470847</c:v>
                </c:pt>
                <c:pt idx="68">
                  <c:v>73.511486727583048</c:v>
                </c:pt>
                <c:pt idx="69">
                  <c:v>77.771612782652738</c:v>
                </c:pt>
                <c:pt idx="70">
                  <c:v>79.190245393610397</c:v>
                </c:pt>
                <c:pt idx="71">
                  <c:v>82.997695417744993</c:v>
                </c:pt>
                <c:pt idx="72">
                  <c:v>87.540273704349701</c:v>
                </c:pt>
                <c:pt idx="73">
                  <c:v>91.448643122242501</c:v>
                </c:pt>
                <c:pt idx="74">
                  <c:v>73.944245269412903</c:v>
                </c:pt>
                <c:pt idx="75">
                  <c:v>63.179505470140441</c:v>
                </c:pt>
                <c:pt idx="76">
                  <c:v>67.84539991535118</c:v>
                </c:pt>
                <c:pt idx="77">
                  <c:v>74.900000000000006</c:v>
                </c:pt>
                <c:pt idx="78">
                  <c:v>76</c:v>
                </c:pt>
                <c:pt idx="79">
                  <c:v>81.099999999999994</c:v>
                </c:pt>
                <c:pt idx="80">
                  <c:v>79</c:v>
                </c:pt>
                <c:pt idx="81">
                  <c:v>84.7</c:v>
                </c:pt>
                <c:pt idx="82">
                  <c:v>87.5</c:v>
                </c:pt>
                <c:pt idx="83">
                  <c:v>87.1</c:v>
                </c:pt>
                <c:pt idx="84">
                  <c:v>94.2</c:v>
                </c:pt>
                <c:pt idx="85">
                  <c:v>100.2</c:v>
                </c:pt>
                <c:pt idx="86">
                  <c:v>96.2</c:v>
                </c:pt>
                <c:pt idx="87">
                  <c:v>100</c:v>
                </c:pt>
                <c:pt idx="88">
                  <c:v>106.8</c:v>
                </c:pt>
                <c:pt idx="89">
                  <c:v>107.7</c:v>
                </c:pt>
                <c:pt idx="90">
                  <c:v>109.6</c:v>
                </c:pt>
                <c:pt idx="91">
                  <c:v>120.5</c:v>
                </c:pt>
                <c:pt idx="92">
                  <c:v>121.2</c:v>
                </c:pt>
                <c:pt idx="93">
                  <c:v>119.1</c:v>
                </c:pt>
                <c:pt idx="94">
                  <c:v>120.2</c:v>
                </c:pt>
                <c:pt idx="95">
                  <c:v>116.4</c:v>
                </c:pt>
                <c:pt idx="96">
                  <c:v>112.7</c:v>
                </c:pt>
                <c:pt idx="97">
                  <c:v>110.5</c:v>
                </c:pt>
                <c:pt idx="98">
                  <c:v>117.9</c:v>
                </c:pt>
                <c:pt idx="99">
                  <c:v>121.5</c:v>
                </c:pt>
                <c:pt idx="100">
                  <c:v>120.4</c:v>
                </c:pt>
                <c:pt idx="101">
                  <c:v>117.3</c:v>
                </c:pt>
                <c:pt idx="102">
                  <c:v>112.8</c:v>
                </c:pt>
                <c:pt idx="103">
                  <c:v>110.5</c:v>
                </c:pt>
                <c:pt idx="104">
                  <c:v>109.7</c:v>
                </c:pt>
                <c:pt idx="105">
                  <c:v>108.6</c:v>
                </c:pt>
                <c:pt idx="106">
                  <c:v>114.4</c:v>
                </c:pt>
                <c:pt idx="107">
                  <c:v>117.2</c:v>
                </c:pt>
                <c:pt idx="108">
                  <c:v>116.8</c:v>
                </c:pt>
                <c:pt idx="109">
                  <c:v>125.2</c:v>
                </c:pt>
                <c:pt idx="110">
                  <c:v>127</c:v>
                </c:pt>
                <c:pt idx="111">
                  <c:v>149.4</c:v>
                </c:pt>
                <c:pt idx="112">
                  <c:v>157.19999999999999</c:v>
                </c:pt>
                <c:pt idx="113">
                  <c:v>152.19999999999999</c:v>
                </c:pt>
                <c:pt idx="114">
                  <c:v>146.30000000000001</c:v>
                </c:pt>
                <c:pt idx="115">
                  <c:v>148.19999999999999</c:v>
                </c:pt>
                <c:pt idx="116">
                  <c:v>162.69999999999999</c:v>
                </c:pt>
                <c:pt idx="117">
                  <c:v>159.19999999999999</c:v>
                </c:pt>
                <c:pt idx="118">
                  <c:v>161.4</c:v>
                </c:pt>
                <c:pt idx="119">
                  <c:v>134.19999999999999</c:v>
                </c:pt>
                <c:pt idx="120">
                  <c:v>136.4</c:v>
                </c:pt>
                <c:pt idx="121">
                  <c:v>140.80000000000001</c:v>
                </c:pt>
                <c:pt idx="122">
                  <c:v>133.4</c:v>
                </c:pt>
                <c:pt idx="123">
                  <c:v>126.6</c:v>
                </c:pt>
                <c:pt idx="124">
                  <c:v>117.1</c:v>
                </c:pt>
                <c:pt idx="125">
                  <c:v>119.4</c:v>
                </c:pt>
                <c:pt idx="126">
                  <c:v>119.5</c:v>
                </c:pt>
                <c:pt idx="127">
                  <c:v>113.9</c:v>
                </c:pt>
                <c:pt idx="128">
                  <c:v>125.7</c:v>
                </c:pt>
              </c:numCache>
            </c:numRef>
          </c:val>
          <c:smooth val="0"/>
          <c:extLst>
            <c:ext xmlns:c16="http://schemas.microsoft.com/office/drawing/2014/chart" uri="{C3380CC4-5D6E-409C-BE32-E72D297353CC}">
              <c16:uniqueId val="{00000004-B816-4E40-B7A0-51716A6306E9}"/>
            </c:ext>
          </c:extLst>
        </c:ser>
        <c:dLbls>
          <c:showLegendKey val="0"/>
          <c:showVal val="0"/>
          <c:showCatName val="0"/>
          <c:showSerName val="0"/>
          <c:showPercent val="0"/>
          <c:showBubbleSize val="0"/>
        </c:dLbls>
        <c:smooth val="0"/>
        <c:axId val="124029952"/>
        <c:axId val="124044032"/>
      </c:lineChart>
      <c:dateAx>
        <c:axId val="124029952"/>
        <c:scaling>
          <c:orientation val="minMax"/>
          <c:max val="45565"/>
        </c:scaling>
        <c:delete val="0"/>
        <c:axPos val="b"/>
        <c:numFmt formatCode="mmm\-yy" sourceLinked="1"/>
        <c:majorTickMark val="out"/>
        <c:minorTickMark val="none"/>
        <c:tickLblPos val="nextTo"/>
        <c:txPr>
          <a:bodyPr/>
          <a:lstStyle/>
          <a:p>
            <a:pPr>
              <a:defRPr sz="1400"/>
            </a:pPr>
            <a:endParaRPr lang="en-US"/>
          </a:p>
        </c:txPr>
        <c:crossAx val="124044032"/>
        <c:crosses val="autoZero"/>
        <c:auto val="1"/>
        <c:lblOffset val="100"/>
        <c:baseTimeUnit val="months"/>
        <c:majorUnit val="6"/>
        <c:majorTimeUnit val="months"/>
      </c:dateAx>
      <c:valAx>
        <c:axId val="124044032"/>
        <c:scaling>
          <c:orientation val="minMax"/>
          <c:min val="60"/>
        </c:scaling>
        <c:delete val="0"/>
        <c:axPos val="l"/>
        <c:majorGridlines/>
        <c:title>
          <c:tx>
            <c:rich>
              <a:bodyPr rot="0" vert="horz"/>
              <a:lstStyle/>
              <a:p>
                <a:pPr>
                  <a:defRPr sz="1050"/>
                </a:pPr>
                <a:r>
                  <a:rPr lang="en-US" sz="1050"/>
                  <a:t>Index (2014 - 2016 = 100)</a:t>
                </a:r>
              </a:p>
            </c:rich>
          </c:tx>
          <c:layout>
            <c:manualLayout>
              <c:xMode val="edge"/>
              <c:yMode val="edge"/>
              <c:x val="1.0610705908982554E-3"/>
              <c:y val="1.9875106710315494E-3"/>
            </c:manualLayout>
          </c:layout>
          <c:overlay val="0"/>
        </c:title>
        <c:numFmt formatCode="0.0" sourceLinked="1"/>
        <c:majorTickMark val="out"/>
        <c:minorTickMark val="none"/>
        <c:tickLblPos val="nextTo"/>
        <c:txPr>
          <a:bodyPr/>
          <a:lstStyle/>
          <a:p>
            <a:pPr>
              <a:defRPr sz="1200"/>
            </a:pPr>
            <a:endParaRPr lang="en-US"/>
          </a:p>
        </c:txPr>
        <c:crossAx val="124029952"/>
        <c:crosses val="autoZero"/>
        <c:crossBetween val="between"/>
        <c:majorUnit val="20"/>
      </c:valAx>
      <c:spPr>
        <a:ln>
          <a:solidFill>
            <a:schemeClr val="bg1">
              <a:lumMod val="65000"/>
            </a:schemeClr>
          </a:solidFill>
        </a:ln>
      </c:spPr>
    </c:plotArea>
    <c:legend>
      <c:legendPos val="b"/>
      <c:overlay val="0"/>
      <c:spPr>
        <a:noFill/>
        <a:ln>
          <a:noFill/>
        </a:ln>
      </c:spPr>
      <c:txPr>
        <a:bodyPr/>
        <a:lstStyle/>
        <a:p>
          <a:pPr>
            <a:defRPr sz="2000"/>
          </a:pPr>
          <a:endParaRPr lang="en-US"/>
        </a:p>
      </c:txPr>
    </c:legend>
    <c:plotVisOnly val="1"/>
    <c:dispBlanksAs val="gap"/>
    <c:showDLblsOverMax val="0"/>
  </c:chart>
  <c:spPr>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753372291878153E-2"/>
          <c:y val="6.352078771218686E-2"/>
          <c:w val="0.76923226060157113"/>
          <c:h val="0.8573799872649055"/>
        </c:manualLayout>
      </c:layout>
      <c:barChart>
        <c:barDir val="col"/>
        <c:grouping val="clustered"/>
        <c:varyColors val="0"/>
        <c:ser>
          <c:idx val="1"/>
          <c:order val="1"/>
          <c:tx>
            <c:v>Cows' milk</c:v>
          </c:tx>
          <c:spPr>
            <a:ln w="57150"/>
          </c:spPr>
          <c:invertIfNegative val="0"/>
          <c:cat>
            <c:numRef>
              <c:f>'[Copy of Stats masterfile_NEW.xlsx]Ktl en jaarlikse data'!$A$149:$A$159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'[Copy of Stats masterfile_NEW.xlsx]Ktl en jaarlikse data'!$B$149:$B$159</c:f>
              <c:numCache>
                <c:formatCode>General</c:formatCode>
                <c:ptCount val="11"/>
                <c:pt idx="0">
                  <c:v>646</c:v>
                </c:pt>
                <c:pt idx="1">
                  <c:v>663</c:v>
                </c:pt>
                <c:pt idx="2">
                  <c:v>667</c:v>
                </c:pt>
                <c:pt idx="3">
                  <c:v>671</c:v>
                </c:pt>
                <c:pt idx="4">
                  <c:v>686</c:v>
                </c:pt>
                <c:pt idx="5">
                  <c:v>700</c:v>
                </c:pt>
                <c:pt idx="6">
                  <c:v>714</c:v>
                </c:pt>
                <c:pt idx="7">
                  <c:v>741</c:v>
                </c:pt>
                <c:pt idx="8">
                  <c:v>752</c:v>
                </c:pt>
                <c:pt idx="9">
                  <c:v>758</c:v>
                </c:pt>
                <c:pt idx="10" formatCode="0">
                  <c:v>782</c:v>
                </c:pt>
              </c:numCache>
            </c:numRef>
          </c:val>
          <c:extLst>
            <c:ext xmlns:c16="http://schemas.microsoft.com/office/drawing/2014/chart" uri="{C3380CC4-5D6E-409C-BE32-E72D297353CC}">
              <c16:uniqueId val="{00000000-247C-4BBC-B9EB-E6CABD87C1A4}"/>
            </c:ext>
          </c:extLst>
        </c:ser>
        <c:dLbls>
          <c:showLegendKey val="0"/>
          <c:showVal val="0"/>
          <c:showCatName val="0"/>
          <c:showSerName val="0"/>
          <c:showPercent val="0"/>
          <c:showBubbleSize val="0"/>
        </c:dLbls>
        <c:gapWidth val="90"/>
        <c:axId val="130389504"/>
        <c:axId val="130391040"/>
      </c:barChart>
      <c:lineChart>
        <c:grouping val="standard"/>
        <c:varyColors val="0"/>
        <c:ser>
          <c:idx val="0"/>
          <c:order val="0"/>
          <c:tx>
            <c:v>Annual growth</c:v>
          </c:tx>
          <c:spPr>
            <a:ln w="50800"/>
          </c:spPr>
          <c:marker>
            <c:symbol val="none"/>
          </c:marker>
          <c:cat>
            <c:numRef>
              <c:f>'[Copy of Stats masterfile_NEW.xlsx]Ktl en jaarlikse data'!$A$148:$A$158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'[Copy of Stats masterfile_NEW.xlsx]Ktl en jaarlikse data'!$C$149:$C$159</c:f>
              <c:numCache>
                <c:formatCode>0.0</c:formatCode>
                <c:ptCount val="11"/>
                <c:pt idx="0">
                  <c:v>0.92879256965944268</c:v>
                </c:pt>
                <c:pt idx="1">
                  <c:v>2.5641025641025639</c:v>
                </c:pt>
                <c:pt idx="2">
                  <c:v>0.59970014992503751</c:v>
                </c:pt>
                <c:pt idx="3">
                  <c:v>0.5961251862891207</c:v>
                </c:pt>
                <c:pt idx="4">
                  <c:v>2.1865889212827989</c:v>
                </c:pt>
                <c:pt idx="5">
                  <c:v>2</c:v>
                </c:pt>
                <c:pt idx="6">
                  <c:v>1.9607843137254901</c:v>
                </c:pt>
                <c:pt idx="7">
                  <c:v>3.6437246963562751</c:v>
                </c:pt>
                <c:pt idx="8">
                  <c:v>1.4627659574468086</c:v>
                </c:pt>
                <c:pt idx="9">
                  <c:v>0.79155672823219003</c:v>
                </c:pt>
                <c:pt idx="10">
                  <c:v>3.2</c:v>
                </c:pt>
              </c:numCache>
            </c:numRef>
          </c:val>
          <c:smooth val="0"/>
          <c:extLst>
            <c:ext xmlns:c16="http://schemas.microsoft.com/office/drawing/2014/chart" uri="{C3380CC4-5D6E-409C-BE32-E72D297353CC}">
              <c16:uniqueId val="{00000001-247C-4BBC-B9EB-E6CABD87C1A4}"/>
            </c:ext>
          </c:extLst>
        </c:ser>
        <c:dLbls>
          <c:showLegendKey val="0"/>
          <c:showVal val="0"/>
          <c:showCatName val="0"/>
          <c:showSerName val="0"/>
          <c:showPercent val="0"/>
          <c:showBubbleSize val="0"/>
        </c:dLbls>
        <c:marker val="1"/>
        <c:smooth val="0"/>
        <c:axId val="130399232"/>
        <c:axId val="130397312"/>
      </c:lineChart>
      <c:catAx>
        <c:axId val="130389504"/>
        <c:scaling>
          <c:orientation val="minMax"/>
        </c:scaling>
        <c:delete val="0"/>
        <c:axPos val="b"/>
        <c:numFmt formatCode="General" sourceLinked="1"/>
        <c:majorTickMark val="out"/>
        <c:minorTickMark val="none"/>
        <c:tickLblPos val="nextTo"/>
        <c:crossAx val="130391040"/>
        <c:crosses val="autoZero"/>
        <c:auto val="1"/>
        <c:lblAlgn val="ctr"/>
        <c:lblOffset val="100"/>
        <c:noMultiLvlLbl val="0"/>
      </c:catAx>
      <c:valAx>
        <c:axId val="130391040"/>
        <c:scaling>
          <c:orientation val="minMax"/>
          <c:max val="800"/>
          <c:min val="0"/>
        </c:scaling>
        <c:delete val="0"/>
        <c:axPos val="l"/>
        <c:title>
          <c:tx>
            <c:rich>
              <a:bodyPr rot="0" vert="wordArtVert"/>
              <a:lstStyle/>
              <a:p>
                <a:pPr>
                  <a:defRPr/>
                </a:pPr>
                <a:r>
                  <a:rPr lang="en-US"/>
                  <a:t>Mil. Tonnes</a:t>
                </a:r>
              </a:p>
            </c:rich>
          </c:tx>
          <c:layout>
            <c:manualLayout>
              <c:xMode val="edge"/>
              <c:yMode val="edge"/>
              <c:x val="7.519174555604248E-2"/>
              <c:y val="6.7987193551398997E-2"/>
            </c:manualLayout>
          </c:layout>
          <c:overlay val="0"/>
        </c:title>
        <c:numFmt formatCode="General" sourceLinked="1"/>
        <c:majorTickMark val="out"/>
        <c:minorTickMark val="none"/>
        <c:tickLblPos val="nextTo"/>
        <c:crossAx val="130389504"/>
        <c:crosses val="autoZero"/>
        <c:crossBetween val="between"/>
      </c:valAx>
      <c:valAx>
        <c:axId val="130397312"/>
        <c:scaling>
          <c:orientation val="minMax"/>
          <c:max val="5"/>
          <c:min val="0"/>
        </c:scaling>
        <c:delete val="0"/>
        <c:axPos val="r"/>
        <c:title>
          <c:tx>
            <c:rich>
              <a:bodyPr rot="0" vert="wordArtVert"/>
              <a:lstStyle/>
              <a:p>
                <a:pPr>
                  <a:defRPr/>
                </a:pPr>
                <a:r>
                  <a:rPr lang="en-US"/>
                  <a:t>Percentage</a:t>
                </a:r>
              </a:p>
            </c:rich>
          </c:tx>
          <c:layout>
            <c:manualLayout>
              <c:xMode val="edge"/>
              <c:yMode val="edge"/>
              <c:x val="0.93546668425872259"/>
              <c:y val="0.10597831954747386"/>
            </c:manualLayout>
          </c:layout>
          <c:overlay val="0"/>
        </c:title>
        <c:numFmt formatCode="0.0" sourceLinked="1"/>
        <c:majorTickMark val="out"/>
        <c:minorTickMark val="none"/>
        <c:tickLblPos val="nextTo"/>
        <c:crossAx val="130399232"/>
        <c:crosses val="max"/>
        <c:crossBetween val="between"/>
        <c:majorUnit val="1"/>
      </c:valAx>
      <c:catAx>
        <c:axId val="130399232"/>
        <c:scaling>
          <c:orientation val="minMax"/>
        </c:scaling>
        <c:delete val="1"/>
        <c:axPos val="b"/>
        <c:numFmt formatCode="General" sourceLinked="1"/>
        <c:majorTickMark val="out"/>
        <c:minorTickMark val="none"/>
        <c:tickLblPos val="nextTo"/>
        <c:crossAx val="130397312"/>
        <c:crosses val="autoZero"/>
        <c:auto val="1"/>
        <c:lblAlgn val="ctr"/>
        <c:lblOffset val="100"/>
        <c:noMultiLvlLbl val="0"/>
      </c:catAx>
      <c:dTable>
        <c:showHorzBorder val="1"/>
        <c:showVertBorder val="1"/>
        <c:showOutline val="1"/>
        <c:showKeys val="1"/>
      </c:dTable>
    </c:plotArea>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509026976549188E-2"/>
          <c:y val="8.2308507772636652E-2"/>
          <c:w val="0.91748896702866212"/>
          <c:h val="0.78732341789836513"/>
        </c:manualLayout>
      </c:layout>
      <c:lineChart>
        <c:grouping val="standard"/>
        <c:varyColors val="0"/>
        <c:ser>
          <c:idx val="0"/>
          <c:order val="0"/>
          <c:tx>
            <c:v>GDT price index</c:v>
          </c:tx>
          <c:spPr>
            <a:ln w="63500"/>
          </c:spPr>
          <c:marker>
            <c:symbol val="none"/>
          </c:marker>
          <c:cat>
            <c:numRef>
              <c:f>Sheet1!$I$186:$I$315</c:f>
              <c:numCache>
                <c:formatCode>mmm\-yy</c:formatCode>
                <c:ptCount val="13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pt idx="129">
                  <c:v>45566</c:v>
                </c:pt>
              </c:numCache>
            </c:numRef>
          </c:cat>
          <c:val>
            <c:numRef>
              <c:f>Sheet1!$H$186:$H$315</c:f>
              <c:numCache>
                <c:formatCode>[$-10409]#\ ##0;\(#\ ##0\)</c:formatCode>
                <c:ptCount val="130"/>
                <c:pt idx="0">
                  <c:v>1474.7992150926871</c:v>
                </c:pt>
                <c:pt idx="1">
                  <c:v>1470</c:v>
                </c:pt>
                <c:pt idx="2">
                  <c:v>1467</c:v>
                </c:pt>
                <c:pt idx="3">
                  <c:v>1197</c:v>
                </c:pt>
                <c:pt idx="4">
                  <c:v>1158</c:v>
                </c:pt>
                <c:pt idx="5" formatCode="General">
                  <c:v>1104</c:v>
                </c:pt>
                <c:pt idx="6" formatCode="General">
                  <c:v>1008</c:v>
                </c:pt>
                <c:pt idx="7" formatCode="General">
                  <c:v>877</c:v>
                </c:pt>
                <c:pt idx="8" formatCode="General">
                  <c:v>822</c:v>
                </c:pt>
                <c:pt idx="9" formatCode="General">
                  <c:v>767.5</c:v>
                </c:pt>
                <c:pt idx="10" formatCode="General">
                  <c:v>771</c:v>
                </c:pt>
                <c:pt idx="11" formatCode="General">
                  <c:v>748</c:v>
                </c:pt>
                <c:pt idx="12" formatCode="General">
                  <c:v>788</c:v>
                </c:pt>
                <c:pt idx="13" formatCode="General">
                  <c:v>910</c:v>
                </c:pt>
                <c:pt idx="14" formatCode="General">
                  <c:v>922.5</c:v>
                </c:pt>
                <c:pt idx="15" formatCode="General">
                  <c:v>832.5</c:v>
                </c:pt>
                <c:pt idx="16" formatCode="General">
                  <c:v>730</c:v>
                </c:pt>
                <c:pt idx="17" formatCode="General">
                  <c:v>678.5</c:v>
                </c:pt>
                <c:pt idx="18" formatCode="General">
                  <c:v>600</c:v>
                </c:pt>
                <c:pt idx="19" formatCode="General">
                  <c:v>557</c:v>
                </c:pt>
                <c:pt idx="20" formatCode="General">
                  <c:v>738</c:v>
                </c:pt>
                <c:pt idx="21" formatCode="General">
                  <c:v>824</c:v>
                </c:pt>
                <c:pt idx="22" formatCode="General">
                  <c:v>723</c:v>
                </c:pt>
                <c:pt idx="23" formatCode="General">
                  <c:v>721</c:v>
                </c:pt>
                <c:pt idx="24" formatCode="General">
                  <c:v>713</c:v>
                </c:pt>
                <c:pt idx="25" formatCode="General">
                  <c:v>647</c:v>
                </c:pt>
                <c:pt idx="26" formatCode="General">
                  <c:v>637</c:v>
                </c:pt>
                <c:pt idx="27" formatCode="General">
                  <c:v>653.5</c:v>
                </c:pt>
                <c:pt idx="28" formatCode="General">
                  <c:v>665</c:v>
                </c:pt>
                <c:pt idx="29" formatCode="General">
                  <c:v>696.5</c:v>
                </c:pt>
                <c:pt idx="30" formatCode="General">
                  <c:v>693.5</c:v>
                </c:pt>
                <c:pt idx="31" formatCode="General">
                  <c:v>786</c:v>
                </c:pt>
                <c:pt idx="32" formatCode="General">
                  <c:v>905.5</c:v>
                </c:pt>
                <c:pt idx="33" formatCode="General">
                  <c:v>891.5</c:v>
                </c:pt>
                <c:pt idx="34" formatCode="General">
                  <c:v>1001</c:v>
                </c:pt>
                <c:pt idx="35" formatCode="General">
                  <c:v>1082</c:v>
                </c:pt>
                <c:pt idx="36" formatCode="General">
                  <c:v>1037</c:v>
                </c:pt>
                <c:pt idx="37" formatCode="General">
                  <c:v>1037</c:v>
                </c:pt>
                <c:pt idx="38" formatCode="General">
                  <c:v>963.5</c:v>
                </c:pt>
                <c:pt idx="39" formatCode="General">
                  <c:v>1002.5</c:v>
                </c:pt>
                <c:pt idx="40" formatCode="General">
                  <c:v>1072</c:v>
                </c:pt>
                <c:pt idx="41" formatCode="General">
                  <c:v>1091</c:v>
                </c:pt>
                <c:pt idx="42" formatCode="General">
                  <c:v>1083</c:v>
                </c:pt>
                <c:pt idx="43" formatCode="General">
                  <c:v>1065</c:v>
                </c:pt>
                <c:pt idx="44" formatCode="General">
                  <c:v>1071</c:v>
                </c:pt>
                <c:pt idx="45" formatCode="General">
                  <c:v>1044.5</c:v>
                </c:pt>
                <c:pt idx="46" formatCode="General">
                  <c:v>986</c:v>
                </c:pt>
                <c:pt idx="47" formatCode="General">
                  <c:v>954</c:v>
                </c:pt>
                <c:pt idx="48" formatCode="General">
                  <c:v>978.5</c:v>
                </c:pt>
                <c:pt idx="49" formatCode="General">
                  <c:v>1058</c:v>
                </c:pt>
                <c:pt idx="50" formatCode="General">
                  <c:v>1042.5</c:v>
                </c:pt>
                <c:pt idx="51" formatCode="General">
                  <c:v>1043.5</c:v>
                </c:pt>
                <c:pt idx="52" formatCode="General">
                  <c:v>1055.5</c:v>
                </c:pt>
                <c:pt idx="53" formatCode="General">
                  <c:v>1045</c:v>
                </c:pt>
                <c:pt idx="54" formatCode="General">
                  <c:v>978</c:v>
                </c:pt>
                <c:pt idx="55" formatCode="General">
                  <c:v>953</c:v>
                </c:pt>
                <c:pt idx="56" formatCode="General">
                  <c:v>922</c:v>
                </c:pt>
                <c:pt idx="57" formatCode="General">
                  <c:v>897</c:v>
                </c:pt>
                <c:pt idx="58" formatCode="General">
                  <c:v>862</c:v>
                </c:pt>
                <c:pt idx="59" formatCode="General">
                  <c:v>872</c:v>
                </c:pt>
                <c:pt idx="60" formatCode="General">
                  <c:v>923</c:v>
                </c:pt>
                <c:pt idx="61" formatCode="General">
                  <c:v>1010</c:v>
                </c:pt>
                <c:pt idx="62" formatCode="General">
                  <c:v>1058</c:v>
                </c:pt>
                <c:pt idx="63" formatCode="General">
                  <c:v>1079</c:v>
                </c:pt>
                <c:pt idx="64" formatCode="General">
                  <c:v>1073</c:v>
                </c:pt>
                <c:pt idx="65" formatCode="General">
                  <c:v>1017</c:v>
                </c:pt>
                <c:pt idx="66" formatCode="General">
                  <c:v>1007</c:v>
                </c:pt>
                <c:pt idx="67" formatCode="General">
                  <c:v>993</c:v>
                </c:pt>
                <c:pt idx="68" formatCode="General">
                  <c:v>998</c:v>
                </c:pt>
                <c:pt idx="69" formatCode="General">
                  <c:v>1013</c:v>
                </c:pt>
                <c:pt idx="70" formatCode="General">
                  <c:v>1062</c:v>
                </c:pt>
                <c:pt idx="71" formatCode="General">
                  <c:v>1038</c:v>
                </c:pt>
                <c:pt idx="72" formatCode="General">
                  <c:v>1048</c:v>
                </c:pt>
                <c:pt idx="73" formatCode="General">
                  <c:v>993</c:v>
                </c:pt>
                <c:pt idx="74" formatCode="General">
                  <c:v>948</c:v>
                </c:pt>
                <c:pt idx="75" formatCode="General">
                  <c:v>921</c:v>
                </c:pt>
                <c:pt idx="76" formatCode="General">
                  <c:v>871</c:v>
                </c:pt>
                <c:pt idx="77" formatCode="General">
                  <c:v>911</c:v>
                </c:pt>
                <c:pt idx="78" formatCode="General">
                  <c:v>993</c:v>
                </c:pt>
                <c:pt idx="79" formatCode="General">
                  <c:v>930.5</c:v>
                </c:pt>
                <c:pt idx="80" formatCode="General">
                  <c:v>930</c:v>
                </c:pt>
                <c:pt idx="81" formatCode="General">
                  <c:v>969</c:v>
                </c:pt>
                <c:pt idx="82" formatCode="General">
                  <c:v>961</c:v>
                </c:pt>
                <c:pt idx="83" formatCode="General">
                  <c:v>1018</c:v>
                </c:pt>
                <c:pt idx="84" formatCode="General">
                  <c:v>1090.5</c:v>
                </c:pt>
                <c:pt idx="85" formatCode="General">
                  <c:v>1153</c:v>
                </c:pt>
                <c:pt idx="86" formatCode="General">
                  <c:v>1320.5</c:v>
                </c:pt>
                <c:pt idx="87" formatCode="General">
                  <c:v>1298.5</c:v>
                </c:pt>
                <c:pt idx="88" formatCode="General">
                  <c:v>1288.5</c:v>
                </c:pt>
                <c:pt idx="89" formatCode="General">
                  <c:v>1267.5</c:v>
                </c:pt>
                <c:pt idx="90" formatCode="General">
                  <c:v>1196.5</c:v>
                </c:pt>
                <c:pt idx="91" formatCode="General">
                  <c:v>1168.5</c:v>
                </c:pt>
                <c:pt idx="92" formatCode="General">
                  <c:v>1223</c:v>
                </c:pt>
                <c:pt idx="93" formatCode="General">
                  <c:v>1242.5</c:v>
                </c:pt>
                <c:pt idx="94" formatCode="General">
                  <c:v>1322.5</c:v>
                </c:pt>
                <c:pt idx="95" formatCode="General">
                  <c:v>1343.5</c:v>
                </c:pt>
                <c:pt idx="96" formatCode="General">
                  <c:v>1366.5</c:v>
                </c:pt>
                <c:pt idx="97" formatCode="General">
                  <c:v>1485.5</c:v>
                </c:pt>
                <c:pt idx="98" formatCode="General">
                  <c:v>1586</c:v>
                </c:pt>
                <c:pt idx="99" formatCode="General">
                  <c:v>1535.5</c:v>
                </c:pt>
                <c:pt idx="100" formatCode="General">
                  <c:v>1359.5</c:v>
                </c:pt>
                <c:pt idx="101" formatCode="General">
                  <c:v>1350.5</c:v>
                </c:pt>
                <c:pt idx="102" formatCode="General">
                  <c:v>1255</c:v>
                </c:pt>
                <c:pt idx="103" formatCode="General">
                  <c:v>1146</c:v>
                </c:pt>
                <c:pt idx="104" formatCode="General">
                  <c:v>1196.5</c:v>
                </c:pt>
                <c:pt idx="105" formatCode="General">
                  <c:v>1139</c:v>
                </c:pt>
                <c:pt idx="106" formatCode="General">
                  <c:v>1082</c:v>
                </c:pt>
                <c:pt idx="107" formatCode="General">
                  <c:v>1080.5</c:v>
                </c:pt>
                <c:pt idx="108" formatCode="General">
                  <c:v>1030.5</c:v>
                </c:pt>
                <c:pt idx="109" formatCode="General">
                  <c:v>1054.5</c:v>
                </c:pt>
                <c:pt idx="110" formatCode="General">
                  <c:v>1025.5</c:v>
                </c:pt>
                <c:pt idx="111" formatCode="General">
                  <c:v>980</c:v>
                </c:pt>
                <c:pt idx="112" formatCode="General">
                  <c:v>1015.5</c:v>
                </c:pt>
                <c:pt idx="113" formatCode="General">
                  <c:v>1006.5</c:v>
                </c:pt>
                <c:pt idx="114" formatCode="General">
                  <c:v>964</c:v>
                </c:pt>
                <c:pt idx="115" formatCode="General">
                  <c:v>884</c:v>
                </c:pt>
                <c:pt idx="116" formatCode="General">
                  <c:v>893</c:v>
                </c:pt>
                <c:pt idx="117" formatCode="General">
                  <c:v>973.5</c:v>
                </c:pt>
                <c:pt idx="118" formatCode="General">
                  <c:v>986.5</c:v>
                </c:pt>
                <c:pt idx="119" formatCode="General">
                  <c:v>1013.5</c:v>
                </c:pt>
                <c:pt idx="120" formatCode="General">
                  <c:v>1049.5</c:v>
                </c:pt>
                <c:pt idx="121" formatCode="General">
                  <c:v>1109</c:v>
                </c:pt>
                <c:pt idx="122" formatCode="General">
                  <c:v>1070.5</c:v>
                </c:pt>
                <c:pt idx="123" formatCode="General">
                  <c:v>1085</c:v>
                </c:pt>
                <c:pt idx="124" formatCode="General">
                  <c:v>1124.5</c:v>
                </c:pt>
                <c:pt idx="125" formatCode="General">
                  <c:v>1159.5</c:v>
                </c:pt>
                <c:pt idx="126" formatCode="General">
                  <c:v>1079</c:v>
                </c:pt>
                <c:pt idx="127" formatCode="General">
                  <c:v>1117</c:v>
                </c:pt>
                <c:pt idx="128" formatCode="General">
                  <c:v>1146</c:v>
                </c:pt>
                <c:pt idx="129" formatCode="General">
                  <c:v>1162</c:v>
                </c:pt>
              </c:numCache>
            </c:numRef>
          </c:val>
          <c:smooth val="0"/>
          <c:extLst>
            <c:ext xmlns:c16="http://schemas.microsoft.com/office/drawing/2014/chart" uri="{C3380CC4-5D6E-409C-BE32-E72D297353CC}">
              <c16:uniqueId val="{00000000-1B5A-41BA-90F5-3FBFEFB188D3}"/>
            </c:ext>
          </c:extLst>
        </c:ser>
        <c:dLbls>
          <c:showLegendKey val="0"/>
          <c:showVal val="0"/>
          <c:showCatName val="0"/>
          <c:showSerName val="0"/>
          <c:showPercent val="0"/>
          <c:showBubbleSize val="0"/>
        </c:dLbls>
        <c:smooth val="0"/>
        <c:axId val="65986944"/>
        <c:axId val="65988480"/>
      </c:lineChart>
      <c:dateAx>
        <c:axId val="65986944"/>
        <c:scaling>
          <c:orientation val="minMax"/>
          <c:max val="45566"/>
        </c:scaling>
        <c:delete val="0"/>
        <c:axPos val="b"/>
        <c:numFmt formatCode="mmm\-yy" sourceLinked="1"/>
        <c:majorTickMark val="out"/>
        <c:minorTickMark val="none"/>
        <c:tickLblPos val="nextTo"/>
        <c:txPr>
          <a:bodyPr/>
          <a:lstStyle/>
          <a:p>
            <a:pPr>
              <a:defRPr b="1"/>
            </a:pPr>
            <a:endParaRPr lang="en-US"/>
          </a:p>
        </c:txPr>
        <c:crossAx val="65988480"/>
        <c:crosses val="autoZero"/>
        <c:auto val="1"/>
        <c:lblOffset val="100"/>
        <c:baseTimeUnit val="months"/>
        <c:majorUnit val="6"/>
        <c:majorTimeUnit val="months"/>
      </c:dateAx>
      <c:valAx>
        <c:axId val="65988480"/>
        <c:scaling>
          <c:orientation val="minMax"/>
          <c:max val="1600"/>
          <c:min val="400"/>
        </c:scaling>
        <c:delete val="0"/>
        <c:axPos val="l"/>
        <c:majorGridlines/>
        <c:title>
          <c:tx>
            <c:rich>
              <a:bodyPr rot="0" vert="horz"/>
              <a:lstStyle/>
              <a:p>
                <a:pPr>
                  <a:defRPr/>
                </a:pPr>
                <a:r>
                  <a:rPr lang="en-US"/>
                  <a:t>Index</a:t>
                </a:r>
              </a:p>
            </c:rich>
          </c:tx>
          <c:layout>
            <c:manualLayout>
              <c:xMode val="edge"/>
              <c:yMode val="edge"/>
              <c:x val="1.6365824721587683E-2"/>
              <c:y val="2.0812682709900436E-2"/>
            </c:manualLayout>
          </c:layout>
          <c:overlay val="0"/>
        </c:title>
        <c:numFmt formatCode="[$-10409]#\ ##0;\(#\ ##0\)" sourceLinked="1"/>
        <c:majorTickMark val="out"/>
        <c:minorTickMark val="none"/>
        <c:tickLblPos val="nextTo"/>
        <c:txPr>
          <a:bodyPr/>
          <a:lstStyle/>
          <a:p>
            <a:pPr>
              <a:defRPr sz="1100" b="1"/>
            </a:pPr>
            <a:endParaRPr lang="en-US"/>
          </a:p>
        </c:txPr>
        <c:crossAx val="65986944"/>
        <c:crosses val="autoZero"/>
        <c:crossBetween val="between"/>
      </c:valAx>
    </c:plotArea>
    <c:legend>
      <c:legendPos val="t"/>
      <c:layout>
        <c:manualLayout>
          <c:xMode val="edge"/>
          <c:yMode val="edge"/>
          <c:x val="0.43247430522403613"/>
          <c:y val="2.1039099592802309E-2"/>
          <c:w val="0.139896805983517"/>
          <c:h val="3.9888328950647756E-2"/>
        </c:manualLayout>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524604372964248E-2"/>
          <c:y val="7.2346767381574223E-2"/>
          <c:w val="0.89457323648497422"/>
          <c:h val="0.81326058040525451"/>
        </c:manualLayout>
      </c:layout>
      <c:lineChart>
        <c:grouping val="standard"/>
        <c:varyColors val="0"/>
        <c:ser>
          <c:idx val="0"/>
          <c:order val="0"/>
          <c:tx>
            <c:strRef>
              <c:f>'Sheet 1'!$J$5</c:f>
              <c:strCache>
                <c:ptCount val="1"/>
                <c:pt idx="0">
                  <c:v>Butter</c:v>
                </c:pt>
              </c:strCache>
            </c:strRef>
          </c:tx>
          <c:spPr>
            <a:ln w="57150"/>
          </c:spPr>
          <c:marker>
            <c:symbol val="none"/>
          </c:marker>
          <c:cat>
            <c:numRef>
              <c:f>'Sheet 1'!$D$54:$D$218</c:f>
              <c:numCache>
                <c:formatCode>mmm\-yy</c:formatCode>
                <c:ptCount val="165"/>
                <c:pt idx="0">
                  <c:v>40548</c:v>
                </c:pt>
                <c:pt idx="1">
                  <c:v>40579</c:v>
                </c:pt>
                <c:pt idx="2">
                  <c:v>40607</c:v>
                </c:pt>
                <c:pt idx="3">
                  <c:v>40638</c:v>
                </c:pt>
                <c:pt idx="4">
                  <c:v>40668</c:v>
                </c:pt>
                <c:pt idx="5">
                  <c:v>40699</c:v>
                </c:pt>
                <c:pt idx="6">
                  <c:v>40729</c:v>
                </c:pt>
                <c:pt idx="7">
                  <c:v>40760</c:v>
                </c:pt>
                <c:pt idx="8">
                  <c:v>40791</c:v>
                </c:pt>
                <c:pt idx="9">
                  <c:v>40821</c:v>
                </c:pt>
                <c:pt idx="10">
                  <c:v>40852</c:v>
                </c:pt>
                <c:pt idx="11">
                  <c:v>40882</c:v>
                </c:pt>
                <c:pt idx="12">
                  <c:v>40913</c:v>
                </c:pt>
                <c:pt idx="13">
                  <c:v>40944</c:v>
                </c:pt>
                <c:pt idx="14">
                  <c:v>40973</c:v>
                </c:pt>
                <c:pt idx="15">
                  <c:v>41004</c:v>
                </c:pt>
                <c:pt idx="16">
                  <c:v>41034</c:v>
                </c:pt>
                <c:pt idx="17">
                  <c:v>41065</c:v>
                </c:pt>
                <c:pt idx="18">
                  <c:v>41095</c:v>
                </c:pt>
                <c:pt idx="19">
                  <c:v>41126</c:v>
                </c:pt>
                <c:pt idx="20">
                  <c:v>41157</c:v>
                </c:pt>
                <c:pt idx="21">
                  <c:v>41187</c:v>
                </c:pt>
                <c:pt idx="22">
                  <c:v>41218</c:v>
                </c:pt>
                <c:pt idx="23">
                  <c:v>41248</c:v>
                </c:pt>
                <c:pt idx="24">
                  <c:v>41279</c:v>
                </c:pt>
                <c:pt idx="25">
                  <c:v>41310</c:v>
                </c:pt>
                <c:pt idx="26">
                  <c:v>41338</c:v>
                </c:pt>
                <c:pt idx="27">
                  <c:v>41369</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42933</c:v>
                </c:pt>
                <c:pt idx="79">
                  <c:v>42964</c:v>
                </c:pt>
                <c:pt idx="80">
                  <c:v>42979</c:v>
                </c:pt>
                <c:pt idx="81">
                  <c:v>43009</c:v>
                </c:pt>
                <c:pt idx="82">
                  <c:v>43040</c:v>
                </c:pt>
                <c:pt idx="83">
                  <c:v>43070</c:v>
                </c:pt>
                <c:pt idx="84">
                  <c:v>43101</c:v>
                </c:pt>
                <c:pt idx="85">
                  <c:v>43132</c:v>
                </c:pt>
                <c:pt idx="86">
                  <c:v>43160</c:v>
                </c:pt>
                <c:pt idx="87">
                  <c:v>43208</c:v>
                </c:pt>
                <c:pt idx="88">
                  <c:v>43238</c:v>
                </c:pt>
                <c:pt idx="89">
                  <c:v>43269</c:v>
                </c:pt>
                <c:pt idx="90">
                  <c:v>43299</c:v>
                </c:pt>
                <c:pt idx="91">
                  <c:v>43330</c:v>
                </c:pt>
                <c:pt idx="92">
                  <c:v>43361</c:v>
                </c:pt>
                <c:pt idx="93">
                  <c:v>43391</c:v>
                </c:pt>
                <c:pt idx="94">
                  <c:v>43422</c:v>
                </c:pt>
                <c:pt idx="95">
                  <c:v>43452</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pt idx="154">
                  <c:v>45231</c:v>
                </c:pt>
                <c:pt idx="155">
                  <c:v>45261</c:v>
                </c:pt>
                <c:pt idx="156">
                  <c:v>45292</c:v>
                </c:pt>
                <c:pt idx="157">
                  <c:v>45323</c:v>
                </c:pt>
                <c:pt idx="158">
                  <c:v>45352</c:v>
                </c:pt>
                <c:pt idx="159">
                  <c:v>45383</c:v>
                </c:pt>
                <c:pt idx="160">
                  <c:v>45413</c:v>
                </c:pt>
                <c:pt idx="161">
                  <c:v>45444</c:v>
                </c:pt>
                <c:pt idx="162">
                  <c:v>45474</c:v>
                </c:pt>
                <c:pt idx="163">
                  <c:v>45505</c:v>
                </c:pt>
                <c:pt idx="164">
                  <c:v>45536</c:v>
                </c:pt>
              </c:numCache>
              <c:extLst/>
            </c:numRef>
          </c:cat>
          <c:val>
            <c:numRef>
              <c:f>'Sheet 1'!$E$54:$E$218</c:f>
              <c:numCache>
                <c:formatCode>###\ ###</c:formatCode>
                <c:ptCount val="165"/>
                <c:pt idx="0">
                  <c:v>4637</c:v>
                </c:pt>
                <c:pt idx="1">
                  <c:v>4800</c:v>
                </c:pt>
                <c:pt idx="2">
                  <c:v>4875</c:v>
                </c:pt>
                <c:pt idx="3">
                  <c:v>4850</c:v>
                </c:pt>
                <c:pt idx="4">
                  <c:v>4700</c:v>
                </c:pt>
                <c:pt idx="5">
                  <c:v>4750</c:v>
                </c:pt>
                <c:pt idx="6">
                  <c:v>4675</c:v>
                </c:pt>
                <c:pt idx="7">
                  <c:v>4450</c:v>
                </c:pt>
                <c:pt idx="8">
                  <c:v>4225</c:v>
                </c:pt>
                <c:pt idx="9">
                  <c:v>4075</c:v>
                </c:pt>
                <c:pt idx="10">
                  <c:v>3800</c:v>
                </c:pt>
                <c:pt idx="11">
                  <c:v>3661</c:v>
                </c:pt>
                <c:pt idx="12">
                  <c:v>3775</c:v>
                </c:pt>
                <c:pt idx="13">
                  <c:v>3825</c:v>
                </c:pt>
                <c:pt idx="14">
                  <c:v>3650</c:v>
                </c:pt>
                <c:pt idx="15">
                  <c:v>3700</c:v>
                </c:pt>
                <c:pt idx="16">
                  <c:v>3200</c:v>
                </c:pt>
                <c:pt idx="17">
                  <c:v>2987</c:v>
                </c:pt>
                <c:pt idx="18">
                  <c:v>2850</c:v>
                </c:pt>
                <c:pt idx="19">
                  <c:v>2996</c:v>
                </c:pt>
                <c:pt idx="20">
                  <c:v>3250</c:v>
                </c:pt>
                <c:pt idx="21">
                  <c:v>3250</c:v>
                </c:pt>
                <c:pt idx="22">
                  <c:v>3250</c:v>
                </c:pt>
                <c:pt idx="23">
                  <c:v>3262</c:v>
                </c:pt>
                <c:pt idx="24">
                  <c:v>3362</c:v>
                </c:pt>
                <c:pt idx="25">
                  <c:v>3625</c:v>
                </c:pt>
                <c:pt idx="26">
                  <c:v>4275</c:v>
                </c:pt>
                <c:pt idx="27">
                  <c:v>4587.5</c:v>
                </c:pt>
                <c:pt idx="28">
                  <c:v>4275</c:v>
                </c:pt>
                <c:pt idx="29">
                  <c:v>4100</c:v>
                </c:pt>
                <c:pt idx="30">
                  <c:v>4087.5</c:v>
                </c:pt>
                <c:pt idx="31">
                  <c:v>4025</c:v>
                </c:pt>
                <c:pt idx="32">
                  <c:v>3925</c:v>
                </c:pt>
                <c:pt idx="33">
                  <c:v>3965</c:v>
                </c:pt>
                <c:pt idx="34">
                  <c:v>4000</c:v>
                </c:pt>
                <c:pt idx="35">
                  <c:v>4350</c:v>
                </c:pt>
                <c:pt idx="36">
                  <c:v>4560</c:v>
                </c:pt>
                <c:pt idx="37">
                  <c:v>4713</c:v>
                </c:pt>
                <c:pt idx="38">
                  <c:v>4756</c:v>
                </c:pt>
                <c:pt idx="39">
                  <c:v>4100</c:v>
                </c:pt>
                <c:pt idx="40">
                  <c:v>4050</c:v>
                </c:pt>
                <c:pt idx="41">
                  <c:v>3830</c:v>
                </c:pt>
                <c:pt idx="42">
                  <c:v>3600</c:v>
                </c:pt>
                <c:pt idx="43">
                  <c:v>3262</c:v>
                </c:pt>
                <c:pt idx="44" formatCode="#\ ###\ ###">
                  <c:v>2975</c:v>
                </c:pt>
                <c:pt idx="45" formatCode="#\ ###\ ###">
                  <c:v>2813</c:v>
                </c:pt>
                <c:pt idx="46" formatCode="#\ ###\ ###">
                  <c:v>2860</c:v>
                </c:pt>
                <c:pt idx="47" formatCode="#\ ###\ ###">
                  <c:v>3193</c:v>
                </c:pt>
                <c:pt idx="48" formatCode="#\ ###\ ###">
                  <c:v>3485</c:v>
                </c:pt>
                <c:pt idx="49" formatCode="#\ ###\ ###">
                  <c:v>3743</c:v>
                </c:pt>
                <c:pt idx="50" formatCode="#\ ###\ ###">
                  <c:v>3975</c:v>
                </c:pt>
                <c:pt idx="51" formatCode="#\ ###\ ###">
                  <c:v>3285</c:v>
                </c:pt>
                <c:pt idx="52" formatCode="#\ ###\ ###">
                  <c:v>3262</c:v>
                </c:pt>
                <c:pt idx="53" formatCode="#\ ###\ ###">
                  <c:v>2950</c:v>
                </c:pt>
                <c:pt idx="54" formatCode="#\ ###\ ###">
                  <c:v>2880</c:v>
                </c:pt>
                <c:pt idx="55" formatCode="#\ ###\ ###">
                  <c:v>2681</c:v>
                </c:pt>
                <c:pt idx="56" formatCode="#\ ###\ ###">
                  <c:v>2906</c:v>
                </c:pt>
                <c:pt idx="57" formatCode="#\ ###\ ###">
                  <c:v>3175</c:v>
                </c:pt>
                <c:pt idx="58" formatCode="#\ ###\ ###">
                  <c:v>2875</c:v>
                </c:pt>
                <c:pt idx="59" formatCode="#\ ###\ ###">
                  <c:v>3025</c:v>
                </c:pt>
                <c:pt idx="60" formatCode="#\ ###\ ###">
                  <c:v>3100</c:v>
                </c:pt>
                <c:pt idx="61" formatCode="#\ ###\ ###">
                  <c:v>3050</c:v>
                </c:pt>
                <c:pt idx="62" formatCode="#\ ###\ ###">
                  <c:v>2700</c:v>
                </c:pt>
                <c:pt idx="63" formatCode="#\ ###\ ###">
                  <c:v>2650</c:v>
                </c:pt>
                <c:pt idx="64" formatCode="#\ ###\ ###">
                  <c:v>2575</c:v>
                </c:pt>
                <c:pt idx="65" formatCode="#\ ###\ ###">
                  <c:v>2775</c:v>
                </c:pt>
                <c:pt idx="66" formatCode="#\ ###\ ###">
                  <c:v>2962</c:v>
                </c:pt>
                <c:pt idx="67" formatCode="#\ ###\ ###">
                  <c:v>2900</c:v>
                </c:pt>
                <c:pt idx="68" formatCode="#\ ###\ ###">
                  <c:v>3918</c:v>
                </c:pt>
                <c:pt idx="69" formatCode="#\ ###\ ###">
                  <c:v>3979</c:v>
                </c:pt>
                <c:pt idx="70" formatCode="#\ ###\ ###">
                  <c:v>4100</c:v>
                </c:pt>
                <c:pt idx="71" formatCode="#\ ###\ ###">
                  <c:v>4390</c:v>
                </c:pt>
                <c:pt idx="72" formatCode="#\ ###\ ###">
                  <c:v>4425</c:v>
                </c:pt>
                <c:pt idx="73" formatCode="#\ ###\ ###">
                  <c:v>4587</c:v>
                </c:pt>
                <c:pt idx="74" formatCode="#\ ###\ ###">
                  <c:v>4737</c:v>
                </c:pt>
                <c:pt idx="75" formatCode="#\ ###\ ###">
                  <c:v>5082</c:v>
                </c:pt>
                <c:pt idx="76" formatCode="#\ ###\ ###">
                  <c:v>5125</c:v>
                </c:pt>
                <c:pt idx="77" formatCode="#\ ###\ ###">
                  <c:v>5737.5</c:v>
                </c:pt>
                <c:pt idx="78" formatCode="#\ ###\ ###">
                  <c:v>6038</c:v>
                </c:pt>
                <c:pt idx="79" formatCode="#\ ###\ ###">
                  <c:v>6075</c:v>
                </c:pt>
                <c:pt idx="80" formatCode="#\ ###\ ###">
                  <c:v>6235</c:v>
                </c:pt>
                <c:pt idx="81" formatCode="#\ ###\ ###">
                  <c:v>5950</c:v>
                </c:pt>
                <c:pt idx="82" formatCode="#\ ###\ ###">
                  <c:v>5582</c:v>
                </c:pt>
                <c:pt idx="83" formatCode="#\ ###\ ###">
                  <c:v>4718</c:v>
                </c:pt>
                <c:pt idx="84" formatCode="#\ ###\ ###">
                  <c:v>4812</c:v>
                </c:pt>
                <c:pt idx="85" formatCode="#\ ###\ ###">
                  <c:v>5338</c:v>
                </c:pt>
                <c:pt idx="86" formatCode="#\ ###\ ###">
                  <c:v>5325</c:v>
                </c:pt>
                <c:pt idx="87" formatCode="#\ ###\ ###">
                  <c:v>6544</c:v>
                </c:pt>
                <c:pt idx="88" formatCode="#\ ###\ ###">
                  <c:v>5750</c:v>
                </c:pt>
                <c:pt idx="89" formatCode="#\ ###\ ###">
                  <c:v>5700</c:v>
                </c:pt>
                <c:pt idx="90" formatCode="#\ ###\ ###">
                  <c:v>5006</c:v>
                </c:pt>
                <c:pt idx="91" formatCode="#\ ###\ ###">
                  <c:v>4675</c:v>
                </c:pt>
                <c:pt idx="92" formatCode="#\ ###\ ###">
                  <c:v>4306.25</c:v>
                </c:pt>
                <c:pt idx="93" formatCode="#\ ###\ ###">
                  <c:v>4162.5</c:v>
                </c:pt>
                <c:pt idx="94" formatCode="#\ ###\ ###">
                  <c:v>4131.25</c:v>
                </c:pt>
                <c:pt idx="95" formatCode="#\ ###\ ###">
                  <c:v>3819</c:v>
                </c:pt>
                <c:pt idx="96" formatCode="#\ ###\ ###">
                  <c:v>4163</c:v>
                </c:pt>
                <c:pt idx="97" formatCode="#\ ###\ ###">
                  <c:v>4450</c:v>
                </c:pt>
                <c:pt idx="98" formatCode="#\ ###\ ###">
                  <c:v>4944</c:v>
                </c:pt>
                <c:pt idx="99" formatCode="#\ ###\ ###">
                  <c:v>5605</c:v>
                </c:pt>
                <c:pt idx="100" formatCode="#\ ###\ ###">
                  <c:v>5631</c:v>
                </c:pt>
                <c:pt idx="101" formatCode="#\ ###\ ###">
                  <c:v>4813</c:v>
                </c:pt>
                <c:pt idx="102" formatCode="#\ ###\ ###">
                  <c:v>4356</c:v>
                </c:pt>
                <c:pt idx="103" formatCode="#\ ###\ ###">
                  <c:v>4081</c:v>
                </c:pt>
                <c:pt idx="104" formatCode="#\ ###\ ###">
                  <c:v>4138</c:v>
                </c:pt>
                <c:pt idx="105" formatCode="#\ ###\ ###">
                  <c:v>4150</c:v>
                </c:pt>
                <c:pt idx="106" formatCode="#\ ###\ ###">
                  <c:v>4138</c:v>
                </c:pt>
                <c:pt idx="107" formatCode="#\ ###\ ###">
                  <c:v>3963</c:v>
                </c:pt>
                <c:pt idx="108" formatCode="#\ ###\ ###">
                  <c:v>3944</c:v>
                </c:pt>
                <c:pt idx="109" formatCode="#\ ###\ ###">
                  <c:v>4244</c:v>
                </c:pt>
                <c:pt idx="110" formatCode="#\ ###\ ###">
                  <c:v>4269</c:v>
                </c:pt>
                <c:pt idx="111" formatCode="#\ ###\ ###">
                  <c:v>4237</c:v>
                </c:pt>
                <c:pt idx="112" formatCode="#\ ###\ ###">
                  <c:v>3894</c:v>
                </c:pt>
                <c:pt idx="113" formatCode="#\ ###\ ###">
                  <c:v>3644</c:v>
                </c:pt>
                <c:pt idx="114" formatCode="#\ ###\ ###">
                  <c:v>3638</c:v>
                </c:pt>
                <c:pt idx="115" formatCode="#\ ###\ ###">
                  <c:v>3438</c:v>
                </c:pt>
                <c:pt idx="116" formatCode="#\ ###\ ###">
                  <c:v>3406</c:v>
                </c:pt>
                <c:pt idx="117" formatCode="#\ ###\ ###">
                  <c:v>3606.25</c:v>
                </c:pt>
                <c:pt idx="118" formatCode="#\ ###\ ###">
                  <c:v>3825</c:v>
                </c:pt>
                <c:pt idx="119" formatCode="#\ ###\ ###">
                  <c:v>4068.75</c:v>
                </c:pt>
                <c:pt idx="120" formatCode="#\ ###\ ###">
                  <c:v>4625</c:v>
                </c:pt>
                <c:pt idx="121" formatCode="#\ ###\ ###">
                  <c:v>4987.5</c:v>
                </c:pt>
                <c:pt idx="122" formatCode="#\ ###\ ###">
                  <c:v>5725</c:v>
                </c:pt>
                <c:pt idx="123" formatCode="#\ ###\ ###">
                  <c:v>5756.25</c:v>
                </c:pt>
                <c:pt idx="124" formatCode="#\ ###\ ###">
                  <c:v>5106.25</c:v>
                </c:pt>
                <c:pt idx="125" formatCode="#\ ###\ ###">
                  <c:v>4693.75</c:v>
                </c:pt>
                <c:pt idx="126" formatCode="#\ ###\ ###">
                  <c:v>4506.25</c:v>
                </c:pt>
                <c:pt idx="127" formatCode="#\ ###\ ###">
                  <c:v>4631.25</c:v>
                </c:pt>
                <c:pt idx="128" formatCode="#\ ###\ ###">
                  <c:v>4800</c:v>
                </c:pt>
                <c:pt idx="129" formatCode="#\ ###\ ###">
                  <c:v>4950</c:v>
                </c:pt>
                <c:pt idx="130" formatCode="#\ ###\ ###">
                  <c:v>5631.25</c:v>
                </c:pt>
                <c:pt idx="131" formatCode="#\ ###\ ###">
                  <c:v>5800</c:v>
                </c:pt>
                <c:pt idx="132" formatCode="#,##0">
                  <c:v>6066.666666666667</c:v>
                </c:pt>
                <c:pt idx="133" formatCode="#\ ###\ ###">
                  <c:v>6687.5</c:v>
                </c:pt>
                <c:pt idx="134" formatCode="#\ ###\ ###">
                  <c:v>6975</c:v>
                </c:pt>
                <c:pt idx="135" formatCode="#\ ###\ ###">
                  <c:v>6843.75</c:v>
                </c:pt>
                <c:pt idx="136" formatCode="#\ ###\ ###">
                  <c:v>6200</c:v>
                </c:pt>
                <c:pt idx="137" formatCode="#\ ###\ ###">
                  <c:v>6062.5</c:v>
                </c:pt>
                <c:pt idx="138" formatCode="#\ ###\ ###">
                  <c:v>5756.25</c:v>
                </c:pt>
                <c:pt idx="139" formatCode="#\ ###\ ###">
                  <c:v>5312.5</c:v>
                </c:pt>
                <c:pt idx="140" formatCode="#\ ###\ ###">
                  <c:v>5337.5</c:v>
                </c:pt>
                <c:pt idx="141" formatCode="#\ ###\ ###">
                  <c:v>5104.166666666667</c:v>
                </c:pt>
                <c:pt idx="142" formatCode="#\ ###\ ###">
                  <c:v>4856.25</c:v>
                </c:pt>
                <c:pt idx="143" formatCode="#\ ###\ ###">
                  <c:v>4731.25</c:v>
                </c:pt>
                <c:pt idx="144" formatCode="#\ ###\ ###">
                  <c:v>4537.5</c:v>
                </c:pt>
                <c:pt idx="145" formatCode="#\ ###\ ###">
                  <c:v>4606.25</c:v>
                </c:pt>
                <c:pt idx="146" formatCode="#\ ###\ ###">
                  <c:v>4918.75</c:v>
                </c:pt>
                <c:pt idx="147" formatCode="#\ ###\ ###">
                  <c:v>4687.5</c:v>
                </c:pt>
                <c:pt idx="148" formatCode="#\ ###\ ###">
                  <c:v>4970.833333333333</c:v>
                </c:pt>
                <c:pt idx="149" formatCode="#\ ###\ ###">
                  <c:v>5281.25</c:v>
                </c:pt>
                <c:pt idx="150" formatCode="#\ ###\ ###">
                  <c:v>5006.25</c:v>
                </c:pt>
                <c:pt idx="151" formatCode="#\ ###\ ###">
                  <c:v>4654.166666666667</c:v>
                </c:pt>
                <c:pt idx="152" formatCode="#\ ###\ ###">
                  <c:v>4718.75</c:v>
                </c:pt>
                <c:pt idx="153" formatCode="#\ ###\ ###">
                  <c:v>4900</c:v>
                </c:pt>
                <c:pt idx="154" formatCode="#,##0">
                  <c:v>4961</c:v>
                </c:pt>
                <c:pt idx="155" formatCode="#,##0">
                  <c:v>5182</c:v>
                </c:pt>
                <c:pt idx="156" formatCode="#,##0">
                  <c:v>5764</c:v>
                </c:pt>
                <c:pt idx="157" formatCode="#,##0">
                  <c:v>6517</c:v>
                </c:pt>
                <c:pt idx="158" formatCode="#,##0">
                  <c:v>6465</c:v>
                </c:pt>
                <c:pt idx="159" formatCode="#,##0">
                  <c:v>6648</c:v>
                </c:pt>
                <c:pt idx="160" formatCode="#,##0">
                  <c:v>6929</c:v>
                </c:pt>
                <c:pt idx="161" formatCode="#,##0">
                  <c:v>7500</c:v>
                </c:pt>
                <c:pt idx="162" formatCode="#,##0">
                  <c:v>7417</c:v>
                </c:pt>
                <c:pt idx="163" formatCode="#,##0">
                  <c:v>6814</c:v>
                </c:pt>
                <c:pt idx="164" formatCode="#,##0">
                  <c:v>6545</c:v>
                </c:pt>
              </c:numCache>
              <c:extLst/>
            </c:numRef>
          </c:val>
          <c:smooth val="0"/>
          <c:extLst>
            <c:ext xmlns:c16="http://schemas.microsoft.com/office/drawing/2014/chart" uri="{C3380CC4-5D6E-409C-BE32-E72D297353CC}">
              <c16:uniqueId val="{00000000-5DE3-4E1A-B68D-8741B8DCDA89}"/>
            </c:ext>
          </c:extLst>
        </c:ser>
        <c:ser>
          <c:idx val="1"/>
          <c:order val="1"/>
          <c:tx>
            <c:strRef>
              <c:f>'Sheet 1'!$K$5</c:f>
              <c:strCache>
                <c:ptCount val="1"/>
                <c:pt idx="0">
                  <c:v>SMP</c:v>
                </c:pt>
              </c:strCache>
            </c:strRef>
          </c:tx>
          <c:spPr>
            <a:ln w="57150"/>
          </c:spPr>
          <c:marker>
            <c:symbol val="none"/>
          </c:marker>
          <c:cat>
            <c:numRef>
              <c:f>'Sheet 1'!$D$54:$D$218</c:f>
              <c:numCache>
                <c:formatCode>mmm\-yy</c:formatCode>
                <c:ptCount val="165"/>
                <c:pt idx="0">
                  <c:v>40548</c:v>
                </c:pt>
                <c:pt idx="1">
                  <c:v>40579</c:v>
                </c:pt>
                <c:pt idx="2">
                  <c:v>40607</c:v>
                </c:pt>
                <c:pt idx="3">
                  <c:v>40638</c:v>
                </c:pt>
                <c:pt idx="4">
                  <c:v>40668</c:v>
                </c:pt>
                <c:pt idx="5">
                  <c:v>40699</c:v>
                </c:pt>
                <c:pt idx="6">
                  <c:v>40729</c:v>
                </c:pt>
                <c:pt idx="7">
                  <c:v>40760</c:v>
                </c:pt>
                <c:pt idx="8">
                  <c:v>40791</c:v>
                </c:pt>
                <c:pt idx="9">
                  <c:v>40821</c:v>
                </c:pt>
                <c:pt idx="10">
                  <c:v>40852</c:v>
                </c:pt>
                <c:pt idx="11">
                  <c:v>40882</c:v>
                </c:pt>
                <c:pt idx="12">
                  <c:v>40913</c:v>
                </c:pt>
                <c:pt idx="13">
                  <c:v>40944</c:v>
                </c:pt>
                <c:pt idx="14">
                  <c:v>40973</c:v>
                </c:pt>
                <c:pt idx="15">
                  <c:v>41004</c:v>
                </c:pt>
                <c:pt idx="16">
                  <c:v>41034</c:v>
                </c:pt>
                <c:pt idx="17">
                  <c:v>41065</c:v>
                </c:pt>
                <c:pt idx="18">
                  <c:v>41095</c:v>
                </c:pt>
                <c:pt idx="19">
                  <c:v>41126</c:v>
                </c:pt>
                <c:pt idx="20">
                  <c:v>41157</c:v>
                </c:pt>
                <c:pt idx="21">
                  <c:v>41187</c:v>
                </c:pt>
                <c:pt idx="22">
                  <c:v>41218</c:v>
                </c:pt>
                <c:pt idx="23">
                  <c:v>41248</c:v>
                </c:pt>
                <c:pt idx="24">
                  <c:v>41279</c:v>
                </c:pt>
                <c:pt idx="25">
                  <c:v>41310</c:v>
                </c:pt>
                <c:pt idx="26">
                  <c:v>41338</c:v>
                </c:pt>
                <c:pt idx="27">
                  <c:v>41369</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42933</c:v>
                </c:pt>
                <c:pt idx="79">
                  <c:v>42964</c:v>
                </c:pt>
                <c:pt idx="80">
                  <c:v>42979</c:v>
                </c:pt>
                <c:pt idx="81">
                  <c:v>43009</c:v>
                </c:pt>
                <c:pt idx="82">
                  <c:v>43040</c:v>
                </c:pt>
                <c:pt idx="83">
                  <c:v>43070</c:v>
                </c:pt>
                <c:pt idx="84">
                  <c:v>43101</c:v>
                </c:pt>
                <c:pt idx="85">
                  <c:v>43132</c:v>
                </c:pt>
                <c:pt idx="86">
                  <c:v>43160</c:v>
                </c:pt>
                <c:pt idx="87">
                  <c:v>43208</c:v>
                </c:pt>
                <c:pt idx="88">
                  <c:v>43238</c:v>
                </c:pt>
                <c:pt idx="89">
                  <c:v>43269</c:v>
                </c:pt>
                <c:pt idx="90">
                  <c:v>43299</c:v>
                </c:pt>
                <c:pt idx="91">
                  <c:v>43330</c:v>
                </c:pt>
                <c:pt idx="92">
                  <c:v>43361</c:v>
                </c:pt>
                <c:pt idx="93">
                  <c:v>43391</c:v>
                </c:pt>
                <c:pt idx="94">
                  <c:v>43422</c:v>
                </c:pt>
                <c:pt idx="95">
                  <c:v>43452</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pt idx="154">
                  <c:v>45231</c:v>
                </c:pt>
                <c:pt idx="155">
                  <c:v>45261</c:v>
                </c:pt>
                <c:pt idx="156">
                  <c:v>45292</c:v>
                </c:pt>
                <c:pt idx="157">
                  <c:v>45323</c:v>
                </c:pt>
                <c:pt idx="158">
                  <c:v>45352</c:v>
                </c:pt>
                <c:pt idx="159">
                  <c:v>45383</c:v>
                </c:pt>
                <c:pt idx="160">
                  <c:v>45413</c:v>
                </c:pt>
                <c:pt idx="161">
                  <c:v>45444</c:v>
                </c:pt>
                <c:pt idx="162">
                  <c:v>45474</c:v>
                </c:pt>
                <c:pt idx="163">
                  <c:v>45505</c:v>
                </c:pt>
                <c:pt idx="164">
                  <c:v>45536</c:v>
                </c:pt>
              </c:numCache>
              <c:extLst/>
            </c:numRef>
          </c:cat>
          <c:val>
            <c:numRef>
              <c:f>'Sheet 1'!$F$54:$F$218</c:f>
              <c:numCache>
                <c:formatCode>###\ ###</c:formatCode>
                <c:ptCount val="165"/>
                <c:pt idx="0">
                  <c:v>3535</c:v>
                </c:pt>
                <c:pt idx="1">
                  <c:v>3900</c:v>
                </c:pt>
                <c:pt idx="2">
                  <c:v>3875</c:v>
                </c:pt>
                <c:pt idx="3">
                  <c:v>3675</c:v>
                </c:pt>
                <c:pt idx="4">
                  <c:v>3750</c:v>
                </c:pt>
                <c:pt idx="5">
                  <c:v>3950</c:v>
                </c:pt>
                <c:pt idx="6">
                  <c:v>3812</c:v>
                </c:pt>
                <c:pt idx="7">
                  <c:v>3550</c:v>
                </c:pt>
                <c:pt idx="8">
                  <c:v>3476</c:v>
                </c:pt>
                <c:pt idx="9">
                  <c:v>3344</c:v>
                </c:pt>
                <c:pt idx="10">
                  <c:v>3375</c:v>
                </c:pt>
                <c:pt idx="11">
                  <c:v>3450</c:v>
                </c:pt>
                <c:pt idx="12">
                  <c:v>3475</c:v>
                </c:pt>
                <c:pt idx="13">
                  <c:v>3576.5</c:v>
                </c:pt>
                <c:pt idx="14">
                  <c:v>3200</c:v>
                </c:pt>
                <c:pt idx="15">
                  <c:v>3150</c:v>
                </c:pt>
                <c:pt idx="16">
                  <c:v>2838</c:v>
                </c:pt>
                <c:pt idx="17">
                  <c:v>2862.5</c:v>
                </c:pt>
                <c:pt idx="18">
                  <c:v>2875</c:v>
                </c:pt>
                <c:pt idx="19">
                  <c:v>3200</c:v>
                </c:pt>
                <c:pt idx="20">
                  <c:v>3400</c:v>
                </c:pt>
                <c:pt idx="21">
                  <c:v>3400</c:v>
                </c:pt>
                <c:pt idx="22">
                  <c:v>3325</c:v>
                </c:pt>
                <c:pt idx="23">
                  <c:v>3400</c:v>
                </c:pt>
                <c:pt idx="24">
                  <c:v>3437</c:v>
                </c:pt>
                <c:pt idx="25">
                  <c:v>3582</c:v>
                </c:pt>
                <c:pt idx="26">
                  <c:v>4087</c:v>
                </c:pt>
                <c:pt idx="27">
                  <c:v>5406.25</c:v>
                </c:pt>
                <c:pt idx="28">
                  <c:v>4737</c:v>
                </c:pt>
                <c:pt idx="29">
                  <c:v>4375</c:v>
                </c:pt>
                <c:pt idx="30">
                  <c:v>4475</c:v>
                </c:pt>
                <c:pt idx="31">
                  <c:v>4675</c:v>
                </c:pt>
                <c:pt idx="32">
                  <c:v>4687.5</c:v>
                </c:pt>
                <c:pt idx="33">
                  <c:v>4610</c:v>
                </c:pt>
                <c:pt idx="34">
                  <c:v>4625</c:v>
                </c:pt>
                <c:pt idx="35">
                  <c:v>4775</c:v>
                </c:pt>
                <c:pt idx="36">
                  <c:v>4943</c:v>
                </c:pt>
                <c:pt idx="37">
                  <c:v>5000</c:v>
                </c:pt>
                <c:pt idx="38">
                  <c:v>4887</c:v>
                </c:pt>
                <c:pt idx="39">
                  <c:v>4308</c:v>
                </c:pt>
                <c:pt idx="40">
                  <c:v>4112</c:v>
                </c:pt>
                <c:pt idx="41">
                  <c:v>3925</c:v>
                </c:pt>
                <c:pt idx="42">
                  <c:v>3712</c:v>
                </c:pt>
                <c:pt idx="43">
                  <c:v>3277</c:v>
                </c:pt>
                <c:pt idx="44" formatCode="#\ ###\ ###">
                  <c:v>2813</c:v>
                </c:pt>
                <c:pt idx="45" formatCode="#\ ###\ ###">
                  <c:v>2725</c:v>
                </c:pt>
                <c:pt idx="46" formatCode="#\ ###\ ###">
                  <c:v>2512</c:v>
                </c:pt>
                <c:pt idx="47" formatCode="#\ ###\ ###">
                  <c:v>2400</c:v>
                </c:pt>
                <c:pt idx="48" formatCode="#\ ###\ ###">
                  <c:v>2406</c:v>
                </c:pt>
                <c:pt idx="49" formatCode="#\ ###\ ###">
                  <c:v>2600</c:v>
                </c:pt>
                <c:pt idx="50" formatCode="#\ ###\ ###">
                  <c:v>2900</c:v>
                </c:pt>
                <c:pt idx="51" formatCode="#\ ###\ ###">
                  <c:v>2350</c:v>
                </c:pt>
                <c:pt idx="52" formatCode="#\ ###\ ###">
                  <c:v>2250</c:v>
                </c:pt>
                <c:pt idx="53" formatCode="#\ ###\ ###">
                  <c:v>2055</c:v>
                </c:pt>
                <c:pt idx="54" formatCode="#\ ###\ ###">
                  <c:v>1831</c:v>
                </c:pt>
                <c:pt idx="55" formatCode="#\ ###\ ###">
                  <c:v>1512</c:v>
                </c:pt>
                <c:pt idx="56" formatCode="#\ ###\ ###">
                  <c:v>1862</c:v>
                </c:pt>
                <c:pt idx="57" formatCode="#\ ###\ ###">
                  <c:v>2162</c:v>
                </c:pt>
                <c:pt idx="58" formatCode="#\ ###\ ###">
                  <c:v>1987.5</c:v>
                </c:pt>
                <c:pt idx="59" formatCode="#\ ###\ ###">
                  <c:v>1803.5</c:v>
                </c:pt>
                <c:pt idx="60" formatCode="#\ ###\ ###">
                  <c:v>1887</c:v>
                </c:pt>
                <c:pt idx="61" formatCode="#\ ###\ ###">
                  <c:v>1812.5</c:v>
                </c:pt>
                <c:pt idx="62" formatCode="#\ ###\ ###">
                  <c:v>1737</c:v>
                </c:pt>
                <c:pt idx="63" formatCode="#\ ###\ ###">
                  <c:v>1737</c:v>
                </c:pt>
                <c:pt idx="64" formatCode="#\ ###\ ###">
                  <c:v>1713</c:v>
                </c:pt>
                <c:pt idx="65" formatCode="#\ ###\ ###">
                  <c:v>1850</c:v>
                </c:pt>
                <c:pt idx="66" formatCode="#\ ###\ ###">
                  <c:v>1925</c:v>
                </c:pt>
                <c:pt idx="67" formatCode="#\ ###\ ###">
                  <c:v>1925</c:v>
                </c:pt>
                <c:pt idx="68" formatCode="#\ ###\ ###">
                  <c:v>2371</c:v>
                </c:pt>
                <c:pt idx="69" formatCode="#\ ###\ ###">
                  <c:v>2334</c:v>
                </c:pt>
                <c:pt idx="70" formatCode="#\ ###\ ###">
                  <c:v>2337</c:v>
                </c:pt>
                <c:pt idx="71" formatCode="#\ ###\ ###">
                  <c:v>2400</c:v>
                </c:pt>
                <c:pt idx="72" formatCode="#\ ###\ ###">
                  <c:v>2513</c:v>
                </c:pt>
                <c:pt idx="73" formatCode="#\ ###\ ###">
                  <c:v>2625</c:v>
                </c:pt>
                <c:pt idx="74" formatCode="#\ ###\ ###">
                  <c:v>2187</c:v>
                </c:pt>
                <c:pt idx="75" formatCode="#\ ###\ ###">
                  <c:v>1913</c:v>
                </c:pt>
                <c:pt idx="76" formatCode="#\ ###\ ###">
                  <c:v>1988</c:v>
                </c:pt>
                <c:pt idx="77" formatCode="#\ ###\ ###">
                  <c:v>2084</c:v>
                </c:pt>
                <c:pt idx="78" formatCode="#\ ###\ ###">
                  <c:v>2088</c:v>
                </c:pt>
                <c:pt idx="79" formatCode="#\ ###\ ###">
                  <c:v>1972</c:v>
                </c:pt>
                <c:pt idx="80" formatCode="#\ ###\ ###">
                  <c:v>1943.5</c:v>
                </c:pt>
                <c:pt idx="81" formatCode="#\ ###\ ###">
                  <c:v>1937</c:v>
                </c:pt>
                <c:pt idx="82" formatCode="#\ ###\ ###">
                  <c:v>1763</c:v>
                </c:pt>
                <c:pt idx="83" formatCode="#\ ###\ ###">
                  <c:v>1743</c:v>
                </c:pt>
                <c:pt idx="84" formatCode="#\ ###\ ###">
                  <c:v>1812</c:v>
                </c:pt>
                <c:pt idx="85" formatCode="#\ ###\ ###">
                  <c:v>1982</c:v>
                </c:pt>
                <c:pt idx="86" formatCode="#\ ###\ ###">
                  <c:v>1812</c:v>
                </c:pt>
                <c:pt idx="87" formatCode="#\ ###\ ###">
                  <c:v>1656</c:v>
                </c:pt>
                <c:pt idx="88" formatCode="#\ ###\ ###">
                  <c:v>2062.5</c:v>
                </c:pt>
                <c:pt idx="89" formatCode="#\ ###\ ###">
                  <c:v>2112.5</c:v>
                </c:pt>
                <c:pt idx="90" formatCode="#\ ###\ ###">
                  <c:v>2044</c:v>
                </c:pt>
                <c:pt idx="91" formatCode="#\ ###\ ###">
                  <c:v>2000</c:v>
                </c:pt>
                <c:pt idx="92" formatCode="#\ ###\ ###">
                  <c:v>2081.25</c:v>
                </c:pt>
                <c:pt idx="93" formatCode="#\ ###\ ###">
                  <c:v>2006.25</c:v>
                </c:pt>
                <c:pt idx="94" formatCode="#\ ###\ ###">
                  <c:v>2050</c:v>
                </c:pt>
                <c:pt idx="95" formatCode="#\ ###\ ###">
                  <c:v>1981</c:v>
                </c:pt>
                <c:pt idx="96" formatCode="#\ ###\ ###">
                  <c:v>2369</c:v>
                </c:pt>
                <c:pt idx="97" formatCode="#\ ###\ ###">
                  <c:v>2619</c:v>
                </c:pt>
                <c:pt idx="98" formatCode="#\ ###\ ###">
                  <c:v>2575</c:v>
                </c:pt>
                <c:pt idx="99" formatCode="#\ ###\ ###">
                  <c:v>2550</c:v>
                </c:pt>
                <c:pt idx="100" formatCode="#\ ###\ ###">
                  <c:v>2563</c:v>
                </c:pt>
                <c:pt idx="101" formatCode="#\ ###\ ###">
                  <c:v>2394</c:v>
                </c:pt>
                <c:pt idx="102" formatCode="#\ ###\ ###">
                  <c:v>2525</c:v>
                </c:pt>
                <c:pt idx="103" formatCode="#\ ###\ ###">
                  <c:v>2594</c:v>
                </c:pt>
                <c:pt idx="104" formatCode="#\ ###\ ###">
                  <c:v>2638</c:v>
                </c:pt>
                <c:pt idx="105" formatCode="#\ ###\ ###">
                  <c:v>2850</c:v>
                </c:pt>
                <c:pt idx="106" formatCode="#\ ###\ ###">
                  <c:v>2988</c:v>
                </c:pt>
                <c:pt idx="107" formatCode="#\ ###\ ###">
                  <c:v>2981</c:v>
                </c:pt>
                <c:pt idx="108" formatCode="#\ ###\ ###">
                  <c:v>3006</c:v>
                </c:pt>
                <c:pt idx="109" formatCode="#\ ###\ ###">
                  <c:v>3031</c:v>
                </c:pt>
                <c:pt idx="110" formatCode="#\ ###\ ###">
                  <c:v>2763</c:v>
                </c:pt>
                <c:pt idx="111" formatCode="#\ ###\ ###">
                  <c:v>2488</c:v>
                </c:pt>
                <c:pt idx="112" formatCode="#\ ###\ ###">
                  <c:v>2525</c:v>
                </c:pt>
                <c:pt idx="113" formatCode="#\ ###\ ###">
                  <c:v>2638</c:v>
                </c:pt>
                <c:pt idx="114" formatCode="#\ ###\ ###">
                  <c:v>2750</c:v>
                </c:pt>
                <c:pt idx="115" formatCode="#\ ###\ ###">
                  <c:v>2806</c:v>
                </c:pt>
                <c:pt idx="116" formatCode="#\ ###\ ###">
                  <c:v>2825</c:v>
                </c:pt>
                <c:pt idx="117" formatCode="#\ ###\ ###">
                  <c:v>2950</c:v>
                </c:pt>
                <c:pt idx="118" formatCode="#\ ###\ ###">
                  <c:v>2800</c:v>
                </c:pt>
                <c:pt idx="119" formatCode="#\ ###\ ###">
                  <c:v>2906.25</c:v>
                </c:pt>
                <c:pt idx="120" formatCode="#\ ###\ ###">
                  <c:v>3200</c:v>
                </c:pt>
                <c:pt idx="121" formatCode="#\ ###\ ###">
                  <c:v>3200</c:v>
                </c:pt>
                <c:pt idx="122" formatCode="#\ ###\ ###">
                  <c:v>3406.25</c:v>
                </c:pt>
                <c:pt idx="123" formatCode="#\ ###\ ###">
                  <c:v>3418.75</c:v>
                </c:pt>
                <c:pt idx="124" formatCode="#\ ###\ ###">
                  <c:v>3506.25</c:v>
                </c:pt>
                <c:pt idx="125" formatCode="#\ ###\ ###">
                  <c:v>3487.5</c:v>
                </c:pt>
                <c:pt idx="126" formatCode="#\ ###\ ###">
                  <c:v>3231.25</c:v>
                </c:pt>
                <c:pt idx="127" formatCode="#\ ###\ ###">
                  <c:v>3056.25</c:v>
                </c:pt>
                <c:pt idx="128" formatCode="#\ ###\ ###">
                  <c:v>3118.75</c:v>
                </c:pt>
                <c:pt idx="129" formatCode="#\ ###\ ###">
                  <c:v>3358.3333333333335</c:v>
                </c:pt>
                <c:pt idx="130" formatCode="#\ ###\ ###">
                  <c:v>3593.75</c:v>
                </c:pt>
                <c:pt idx="131" formatCode="#\ ###\ ###">
                  <c:v>3718.75</c:v>
                </c:pt>
                <c:pt idx="132" formatCode="#,##0">
                  <c:v>3916.6666666666665</c:v>
                </c:pt>
                <c:pt idx="133" formatCode="#\ ###\ ###">
                  <c:v>4350</c:v>
                </c:pt>
                <c:pt idx="134" formatCode="#\ ###\ ###">
                  <c:v>4587.5</c:v>
                </c:pt>
                <c:pt idx="135" formatCode="#\ ###\ ###">
                  <c:v>4531.25</c:v>
                </c:pt>
                <c:pt idx="136" formatCode="#\ ###\ ###">
                  <c:v>4162.5</c:v>
                </c:pt>
                <c:pt idx="137" formatCode="#\ ###\ ###">
                  <c:v>4268.75</c:v>
                </c:pt>
                <c:pt idx="138" formatCode="#\ ###\ ###">
                  <c:v>4056.25</c:v>
                </c:pt>
                <c:pt idx="139" formatCode="#\ ###\ ###">
                  <c:v>3587.5</c:v>
                </c:pt>
                <c:pt idx="140" formatCode="#\ ###\ ###">
                  <c:v>3562.5</c:v>
                </c:pt>
                <c:pt idx="141" formatCode="#\ ###\ ###">
                  <c:v>3429.1666666666665</c:v>
                </c:pt>
                <c:pt idx="142" formatCode="#\ ###\ ###">
                  <c:v>3018.75</c:v>
                </c:pt>
                <c:pt idx="143" formatCode="#\ ###\ ###">
                  <c:v>3100</c:v>
                </c:pt>
                <c:pt idx="144" formatCode="#\ ###\ ###">
                  <c:v>2918.75</c:v>
                </c:pt>
                <c:pt idx="145" formatCode="#\ ###\ ###">
                  <c:v>2862.5</c:v>
                </c:pt>
                <c:pt idx="146" formatCode="#\ ###\ ###">
                  <c:v>2787.5</c:v>
                </c:pt>
                <c:pt idx="147" formatCode="#\ ###\ ###">
                  <c:v>2643.75</c:v>
                </c:pt>
                <c:pt idx="148" formatCode="#\ ###\ ###">
                  <c:v>2850</c:v>
                </c:pt>
                <c:pt idx="149" formatCode="#\ ###\ ###">
                  <c:v>2806.25</c:v>
                </c:pt>
                <c:pt idx="150" formatCode="#\ ###\ ###">
                  <c:v>2625</c:v>
                </c:pt>
                <c:pt idx="151" formatCode="#\ ###\ ###">
                  <c:v>2420.8333333333335</c:v>
                </c:pt>
                <c:pt idx="152" formatCode="#\ ###\ ###">
                  <c:v>2331.25</c:v>
                </c:pt>
                <c:pt idx="153" formatCode="#\ ###\ ###">
                  <c:v>2612.5</c:v>
                </c:pt>
                <c:pt idx="154" formatCode="#,##0">
                  <c:v>2686</c:v>
                </c:pt>
                <c:pt idx="155" formatCode="#,##0">
                  <c:v>2620</c:v>
                </c:pt>
                <c:pt idx="156" formatCode="#,##0">
                  <c:v>2638</c:v>
                </c:pt>
                <c:pt idx="157" formatCode="#,##0">
                  <c:v>2780</c:v>
                </c:pt>
                <c:pt idx="158" formatCode="#,##0">
                  <c:v>2598</c:v>
                </c:pt>
                <c:pt idx="159" formatCode="#,##0">
                  <c:v>2561</c:v>
                </c:pt>
                <c:pt idx="160" formatCode="#,##0">
                  <c:v>2626</c:v>
                </c:pt>
                <c:pt idx="161" formatCode="#,##0">
                  <c:v>2700</c:v>
                </c:pt>
                <c:pt idx="162" formatCode="#,##0">
                  <c:v>2612</c:v>
                </c:pt>
                <c:pt idx="163" formatCode="#,##0">
                  <c:v>2588</c:v>
                </c:pt>
                <c:pt idx="164" formatCode="#,##0">
                  <c:v>2789</c:v>
                </c:pt>
              </c:numCache>
              <c:extLst/>
            </c:numRef>
          </c:val>
          <c:smooth val="0"/>
          <c:extLst>
            <c:ext xmlns:c16="http://schemas.microsoft.com/office/drawing/2014/chart" uri="{C3380CC4-5D6E-409C-BE32-E72D297353CC}">
              <c16:uniqueId val="{00000001-5DE3-4E1A-B68D-8741B8DCDA89}"/>
            </c:ext>
          </c:extLst>
        </c:ser>
        <c:ser>
          <c:idx val="2"/>
          <c:order val="2"/>
          <c:tx>
            <c:strRef>
              <c:f>'Sheet 1'!$L$5</c:f>
              <c:strCache>
                <c:ptCount val="1"/>
                <c:pt idx="0">
                  <c:v>Cheddar</c:v>
                </c:pt>
              </c:strCache>
            </c:strRef>
          </c:tx>
          <c:spPr>
            <a:ln w="57150"/>
          </c:spPr>
          <c:marker>
            <c:symbol val="none"/>
          </c:marker>
          <c:cat>
            <c:numRef>
              <c:f>'Sheet 1'!$D$54:$D$218</c:f>
              <c:numCache>
                <c:formatCode>mmm\-yy</c:formatCode>
                <c:ptCount val="165"/>
                <c:pt idx="0">
                  <c:v>40548</c:v>
                </c:pt>
                <c:pt idx="1">
                  <c:v>40579</c:v>
                </c:pt>
                <c:pt idx="2">
                  <c:v>40607</c:v>
                </c:pt>
                <c:pt idx="3">
                  <c:v>40638</c:v>
                </c:pt>
                <c:pt idx="4">
                  <c:v>40668</c:v>
                </c:pt>
                <c:pt idx="5">
                  <c:v>40699</c:v>
                </c:pt>
                <c:pt idx="6">
                  <c:v>40729</c:v>
                </c:pt>
                <c:pt idx="7">
                  <c:v>40760</c:v>
                </c:pt>
                <c:pt idx="8">
                  <c:v>40791</c:v>
                </c:pt>
                <c:pt idx="9">
                  <c:v>40821</c:v>
                </c:pt>
                <c:pt idx="10">
                  <c:v>40852</c:v>
                </c:pt>
                <c:pt idx="11">
                  <c:v>40882</c:v>
                </c:pt>
                <c:pt idx="12">
                  <c:v>40913</c:v>
                </c:pt>
                <c:pt idx="13">
                  <c:v>40944</c:v>
                </c:pt>
                <c:pt idx="14">
                  <c:v>40973</c:v>
                </c:pt>
                <c:pt idx="15">
                  <c:v>41004</c:v>
                </c:pt>
                <c:pt idx="16">
                  <c:v>41034</c:v>
                </c:pt>
                <c:pt idx="17">
                  <c:v>41065</c:v>
                </c:pt>
                <c:pt idx="18">
                  <c:v>41095</c:v>
                </c:pt>
                <c:pt idx="19">
                  <c:v>41126</c:v>
                </c:pt>
                <c:pt idx="20">
                  <c:v>41157</c:v>
                </c:pt>
                <c:pt idx="21">
                  <c:v>41187</c:v>
                </c:pt>
                <c:pt idx="22">
                  <c:v>41218</c:v>
                </c:pt>
                <c:pt idx="23">
                  <c:v>41248</c:v>
                </c:pt>
                <c:pt idx="24">
                  <c:v>41279</c:v>
                </c:pt>
                <c:pt idx="25">
                  <c:v>41310</c:v>
                </c:pt>
                <c:pt idx="26">
                  <c:v>41338</c:v>
                </c:pt>
                <c:pt idx="27">
                  <c:v>41369</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42933</c:v>
                </c:pt>
                <c:pt idx="79">
                  <c:v>42964</c:v>
                </c:pt>
                <c:pt idx="80">
                  <c:v>42979</c:v>
                </c:pt>
                <c:pt idx="81">
                  <c:v>43009</c:v>
                </c:pt>
                <c:pt idx="82">
                  <c:v>43040</c:v>
                </c:pt>
                <c:pt idx="83">
                  <c:v>43070</c:v>
                </c:pt>
                <c:pt idx="84">
                  <c:v>43101</c:v>
                </c:pt>
                <c:pt idx="85">
                  <c:v>43132</c:v>
                </c:pt>
                <c:pt idx="86">
                  <c:v>43160</c:v>
                </c:pt>
                <c:pt idx="87">
                  <c:v>43208</c:v>
                </c:pt>
                <c:pt idx="88">
                  <c:v>43238</c:v>
                </c:pt>
                <c:pt idx="89">
                  <c:v>43269</c:v>
                </c:pt>
                <c:pt idx="90">
                  <c:v>43299</c:v>
                </c:pt>
                <c:pt idx="91">
                  <c:v>43330</c:v>
                </c:pt>
                <c:pt idx="92">
                  <c:v>43361</c:v>
                </c:pt>
                <c:pt idx="93">
                  <c:v>43391</c:v>
                </c:pt>
                <c:pt idx="94">
                  <c:v>43422</c:v>
                </c:pt>
                <c:pt idx="95">
                  <c:v>43452</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pt idx="154">
                  <c:v>45231</c:v>
                </c:pt>
                <c:pt idx="155">
                  <c:v>45261</c:v>
                </c:pt>
                <c:pt idx="156">
                  <c:v>45292</c:v>
                </c:pt>
                <c:pt idx="157">
                  <c:v>45323</c:v>
                </c:pt>
                <c:pt idx="158">
                  <c:v>45352</c:v>
                </c:pt>
                <c:pt idx="159">
                  <c:v>45383</c:v>
                </c:pt>
                <c:pt idx="160">
                  <c:v>45413</c:v>
                </c:pt>
                <c:pt idx="161">
                  <c:v>45444</c:v>
                </c:pt>
                <c:pt idx="162">
                  <c:v>45474</c:v>
                </c:pt>
                <c:pt idx="163">
                  <c:v>45505</c:v>
                </c:pt>
                <c:pt idx="164">
                  <c:v>45536</c:v>
                </c:pt>
              </c:numCache>
              <c:extLst/>
            </c:numRef>
          </c:cat>
          <c:val>
            <c:numRef>
              <c:f>'Sheet 1'!$G$54:$G$218</c:f>
              <c:numCache>
                <c:formatCode>###\ ###</c:formatCode>
                <c:ptCount val="165"/>
                <c:pt idx="0">
                  <c:v>4400</c:v>
                </c:pt>
                <c:pt idx="1">
                  <c:v>4400</c:v>
                </c:pt>
                <c:pt idx="2">
                  <c:v>4425</c:v>
                </c:pt>
                <c:pt idx="3">
                  <c:v>4400</c:v>
                </c:pt>
                <c:pt idx="4">
                  <c:v>4425</c:v>
                </c:pt>
                <c:pt idx="5">
                  <c:v>4450</c:v>
                </c:pt>
                <c:pt idx="6">
                  <c:v>4463</c:v>
                </c:pt>
                <c:pt idx="7">
                  <c:v>4450</c:v>
                </c:pt>
                <c:pt idx="8">
                  <c:v>4288</c:v>
                </c:pt>
                <c:pt idx="9">
                  <c:v>4350</c:v>
                </c:pt>
                <c:pt idx="10">
                  <c:v>3950</c:v>
                </c:pt>
                <c:pt idx="11">
                  <c:v>3943</c:v>
                </c:pt>
                <c:pt idx="12">
                  <c:v>4088</c:v>
                </c:pt>
                <c:pt idx="13">
                  <c:v>3993.5</c:v>
                </c:pt>
                <c:pt idx="14">
                  <c:v>3950</c:v>
                </c:pt>
                <c:pt idx="15">
                  <c:v>3750</c:v>
                </c:pt>
                <c:pt idx="16">
                  <c:v>3650</c:v>
                </c:pt>
                <c:pt idx="17">
                  <c:v>3600</c:v>
                </c:pt>
                <c:pt idx="18">
                  <c:v>3600</c:v>
                </c:pt>
                <c:pt idx="19">
                  <c:v>3700</c:v>
                </c:pt>
                <c:pt idx="20">
                  <c:v>3800</c:v>
                </c:pt>
                <c:pt idx="21">
                  <c:v>3925</c:v>
                </c:pt>
                <c:pt idx="22">
                  <c:v>3950</c:v>
                </c:pt>
                <c:pt idx="23">
                  <c:v>4000</c:v>
                </c:pt>
                <c:pt idx="24">
                  <c:v>4000</c:v>
                </c:pt>
                <c:pt idx="25">
                  <c:v>4025</c:v>
                </c:pt>
                <c:pt idx="26">
                  <c:v>4350</c:v>
                </c:pt>
                <c:pt idx="27">
                  <c:v>4800</c:v>
                </c:pt>
                <c:pt idx="28">
                  <c:v>4600</c:v>
                </c:pt>
                <c:pt idx="29">
                  <c:v>4487</c:v>
                </c:pt>
                <c:pt idx="30">
                  <c:v>4300</c:v>
                </c:pt>
                <c:pt idx="31">
                  <c:v>4400</c:v>
                </c:pt>
                <c:pt idx="32">
                  <c:v>4450</c:v>
                </c:pt>
                <c:pt idx="33">
                  <c:v>4375</c:v>
                </c:pt>
                <c:pt idx="34">
                  <c:v>4525</c:v>
                </c:pt>
                <c:pt idx="35">
                  <c:v>4900</c:v>
                </c:pt>
                <c:pt idx="36">
                  <c:v>4950</c:v>
                </c:pt>
                <c:pt idx="37">
                  <c:v>5250</c:v>
                </c:pt>
                <c:pt idx="38">
                  <c:v>5100</c:v>
                </c:pt>
                <c:pt idx="39">
                  <c:v>4800</c:v>
                </c:pt>
                <c:pt idx="40">
                  <c:v>4600</c:v>
                </c:pt>
                <c:pt idx="41">
                  <c:v>4600</c:v>
                </c:pt>
                <c:pt idx="42">
                  <c:v>4475</c:v>
                </c:pt>
                <c:pt idx="43">
                  <c:v>4200</c:v>
                </c:pt>
                <c:pt idx="44" formatCode="#\ ###\ ###">
                  <c:v>3950</c:v>
                </c:pt>
                <c:pt idx="45" formatCode="#\ ###\ ###">
                  <c:v>4000</c:v>
                </c:pt>
                <c:pt idx="46" formatCode="#\ ###\ ###">
                  <c:v>3850</c:v>
                </c:pt>
                <c:pt idx="47" formatCode="#\ ###\ ###">
                  <c:v>3725</c:v>
                </c:pt>
                <c:pt idx="48" formatCode="#\ ###\ ###">
                  <c:v>3750</c:v>
                </c:pt>
                <c:pt idx="49" formatCode="#\ ###\ ###">
                  <c:v>3650</c:v>
                </c:pt>
                <c:pt idx="50" formatCode="#\ ###\ ###">
                  <c:v>3625</c:v>
                </c:pt>
                <c:pt idx="51" formatCode="#\ ###\ ###">
                  <c:v>3500</c:v>
                </c:pt>
                <c:pt idx="52" formatCode="#\ ###\ ###">
                  <c:v>3500</c:v>
                </c:pt>
                <c:pt idx="53" formatCode="#\ ###\ ###">
                  <c:v>3412</c:v>
                </c:pt>
                <c:pt idx="54" formatCode="#\ ###\ ###">
                  <c:v>3200</c:v>
                </c:pt>
                <c:pt idx="55" formatCode="#\ ###\ ###">
                  <c:v>2956</c:v>
                </c:pt>
                <c:pt idx="56" formatCode="#\ ###\ ###">
                  <c:v>3000</c:v>
                </c:pt>
                <c:pt idx="57" formatCode="#\ ###\ ###">
                  <c:v>3200</c:v>
                </c:pt>
                <c:pt idx="58" formatCode="#\ ###\ ###">
                  <c:v>3150</c:v>
                </c:pt>
                <c:pt idx="59" formatCode="#\ ###\ ###">
                  <c:v>3150</c:v>
                </c:pt>
                <c:pt idx="60" formatCode="#\ ###\ ###">
                  <c:v>3175</c:v>
                </c:pt>
                <c:pt idx="61" formatCode="#\ ###\ ###">
                  <c:v>3125</c:v>
                </c:pt>
                <c:pt idx="62" formatCode="#\ ###\ ###">
                  <c:v>2550</c:v>
                </c:pt>
                <c:pt idx="63" formatCode="#\ ###\ ###">
                  <c:v>2585</c:v>
                </c:pt>
                <c:pt idx="64" formatCode="#\ ###\ ###">
                  <c:v>2563</c:v>
                </c:pt>
                <c:pt idx="65" formatCode="#\ ###\ ###">
                  <c:v>2825</c:v>
                </c:pt>
                <c:pt idx="66" formatCode="#\ ###\ ###">
                  <c:v>2850</c:v>
                </c:pt>
                <c:pt idx="67" formatCode="#\ ###\ ###">
                  <c:v>2937</c:v>
                </c:pt>
                <c:pt idx="68" formatCode="#\ ###\ ###">
                  <c:v>3581</c:v>
                </c:pt>
                <c:pt idx="69" formatCode="#\ ###\ ###">
                  <c:v>3631</c:v>
                </c:pt>
                <c:pt idx="70" formatCode="#\ ###\ ###">
                  <c:v>3612</c:v>
                </c:pt>
                <c:pt idx="71" formatCode="#\ ###\ ###">
                  <c:v>3737</c:v>
                </c:pt>
                <c:pt idx="72" formatCode="#\ ###\ ###">
                  <c:v>3775</c:v>
                </c:pt>
                <c:pt idx="73" formatCode="#\ ###\ ###">
                  <c:v>3850</c:v>
                </c:pt>
                <c:pt idx="74" formatCode="#\ ###\ ###">
                  <c:v>3612</c:v>
                </c:pt>
                <c:pt idx="75" formatCode="#\ ###\ ###">
                  <c:v>3400</c:v>
                </c:pt>
                <c:pt idx="76" formatCode="#\ ###\ ###">
                  <c:v>3618</c:v>
                </c:pt>
                <c:pt idx="77" formatCode="#\ ###\ ###">
                  <c:v>3900</c:v>
                </c:pt>
                <c:pt idx="78" formatCode="#\ ###\ ###">
                  <c:v>4032</c:v>
                </c:pt>
                <c:pt idx="79" formatCode="#\ ###\ ###">
                  <c:v>4012</c:v>
                </c:pt>
                <c:pt idx="80" formatCode="#\ ###\ ###">
                  <c:v>4143</c:v>
                </c:pt>
                <c:pt idx="81" formatCode="#\ ###\ ###">
                  <c:v>4125</c:v>
                </c:pt>
                <c:pt idx="82" formatCode="#\ ###\ ###">
                  <c:v>4042</c:v>
                </c:pt>
                <c:pt idx="83" formatCode="#\ ###\ ###">
                  <c:v>3403</c:v>
                </c:pt>
                <c:pt idx="84" formatCode="#\ ###\ ###">
                  <c:v>3457</c:v>
                </c:pt>
                <c:pt idx="85" formatCode="#\ ###\ ###">
                  <c:v>3743</c:v>
                </c:pt>
                <c:pt idx="86" formatCode="#\ ###\ ###">
                  <c:v>3812</c:v>
                </c:pt>
                <c:pt idx="87" formatCode="#\ ###\ ###">
                  <c:v>3788</c:v>
                </c:pt>
                <c:pt idx="88" formatCode="#\ ###\ ###">
                  <c:v>4093.75</c:v>
                </c:pt>
                <c:pt idx="89" formatCode="#\ ###\ ###">
                  <c:v>3981.25</c:v>
                </c:pt>
                <c:pt idx="90" formatCode="#\ ###\ ###">
                  <c:v>3656</c:v>
                </c:pt>
                <c:pt idx="91" formatCode="#\ ###\ ###">
                  <c:v>3719</c:v>
                </c:pt>
                <c:pt idx="92" formatCode="#\ ###\ ###">
                  <c:v>3618.75</c:v>
                </c:pt>
                <c:pt idx="93" formatCode="#\ ###\ ###">
                  <c:v>3512.5</c:v>
                </c:pt>
                <c:pt idx="94" formatCode="#\ ###\ ###">
                  <c:v>3375</c:v>
                </c:pt>
                <c:pt idx="95" formatCode="#\ ###\ ###">
                  <c:v>3238</c:v>
                </c:pt>
                <c:pt idx="96" formatCode="#\ ###\ ###">
                  <c:v>3463</c:v>
                </c:pt>
                <c:pt idx="97" formatCode="#\ ###\ ###">
                  <c:v>3675</c:v>
                </c:pt>
                <c:pt idx="98" formatCode="#\ ###\ ###">
                  <c:v>4109</c:v>
                </c:pt>
                <c:pt idx="99" formatCode="#\ ###\ ###">
                  <c:v>4288</c:v>
                </c:pt>
                <c:pt idx="100" formatCode="#\ ###\ ###">
                  <c:v>5275</c:v>
                </c:pt>
                <c:pt idx="101" formatCode="#\ ###\ ###">
                  <c:v>3944</c:v>
                </c:pt>
                <c:pt idx="102" formatCode="#\ ###\ ###">
                  <c:v>3856</c:v>
                </c:pt>
                <c:pt idx="103" formatCode="#\ ###\ ###">
                  <c:v>3963</c:v>
                </c:pt>
                <c:pt idx="104" formatCode="#\ ###\ ###">
                  <c:v>3875</c:v>
                </c:pt>
                <c:pt idx="105" formatCode="#\ ###\ ###">
                  <c:v>3644</c:v>
                </c:pt>
                <c:pt idx="106" formatCode="#\ ###\ ###">
                  <c:v>3669</c:v>
                </c:pt>
                <c:pt idx="107" formatCode="#\ ###\ ###">
                  <c:v>3956</c:v>
                </c:pt>
                <c:pt idx="108" formatCode="#\ ###\ ###">
                  <c:v>3969</c:v>
                </c:pt>
                <c:pt idx="109" formatCode="#\ ###\ ###">
                  <c:v>4200</c:v>
                </c:pt>
                <c:pt idx="110" formatCode="#\ ###\ ###">
                  <c:v>4356</c:v>
                </c:pt>
                <c:pt idx="111" formatCode="#\ ###\ ###">
                  <c:v>4500</c:v>
                </c:pt>
                <c:pt idx="112" formatCode="#\ ###\ ###">
                  <c:v>4069</c:v>
                </c:pt>
                <c:pt idx="113" formatCode="#\ ###\ ###">
                  <c:v>3788</c:v>
                </c:pt>
                <c:pt idx="114" formatCode="#\ ###\ ###">
                  <c:v>3850</c:v>
                </c:pt>
                <c:pt idx="115" formatCode="#\ ###\ ###">
                  <c:v>3531</c:v>
                </c:pt>
                <c:pt idx="116" formatCode="#\ ###\ ###">
                  <c:v>3600</c:v>
                </c:pt>
                <c:pt idx="117" formatCode="#\ ###\ ###">
                  <c:v>3800</c:v>
                </c:pt>
                <c:pt idx="118" formatCode="#\ ###\ ###">
                  <c:v>3712.5</c:v>
                </c:pt>
                <c:pt idx="119" formatCode="#\ ###\ ###">
                  <c:v>3837.5</c:v>
                </c:pt>
                <c:pt idx="120" formatCode="#\ ###\ ###">
                  <c:v>4062.5</c:v>
                </c:pt>
                <c:pt idx="121" formatCode="#\ ###\ ###">
                  <c:v>4231.25</c:v>
                </c:pt>
                <c:pt idx="122" formatCode="#\ ###\ ###">
                  <c:v>4400</c:v>
                </c:pt>
                <c:pt idx="123" formatCode="#\ ###\ ###">
                  <c:v>4431.25</c:v>
                </c:pt>
                <c:pt idx="124" formatCode="#\ ###\ ###">
                  <c:v>4412.5</c:v>
                </c:pt>
                <c:pt idx="125" formatCode="#\ ###\ ###">
                  <c:v>4381.25</c:v>
                </c:pt>
                <c:pt idx="126" formatCode="#\ ###\ ###">
                  <c:v>4181.25</c:v>
                </c:pt>
                <c:pt idx="127" formatCode="#\ ###\ ###">
                  <c:v>4156.25</c:v>
                </c:pt>
                <c:pt idx="128" formatCode="#\ ###\ ###">
                  <c:v>4243.75</c:v>
                </c:pt>
                <c:pt idx="129" formatCode="#\ ###\ ###">
                  <c:v>4362.5</c:v>
                </c:pt>
                <c:pt idx="130" formatCode="#\ ###\ ###">
                  <c:v>5018.75</c:v>
                </c:pt>
                <c:pt idx="131" formatCode="#\ ###\ ###">
                  <c:v>5181.25</c:v>
                </c:pt>
                <c:pt idx="132" formatCode="#,##0">
                  <c:v>5566.666666666667</c:v>
                </c:pt>
                <c:pt idx="133" formatCode="#\ ###\ ###">
                  <c:v>5931.25</c:v>
                </c:pt>
                <c:pt idx="134" formatCode="#\ ###\ ###">
                  <c:v>6175</c:v>
                </c:pt>
                <c:pt idx="135" formatCode="#\ ###\ ###">
                  <c:v>6281.25</c:v>
                </c:pt>
                <c:pt idx="136" formatCode="#\ ###\ ###">
                  <c:v>5962.5</c:v>
                </c:pt>
                <c:pt idx="137" formatCode="#\ ###\ ###">
                  <c:v>5356.25</c:v>
                </c:pt>
                <c:pt idx="138" formatCode="#\ ###\ ###">
                  <c:v>5193.75</c:v>
                </c:pt>
                <c:pt idx="139" formatCode="#\ ###\ ###">
                  <c:v>5062.5</c:v>
                </c:pt>
                <c:pt idx="140" formatCode="#\ ###\ ###">
                  <c:v>5156.25</c:v>
                </c:pt>
                <c:pt idx="141" formatCode="#\ ###\ ###">
                  <c:v>5070.833333333333</c:v>
                </c:pt>
                <c:pt idx="142" formatCode="#\ ###\ ###">
                  <c:v>4912.5</c:v>
                </c:pt>
                <c:pt idx="143" formatCode="#\ ###\ ###">
                  <c:v>4956.25</c:v>
                </c:pt>
                <c:pt idx="144" formatCode="#\ ###\ ###">
                  <c:v>4937.5</c:v>
                </c:pt>
                <c:pt idx="145" formatCode="#\ ###\ ###">
                  <c:v>4968.75</c:v>
                </c:pt>
                <c:pt idx="146" formatCode="#\ ###\ ###">
                  <c:v>4837.5</c:v>
                </c:pt>
                <c:pt idx="147" formatCode="#\ ###\ ###">
                  <c:v>4343.75</c:v>
                </c:pt>
                <c:pt idx="148" formatCode="#\ ###\ ###">
                  <c:v>4529.166666666667</c:v>
                </c:pt>
                <c:pt idx="149" formatCode="#\ ###\ ###">
                  <c:v>4856.25</c:v>
                </c:pt>
                <c:pt idx="150" formatCode="#\ ###\ ###">
                  <c:v>4287.5</c:v>
                </c:pt>
                <c:pt idx="151" formatCode="#\ ###\ ###">
                  <c:v>4116.666666666667</c:v>
                </c:pt>
                <c:pt idx="152" formatCode="#\ ###\ ###">
                  <c:v>4131.25</c:v>
                </c:pt>
                <c:pt idx="153" formatCode="#\ ###\ ###">
                  <c:v>3887.5</c:v>
                </c:pt>
                <c:pt idx="154" formatCode="#,##0">
                  <c:v>3935</c:v>
                </c:pt>
                <c:pt idx="155" formatCode="#,##0">
                  <c:v>4153</c:v>
                </c:pt>
                <c:pt idx="156" formatCode="#,##0">
                  <c:v>4185</c:v>
                </c:pt>
                <c:pt idx="157" formatCode="#,##0">
                  <c:v>4296</c:v>
                </c:pt>
                <c:pt idx="158" formatCode="#,##0">
                  <c:v>4272</c:v>
                </c:pt>
                <c:pt idx="159" formatCode="#,##0">
                  <c:v>4289</c:v>
                </c:pt>
                <c:pt idx="160" formatCode="#,##0">
                  <c:v>4316</c:v>
                </c:pt>
                <c:pt idx="161" formatCode="#,##0">
                  <c:v>4331</c:v>
                </c:pt>
                <c:pt idx="162" formatCode="#,##0">
                  <c:v>4309</c:v>
                </c:pt>
                <c:pt idx="163" formatCode="#,##0">
                  <c:v>4319</c:v>
                </c:pt>
                <c:pt idx="164" formatCode="#,##0">
                  <c:v>4510</c:v>
                </c:pt>
              </c:numCache>
              <c:extLst/>
            </c:numRef>
          </c:val>
          <c:smooth val="0"/>
          <c:extLst>
            <c:ext xmlns:c16="http://schemas.microsoft.com/office/drawing/2014/chart" uri="{C3380CC4-5D6E-409C-BE32-E72D297353CC}">
              <c16:uniqueId val="{00000002-5DE3-4E1A-B68D-8741B8DCDA89}"/>
            </c:ext>
          </c:extLst>
        </c:ser>
        <c:ser>
          <c:idx val="3"/>
          <c:order val="3"/>
          <c:tx>
            <c:strRef>
              <c:f>'Sheet 1'!$M$5</c:f>
              <c:strCache>
                <c:ptCount val="1"/>
                <c:pt idx="0">
                  <c:v>FMP</c:v>
                </c:pt>
              </c:strCache>
            </c:strRef>
          </c:tx>
          <c:spPr>
            <a:ln w="57150"/>
          </c:spPr>
          <c:marker>
            <c:symbol val="none"/>
          </c:marker>
          <c:cat>
            <c:numRef>
              <c:f>'Sheet 1'!$D$54:$D$218</c:f>
              <c:numCache>
                <c:formatCode>mmm\-yy</c:formatCode>
                <c:ptCount val="165"/>
                <c:pt idx="0">
                  <c:v>40548</c:v>
                </c:pt>
                <c:pt idx="1">
                  <c:v>40579</c:v>
                </c:pt>
                <c:pt idx="2">
                  <c:v>40607</c:v>
                </c:pt>
                <c:pt idx="3">
                  <c:v>40638</c:v>
                </c:pt>
                <c:pt idx="4">
                  <c:v>40668</c:v>
                </c:pt>
                <c:pt idx="5">
                  <c:v>40699</c:v>
                </c:pt>
                <c:pt idx="6">
                  <c:v>40729</c:v>
                </c:pt>
                <c:pt idx="7">
                  <c:v>40760</c:v>
                </c:pt>
                <c:pt idx="8">
                  <c:v>40791</c:v>
                </c:pt>
                <c:pt idx="9">
                  <c:v>40821</c:v>
                </c:pt>
                <c:pt idx="10">
                  <c:v>40852</c:v>
                </c:pt>
                <c:pt idx="11">
                  <c:v>40882</c:v>
                </c:pt>
                <c:pt idx="12">
                  <c:v>40913</c:v>
                </c:pt>
                <c:pt idx="13">
                  <c:v>40944</c:v>
                </c:pt>
                <c:pt idx="14">
                  <c:v>40973</c:v>
                </c:pt>
                <c:pt idx="15">
                  <c:v>41004</c:v>
                </c:pt>
                <c:pt idx="16">
                  <c:v>41034</c:v>
                </c:pt>
                <c:pt idx="17">
                  <c:v>41065</c:v>
                </c:pt>
                <c:pt idx="18">
                  <c:v>41095</c:v>
                </c:pt>
                <c:pt idx="19">
                  <c:v>41126</c:v>
                </c:pt>
                <c:pt idx="20">
                  <c:v>41157</c:v>
                </c:pt>
                <c:pt idx="21">
                  <c:v>41187</c:v>
                </c:pt>
                <c:pt idx="22">
                  <c:v>41218</c:v>
                </c:pt>
                <c:pt idx="23">
                  <c:v>41248</c:v>
                </c:pt>
                <c:pt idx="24">
                  <c:v>41279</c:v>
                </c:pt>
                <c:pt idx="25">
                  <c:v>41310</c:v>
                </c:pt>
                <c:pt idx="26">
                  <c:v>41338</c:v>
                </c:pt>
                <c:pt idx="27">
                  <c:v>41369</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42933</c:v>
                </c:pt>
                <c:pt idx="79">
                  <c:v>42964</c:v>
                </c:pt>
                <c:pt idx="80">
                  <c:v>42979</c:v>
                </c:pt>
                <c:pt idx="81">
                  <c:v>43009</c:v>
                </c:pt>
                <c:pt idx="82">
                  <c:v>43040</c:v>
                </c:pt>
                <c:pt idx="83">
                  <c:v>43070</c:v>
                </c:pt>
                <c:pt idx="84">
                  <c:v>43101</c:v>
                </c:pt>
                <c:pt idx="85">
                  <c:v>43132</c:v>
                </c:pt>
                <c:pt idx="86">
                  <c:v>43160</c:v>
                </c:pt>
                <c:pt idx="87">
                  <c:v>43208</c:v>
                </c:pt>
                <c:pt idx="88">
                  <c:v>43238</c:v>
                </c:pt>
                <c:pt idx="89">
                  <c:v>43269</c:v>
                </c:pt>
                <c:pt idx="90">
                  <c:v>43299</c:v>
                </c:pt>
                <c:pt idx="91">
                  <c:v>43330</c:v>
                </c:pt>
                <c:pt idx="92">
                  <c:v>43361</c:v>
                </c:pt>
                <c:pt idx="93">
                  <c:v>43391</c:v>
                </c:pt>
                <c:pt idx="94">
                  <c:v>43422</c:v>
                </c:pt>
                <c:pt idx="95">
                  <c:v>43452</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pt idx="154">
                  <c:v>45231</c:v>
                </c:pt>
                <c:pt idx="155">
                  <c:v>45261</c:v>
                </c:pt>
                <c:pt idx="156">
                  <c:v>45292</c:v>
                </c:pt>
                <c:pt idx="157">
                  <c:v>45323</c:v>
                </c:pt>
                <c:pt idx="158">
                  <c:v>45352</c:v>
                </c:pt>
                <c:pt idx="159">
                  <c:v>45383</c:v>
                </c:pt>
                <c:pt idx="160">
                  <c:v>45413</c:v>
                </c:pt>
                <c:pt idx="161">
                  <c:v>45444</c:v>
                </c:pt>
                <c:pt idx="162">
                  <c:v>45474</c:v>
                </c:pt>
                <c:pt idx="163">
                  <c:v>45505</c:v>
                </c:pt>
                <c:pt idx="164">
                  <c:v>45536</c:v>
                </c:pt>
              </c:numCache>
              <c:extLst/>
            </c:numRef>
          </c:cat>
          <c:val>
            <c:numRef>
              <c:f>'Sheet 1'!$H$30:$H$194</c:f>
              <c:numCache>
                <c:formatCode>###\ ###</c:formatCode>
                <c:ptCount val="165"/>
                <c:pt idx="0">
                  <c:v>1850</c:v>
                </c:pt>
                <c:pt idx="1">
                  <c:v>1900</c:v>
                </c:pt>
                <c:pt idx="2">
                  <c:v>1950</c:v>
                </c:pt>
                <c:pt idx="3">
                  <c:v>2200</c:v>
                </c:pt>
                <c:pt idx="4">
                  <c:v>2200</c:v>
                </c:pt>
                <c:pt idx="5">
                  <c:v>2050</c:v>
                </c:pt>
                <c:pt idx="6">
                  <c:v>2000</c:v>
                </c:pt>
                <c:pt idx="7">
                  <c:v>2100</c:v>
                </c:pt>
                <c:pt idx="8">
                  <c:v>2550</c:v>
                </c:pt>
                <c:pt idx="9">
                  <c:v>2850</c:v>
                </c:pt>
                <c:pt idx="10">
                  <c:v>3525</c:v>
                </c:pt>
                <c:pt idx="11">
                  <c:v>3450</c:v>
                </c:pt>
                <c:pt idx="12">
                  <c:v>3300</c:v>
                </c:pt>
                <c:pt idx="13">
                  <c:v>3173.5</c:v>
                </c:pt>
                <c:pt idx="14">
                  <c:v>3237.5</c:v>
                </c:pt>
                <c:pt idx="15">
                  <c:v>3750</c:v>
                </c:pt>
                <c:pt idx="16">
                  <c:v>3988</c:v>
                </c:pt>
                <c:pt idx="17">
                  <c:v>3850</c:v>
                </c:pt>
                <c:pt idx="18">
                  <c:v>3375</c:v>
                </c:pt>
                <c:pt idx="19">
                  <c:v>3231</c:v>
                </c:pt>
                <c:pt idx="20">
                  <c:v>3475</c:v>
                </c:pt>
                <c:pt idx="21">
                  <c:v>3450</c:v>
                </c:pt>
                <c:pt idx="22">
                  <c:v>3512</c:v>
                </c:pt>
                <c:pt idx="23">
                  <c:v>3550</c:v>
                </c:pt>
                <c:pt idx="24">
                  <c:v>3862</c:v>
                </c:pt>
                <c:pt idx="25">
                  <c:v>4250</c:v>
                </c:pt>
                <c:pt idx="26">
                  <c:v>4637</c:v>
                </c:pt>
                <c:pt idx="27">
                  <c:v>4375</c:v>
                </c:pt>
                <c:pt idx="28">
                  <c:v>4050</c:v>
                </c:pt>
                <c:pt idx="29">
                  <c:v>3950</c:v>
                </c:pt>
                <c:pt idx="30">
                  <c:v>3825</c:v>
                </c:pt>
                <c:pt idx="31">
                  <c:v>3530</c:v>
                </c:pt>
                <c:pt idx="32">
                  <c:v>3525</c:v>
                </c:pt>
                <c:pt idx="33">
                  <c:v>3988</c:v>
                </c:pt>
                <c:pt idx="34">
                  <c:v>3585</c:v>
                </c:pt>
                <c:pt idx="35">
                  <c:v>3650</c:v>
                </c:pt>
                <c:pt idx="36">
                  <c:v>3638</c:v>
                </c:pt>
                <c:pt idx="37">
                  <c:v>3575</c:v>
                </c:pt>
                <c:pt idx="38">
                  <c:v>3550</c:v>
                </c:pt>
                <c:pt idx="39">
                  <c:v>3413</c:v>
                </c:pt>
                <c:pt idx="40">
                  <c:v>3075</c:v>
                </c:pt>
                <c:pt idx="41">
                  <c:v>2825</c:v>
                </c:pt>
                <c:pt idx="42">
                  <c:v>2950</c:v>
                </c:pt>
                <c:pt idx="43">
                  <c:v>3057</c:v>
                </c:pt>
                <c:pt idx="44">
                  <c:v>3235</c:v>
                </c:pt>
                <c:pt idx="45">
                  <c:v>3300</c:v>
                </c:pt>
                <c:pt idx="46">
                  <c:v>3375</c:v>
                </c:pt>
                <c:pt idx="47">
                  <c:v>3375</c:v>
                </c:pt>
                <c:pt idx="48">
                  <c:v>3362</c:v>
                </c:pt>
                <c:pt idx="49">
                  <c:v>3587</c:v>
                </c:pt>
                <c:pt idx="50">
                  <c:v>4950</c:v>
                </c:pt>
                <c:pt idx="51">
                  <c:v>5000</c:v>
                </c:pt>
                <c:pt idx="52">
                  <c:v>5207</c:v>
                </c:pt>
                <c:pt idx="53">
                  <c:v>4850</c:v>
                </c:pt>
                <c:pt idx="54">
                  <c:v>4850</c:v>
                </c:pt>
                <c:pt idx="55">
                  <c:v>4700</c:v>
                </c:pt>
                <c:pt idx="56">
                  <c:v>5013</c:v>
                </c:pt>
                <c:pt idx="57">
                  <c:v>5266</c:v>
                </c:pt>
                <c:pt idx="58">
                  <c:v>4956</c:v>
                </c:pt>
                <c:pt idx="59">
                  <c:v>5137</c:v>
                </c:pt>
                <c:pt idx="60">
                  <c:v>5150</c:v>
                </c:pt>
                <c:pt idx="61">
                  <c:v>5125</c:v>
                </c:pt>
                <c:pt idx="62">
                  <c:v>4775</c:v>
                </c:pt>
                <c:pt idx="63">
                  <c:v>4350</c:v>
                </c:pt>
                <c:pt idx="64">
                  <c:v>4187</c:v>
                </c:pt>
                <c:pt idx="65">
                  <c:v>3850</c:v>
                </c:pt>
                <c:pt idx="66">
                  <c:v>3500</c:v>
                </c:pt>
                <c:pt idx="67">
                  <c:v>3013</c:v>
                </c:pt>
                <c:pt idx="68" formatCode="General">
                  <c:v>2850</c:v>
                </c:pt>
                <c:pt idx="69" formatCode="General">
                  <c:v>2600</c:v>
                </c:pt>
                <c:pt idx="70" formatCode="General">
                  <c:v>2550</c:v>
                </c:pt>
                <c:pt idx="71" formatCode="General">
                  <c:v>2400</c:v>
                </c:pt>
                <c:pt idx="72" formatCode="General">
                  <c:v>2475</c:v>
                </c:pt>
                <c:pt idx="73" formatCode="General">
                  <c:v>2925</c:v>
                </c:pt>
                <c:pt idx="74" formatCode="General">
                  <c:v>3487</c:v>
                </c:pt>
                <c:pt idx="75" formatCode="General">
                  <c:v>2650</c:v>
                </c:pt>
                <c:pt idx="76" formatCode="General">
                  <c:v>2450</c:v>
                </c:pt>
                <c:pt idx="77" formatCode="General">
                  <c:v>2325</c:v>
                </c:pt>
                <c:pt idx="78" formatCode="General">
                  <c:v>2232</c:v>
                </c:pt>
                <c:pt idx="79" formatCode="General">
                  <c:v>1787</c:v>
                </c:pt>
                <c:pt idx="80" formatCode="General">
                  <c:v>2025</c:v>
                </c:pt>
                <c:pt idx="81" formatCode="General">
                  <c:v>2763</c:v>
                </c:pt>
                <c:pt idx="82" formatCode="General">
                  <c:v>2387.5</c:v>
                </c:pt>
                <c:pt idx="83" formatCode="General">
                  <c:v>2250</c:v>
                </c:pt>
                <c:pt idx="84" formatCode="General">
                  <c:v>2100</c:v>
                </c:pt>
                <c:pt idx="85" formatCode="General">
                  <c:v>2100</c:v>
                </c:pt>
                <c:pt idx="86" formatCode="General">
                  <c:v>2062</c:v>
                </c:pt>
                <c:pt idx="87" formatCode="General">
                  <c:v>2037</c:v>
                </c:pt>
                <c:pt idx="88" formatCode="General">
                  <c:v>2025</c:v>
                </c:pt>
                <c:pt idx="89" formatCode="General">
                  <c:v>2156</c:v>
                </c:pt>
                <c:pt idx="90" formatCode="General">
                  <c:v>2200</c:v>
                </c:pt>
                <c:pt idx="91" formatCode="General">
                  <c:v>2237</c:v>
                </c:pt>
                <c:pt idx="92" formatCode="#\ ###\ ###">
                  <c:v>2881</c:v>
                </c:pt>
                <c:pt idx="93" formatCode="#\ ###\ ###">
                  <c:v>2913</c:v>
                </c:pt>
                <c:pt idx="94" formatCode="#\ ###\ ###">
                  <c:v>3000</c:v>
                </c:pt>
                <c:pt idx="95" formatCode="#\ ###\ ###">
                  <c:v>3115</c:v>
                </c:pt>
                <c:pt idx="96" formatCode="#\ ###\ ###">
                  <c:v>3187</c:v>
                </c:pt>
                <c:pt idx="97" formatCode="#\ ###\ ###">
                  <c:v>3293</c:v>
                </c:pt>
                <c:pt idx="98" formatCode="#\ ###\ ###">
                  <c:v>2962</c:v>
                </c:pt>
                <c:pt idx="99" formatCode="#\ ###\ ###">
                  <c:v>2987</c:v>
                </c:pt>
                <c:pt idx="100" formatCode="#\ ###\ ###">
                  <c:v>3212</c:v>
                </c:pt>
                <c:pt idx="101" formatCode="#\ ###\ ###">
                  <c:v>3287.5</c:v>
                </c:pt>
                <c:pt idx="102" formatCode="#\ ###\ ###">
                  <c:v>3242</c:v>
                </c:pt>
                <c:pt idx="103" formatCode="#\ ###\ ###">
                  <c:v>3280</c:v>
                </c:pt>
                <c:pt idx="104" formatCode="#\ ###\ ###">
                  <c:v>3206</c:v>
                </c:pt>
                <c:pt idx="105" formatCode="#\ ###\ ###">
                  <c:v>3250</c:v>
                </c:pt>
                <c:pt idx="106" formatCode="#\ ###\ ###">
                  <c:v>3175</c:v>
                </c:pt>
                <c:pt idx="107" formatCode="#\ ###\ ###">
                  <c:v>2825</c:v>
                </c:pt>
                <c:pt idx="108" formatCode="#\ ###\ ###">
                  <c:v>3000</c:v>
                </c:pt>
                <c:pt idx="109" formatCode="#\ ###\ ###">
                  <c:v>3225</c:v>
                </c:pt>
                <c:pt idx="110" formatCode="#\ ###\ ###">
                  <c:v>3237</c:v>
                </c:pt>
                <c:pt idx="111" formatCode="#\ ###\ ###">
                  <c:v>3281</c:v>
                </c:pt>
                <c:pt idx="112" formatCode="#\ ###\ ###">
                  <c:v>3268.75</c:v>
                </c:pt>
                <c:pt idx="113" formatCode="#\ ###\ ###">
                  <c:v>3231.25</c:v>
                </c:pt>
                <c:pt idx="114" formatCode="#\ ###\ ###">
                  <c:v>2994</c:v>
                </c:pt>
                <c:pt idx="115" formatCode="#\ ###\ ###">
                  <c:v>3006</c:v>
                </c:pt>
                <c:pt idx="116" formatCode="#\ ###\ ###">
                  <c:v>2818.75</c:v>
                </c:pt>
                <c:pt idx="117" formatCode="#\ ###\ ###">
                  <c:v>2725</c:v>
                </c:pt>
                <c:pt idx="118" formatCode="#\ ###\ ###">
                  <c:v>2656.25</c:v>
                </c:pt>
                <c:pt idx="119" formatCode="#\ ###\ ###">
                  <c:v>2644</c:v>
                </c:pt>
                <c:pt idx="120" formatCode="#\ ###\ ###">
                  <c:v>2738</c:v>
                </c:pt>
                <c:pt idx="121" formatCode="#\ ###\ ###">
                  <c:v>3031</c:v>
                </c:pt>
                <c:pt idx="122" formatCode="#\ ###\ ###">
                  <c:v>3269</c:v>
                </c:pt>
                <c:pt idx="123" formatCode="#\ ###\ ###">
                  <c:v>3319</c:v>
                </c:pt>
                <c:pt idx="124" formatCode="#\ ###\ ###">
                  <c:v>3231</c:v>
                </c:pt>
                <c:pt idx="125" formatCode="#\ ###\ ###">
                  <c:v>3069</c:v>
                </c:pt>
                <c:pt idx="126" formatCode="#\ ###\ ###">
                  <c:v>3069</c:v>
                </c:pt>
                <c:pt idx="127" formatCode="#\ ###\ ###">
                  <c:v>3181</c:v>
                </c:pt>
                <c:pt idx="128" formatCode="#\ ###\ ###">
                  <c:v>3150</c:v>
                </c:pt>
                <c:pt idx="129" formatCode="#\ ###\ ###">
                  <c:v>3219</c:v>
                </c:pt>
                <c:pt idx="130" formatCode="#\ ###\ ###">
                  <c:v>3294</c:v>
                </c:pt>
                <c:pt idx="131" formatCode="#\ ###\ ###">
                  <c:v>3250</c:v>
                </c:pt>
                <c:pt idx="132" formatCode="#\ ###\ ###">
                  <c:v>3138</c:v>
                </c:pt>
                <c:pt idx="133" formatCode="#\ ###\ ###">
                  <c:v>3138</c:v>
                </c:pt>
                <c:pt idx="134" formatCode="#\ ###\ ###">
                  <c:v>2875</c:v>
                </c:pt>
                <c:pt idx="135" formatCode="#\ ###\ ###">
                  <c:v>2738</c:v>
                </c:pt>
                <c:pt idx="136" formatCode="#\ ###\ ###">
                  <c:v>2694</c:v>
                </c:pt>
                <c:pt idx="137" formatCode="#\ ###\ ###">
                  <c:v>2788</c:v>
                </c:pt>
                <c:pt idx="138" formatCode="#\ ###\ ###">
                  <c:v>3263</c:v>
                </c:pt>
                <c:pt idx="139" formatCode="#\ ###\ ###">
                  <c:v>3025</c:v>
                </c:pt>
                <c:pt idx="140" formatCode="#\ ###\ ###">
                  <c:v>2956</c:v>
                </c:pt>
                <c:pt idx="141" formatCode="#\ ###\ ###">
                  <c:v>3037.5</c:v>
                </c:pt>
                <c:pt idx="142" formatCode="#\ ###\ ###">
                  <c:v>3018.75</c:v>
                </c:pt>
                <c:pt idx="143" formatCode="#\ ###\ ###">
                  <c:v>3162.5</c:v>
                </c:pt>
                <c:pt idx="144" formatCode="#\ ###\ ###">
                  <c:v>3337.5</c:v>
                </c:pt>
                <c:pt idx="145" formatCode="#\ ###\ ###">
                  <c:v>3493.75</c:v>
                </c:pt>
                <c:pt idx="146" formatCode="#\ ###\ ###">
                  <c:v>4106.25</c:v>
                </c:pt>
                <c:pt idx="147" formatCode="#\ ###\ ###">
                  <c:v>4093.75</c:v>
                </c:pt>
                <c:pt idx="148" formatCode="#\ ###\ ###">
                  <c:v>4150</c:v>
                </c:pt>
                <c:pt idx="149" formatCode="#\ ###\ ###">
                  <c:v>4062.5</c:v>
                </c:pt>
                <c:pt idx="150" formatCode="#\ ###\ ###">
                  <c:v>3931.25</c:v>
                </c:pt>
                <c:pt idx="151" formatCode="#\ ###\ ###">
                  <c:v>3675</c:v>
                </c:pt>
                <c:pt idx="152" formatCode="#\ ###\ ###">
                  <c:v>3625</c:v>
                </c:pt>
                <c:pt idx="153" formatCode="#\ ###\ ###">
                  <c:v>3800</c:v>
                </c:pt>
                <c:pt idx="154" formatCode="#\ ###\ ###">
                  <c:v>3943.75</c:v>
                </c:pt>
                <c:pt idx="155" formatCode="#\ ###\ ###">
                  <c:v>3962.5</c:v>
                </c:pt>
                <c:pt idx="156" formatCode="#,##0">
                  <c:v>4041.6666666666665</c:v>
                </c:pt>
                <c:pt idx="157" formatCode="#\ ###\ ###">
                  <c:v>4531.25</c:v>
                </c:pt>
                <c:pt idx="158" formatCode="#\ ###\ ###">
                  <c:v>4637.5</c:v>
                </c:pt>
                <c:pt idx="159" formatCode="#\ ###\ ###">
                  <c:v>4293.75</c:v>
                </c:pt>
                <c:pt idx="160" formatCode="#\ ###\ ###">
                  <c:v>3843.75</c:v>
                </c:pt>
                <c:pt idx="161" formatCode="#\ ###\ ###">
                  <c:v>4062.5</c:v>
                </c:pt>
                <c:pt idx="162" formatCode="#\ ###\ ###">
                  <c:v>3937.5</c:v>
                </c:pt>
                <c:pt idx="163" formatCode="#\ ###\ ###">
                  <c:v>3525</c:v>
                </c:pt>
                <c:pt idx="164" formatCode="#\ ###\ ###">
                  <c:v>3462.5</c:v>
                </c:pt>
              </c:numCache>
              <c:extLst/>
            </c:numRef>
          </c:val>
          <c:smooth val="0"/>
          <c:extLst>
            <c:ext xmlns:c16="http://schemas.microsoft.com/office/drawing/2014/chart" uri="{C3380CC4-5D6E-409C-BE32-E72D297353CC}">
              <c16:uniqueId val="{00000003-5DE3-4E1A-B68D-8741B8DCDA89}"/>
            </c:ext>
          </c:extLst>
        </c:ser>
        <c:dLbls>
          <c:showLegendKey val="0"/>
          <c:showVal val="0"/>
          <c:showCatName val="0"/>
          <c:showSerName val="0"/>
          <c:showPercent val="0"/>
          <c:showBubbleSize val="0"/>
        </c:dLbls>
        <c:smooth val="0"/>
        <c:axId val="51509120"/>
        <c:axId val="51510656"/>
      </c:lineChart>
      <c:dateAx>
        <c:axId val="51509120"/>
        <c:scaling>
          <c:orientation val="minMax"/>
          <c:max val="45565"/>
          <c:min val="41640"/>
        </c:scaling>
        <c:delete val="0"/>
        <c:axPos val="b"/>
        <c:numFmt formatCode="mmm\-yy" sourceLinked="1"/>
        <c:majorTickMark val="out"/>
        <c:minorTickMark val="none"/>
        <c:tickLblPos val="nextTo"/>
        <c:txPr>
          <a:bodyPr/>
          <a:lstStyle/>
          <a:p>
            <a:pPr>
              <a:defRPr sz="1050"/>
            </a:pPr>
            <a:endParaRPr lang="en-US"/>
          </a:p>
        </c:txPr>
        <c:crossAx val="51510656"/>
        <c:crosses val="autoZero"/>
        <c:auto val="1"/>
        <c:lblOffset val="100"/>
        <c:baseTimeUnit val="days"/>
        <c:majorUnit val="6"/>
        <c:majorTimeUnit val="months"/>
      </c:dateAx>
      <c:valAx>
        <c:axId val="51510656"/>
        <c:scaling>
          <c:orientation val="minMax"/>
          <c:max val="8000"/>
          <c:min val="1000"/>
        </c:scaling>
        <c:delete val="0"/>
        <c:axPos val="l"/>
        <c:majorGridlines/>
        <c:title>
          <c:tx>
            <c:rich>
              <a:bodyPr rot="0" vert="horz"/>
              <a:lstStyle/>
              <a:p>
                <a:pPr>
                  <a:defRPr sz="1100"/>
                </a:pPr>
                <a:r>
                  <a:rPr lang="en-US" sz="1100"/>
                  <a:t>US$ per tonne</a:t>
                </a:r>
              </a:p>
            </c:rich>
          </c:tx>
          <c:layout>
            <c:manualLayout>
              <c:xMode val="edge"/>
              <c:yMode val="edge"/>
              <c:x val="3.0561052181793776E-4"/>
              <c:y val="5.0129036672745368E-3"/>
            </c:manualLayout>
          </c:layout>
          <c:overlay val="0"/>
        </c:title>
        <c:numFmt formatCode="###\ ###" sourceLinked="1"/>
        <c:majorTickMark val="out"/>
        <c:minorTickMark val="none"/>
        <c:tickLblPos val="nextTo"/>
        <c:txPr>
          <a:bodyPr/>
          <a:lstStyle/>
          <a:p>
            <a:pPr>
              <a:defRPr b="1">
                <a:latin typeface="Arial" pitchFamily="34" charset="0"/>
                <a:cs typeface="Arial" pitchFamily="34" charset="0"/>
              </a:defRPr>
            </a:pPr>
            <a:endParaRPr lang="en-US"/>
          </a:p>
        </c:txPr>
        <c:crossAx val="51509120"/>
        <c:crosses val="autoZero"/>
        <c:crossBetween val="midCat"/>
      </c:valAx>
    </c:plotArea>
    <c:legend>
      <c:legendPos val="t"/>
      <c:layout>
        <c:manualLayout>
          <c:xMode val="edge"/>
          <c:yMode val="edge"/>
          <c:x val="0.21344543501849569"/>
          <c:y val="0"/>
          <c:w val="0.62727565169362665"/>
          <c:h val="8.2863430507392033E-2"/>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524604372964248E-2"/>
          <c:y val="8.2389803347445875E-2"/>
          <c:w val="0.89358613294749145"/>
          <c:h val="0.84183796277977818"/>
        </c:manualLayout>
      </c:layout>
      <c:lineChart>
        <c:grouping val="standard"/>
        <c:varyColors val="0"/>
        <c:ser>
          <c:idx val="0"/>
          <c:order val="0"/>
          <c:tx>
            <c:strRef>
              <c:f>'[Dairy digits figure.xlsx]Sheet 1'!$J$5</c:f>
              <c:strCache>
                <c:ptCount val="1"/>
                <c:pt idx="0">
                  <c:v>Butter</c:v>
                </c:pt>
              </c:strCache>
            </c:strRef>
          </c:tx>
          <c:spPr>
            <a:ln w="57150"/>
          </c:spPr>
          <c:marker>
            <c:symbol val="none"/>
          </c:marker>
          <c:cat>
            <c:numRef>
              <c:f>'[Dairy digits figure.xlsx]Sheet 1'!$D$90:$D$218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42933</c:v>
                </c:pt>
                <c:pt idx="43">
                  <c:v>42964</c:v>
                </c:pt>
                <c:pt idx="44">
                  <c:v>42979</c:v>
                </c:pt>
                <c:pt idx="45">
                  <c:v>43009</c:v>
                </c:pt>
                <c:pt idx="46">
                  <c:v>43040</c:v>
                </c:pt>
                <c:pt idx="47">
                  <c:v>43070</c:v>
                </c:pt>
                <c:pt idx="48">
                  <c:v>43101</c:v>
                </c:pt>
                <c:pt idx="49">
                  <c:v>43132</c:v>
                </c:pt>
                <c:pt idx="50">
                  <c:v>43160</c:v>
                </c:pt>
                <c:pt idx="51">
                  <c:v>43208</c:v>
                </c:pt>
                <c:pt idx="52">
                  <c:v>43238</c:v>
                </c:pt>
                <c:pt idx="53">
                  <c:v>43269</c:v>
                </c:pt>
                <c:pt idx="54">
                  <c:v>43299</c:v>
                </c:pt>
                <c:pt idx="55">
                  <c:v>43330</c:v>
                </c:pt>
                <c:pt idx="56">
                  <c:v>43361</c:v>
                </c:pt>
                <c:pt idx="57">
                  <c:v>43391</c:v>
                </c:pt>
                <c:pt idx="58">
                  <c:v>43422</c:v>
                </c:pt>
                <c:pt idx="59">
                  <c:v>43452</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'[Dairy digits figure.xlsx]Sheet 1'!$J$90:$J$218</c:f>
              <c:numCache>
                <c:formatCode>###\ ###</c:formatCode>
                <c:ptCount val="129"/>
                <c:pt idx="0">
                  <c:v>49567.199999999997</c:v>
                </c:pt>
                <c:pt idx="1">
                  <c:v>51654.48</c:v>
                </c:pt>
                <c:pt idx="2">
                  <c:v>51127</c:v>
                </c:pt>
                <c:pt idx="3">
                  <c:v>43255</c:v>
                </c:pt>
                <c:pt idx="4">
                  <c:v>42120</c:v>
                </c:pt>
                <c:pt idx="5">
                  <c:v>40904.400000000001</c:v>
                </c:pt>
                <c:pt idx="6">
                  <c:v>38376</c:v>
                </c:pt>
                <c:pt idx="7">
                  <c:v>34805.54</c:v>
                </c:pt>
                <c:pt idx="8">
                  <c:v>32576.25</c:v>
                </c:pt>
                <c:pt idx="9">
                  <c:v>31139.91</c:v>
                </c:pt>
                <c:pt idx="10">
                  <c:v>31746</c:v>
                </c:pt>
                <c:pt idx="11">
                  <c:v>36655.64</c:v>
                </c:pt>
                <c:pt idx="12">
                  <c:v>40321.449999999997</c:v>
                </c:pt>
                <c:pt idx="13">
                  <c:v>43343.94</c:v>
                </c:pt>
                <c:pt idx="14">
                  <c:v>47938.5</c:v>
                </c:pt>
                <c:pt idx="15">
                  <c:v>39452.85</c:v>
                </c:pt>
                <c:pt idx="16">
                  <c:v>39046.14</c:v>
                </c:pt>
                <c:pt idx="17">
                  <c:v>36285</c:v>
                </c:pt>
                <c:pt idx="18">
                  <c:v>35856</c:v>
                </c:pt>
                <c:pt idx="19">
                  <c:v>34611.71</c:v>
                </c:pt>
                <c:pt idx="20">
                  <c:v>39521.599999999999</c:v>
                </c:pt>
                <c:pt idx="21">
                  <c:v>42862.5</c:v>
                </c:pt>
                <c:pt idx="22">
                  <c:v>40595</c:v>
                </c:pt>
                <c:pt idx="23">
                  <c:v>45163.25</c:v>
                </c:pt>
                <c:pt idx="24">
                  <c:v>50778</c:v>
                </c:pt>
                <c:pt idx="25" formatCode="#\ ###\ ###">
                  <c:v>48098.5</c:v>
                </c:pt>
                <c:pt idx="26" formatCode="#\ ###\ ###">
                  <c:v>41634</c:v>
                </c:pt>
                <c:pt idx="27" formatCode="#\ ###\ ###">
                  <c:v>38769.5</c:v>
                </c:pt>
                <c:pt idx="28" formatCode="#\ ###\ ###">
                  <c:v>39552</c:v>
                </c:pt>
                <c:pt idx="29" formatCode="#\ ###\ ###">
                  <c:v>41791.5</c:v>
                </c:pt>
                <c:pt idx="30" formatCode="#\ ###\ ###">
                  <c:v>42652.800000000003</c:v>
                </c:pt>
                <c:pt idx="31" formatCode="#\ ###\ ###">
                  <c:v>39991</c:v>
                </c:pt>
                <c:pt idx="32" formatCode="#\ ###\ ###">
                  <c:v>54969.54</c:v>
                </c:pt>
                <c:pt idx="33" formatCode="#\ ###\ ###">
                  <c:v>55427.47</c:v>
                </c:pt>
                <c:pt idx="34" formatCode="#\ ###\ ###">
                  <c:v>57031</c:v>
                </c:pt>
                <c:pt idx="35" formatCode="#\ ###\ ###">
                  <c:v>60845.4</c:v>
                </c:pt>
                <c:pt idx="36" formatCode="#\ ###\ ###">
                  <c:v>60003</c:v>
                </c:pt>
                <c:pt idx="37" formatCode="#\ ###\ ###">
                  <c:v>60502.53</c:v>
                </c:pt>
                <c:pt idx="38" formatCode="#\ ###\ ###">
                  <c:v>61296.78</c:v>
                </c:pt>
                <c:pt idx="39" formatCode="#\ ###\ ###">
                  <c:v>68454.539999999994</c:v>
                </c:pt>
                <c:pt idx="40" formatCode="#\ ###\ ###">
                  <c:v>68008.75</c:v>
                </c:pt>
                <c:pt idx="41" formatCode="#\ ###\ ###">
                  <c:v>74013.75</c:v>
                </c:pt>
                <c:pt idx="42" formatCode="#\ ###\ ###">
                  <c:v>79339.320000000007</c:v>
                </c:pt>
                <c:pt idx="43" formatCode="#\ ###\ ###">
                  <c:v>80311.5</c:v>
                </c:pt>
                <c:pt idx="44" formatCode="#\ ###\ ###">
                  <c:v>82052.600000000006</c:v>
                </c:pt>
                <c:pt idx="45" formatCode="#\ ###\ ###">
                  <c:v>81515</c:v>
                </c:pt>
                <c:pt idx="46" formatCode="#\ ###\ ###">
                  <c:v>78427.100000000006</c:v>
                </c:pt>
                <c:pt idx="47" formatCode="#\ ###\ ###">
                  <c:v>62136.06</c:v>
                </c:pt>
                <c:pt idx="48" formatCode="#\ ###\ ###">
                  <c:v>59187.6</c:v>
                </c:pt>
                <c:pt idx="49" formatCode="#\ ###\ ###">
                  <c:v>63789.1</c:v>
                </c:pt>
                <c:pt idx="50" formatCode="#\ ###\ ###">
                  <c:v>63101.25</c:v>
                </c:pt>
                <c:pt idx="51" formatCode="#\ ###\ ###">
                  <c:v>79116.960000000006</c:v>
                </c:pt>
                <c:pt idx="52" formatCode="#\ ###\ ###">
                  <c:v>72105</c:v>
                </c:pt>
                <c:pt idx="53" formatCode="#\ ###\ ###">
                  <c:v>75981</c:v>
                </c:pt>
                <c:pt idx="54" formatCode="#\ ###\ ###">
                  <c:v>67030.34</c:v>
                </c:pt>
                <c:pt idx="55" formatCode="#\ ###\ ###">
                  <c:v>66011</c:v>
                </c:pt>
                <c:pt idx="56" formatCode="#\ ###\ ###">
                  <c:v>63560.25</c:v>
                </c:pt>
                <c:pt idx="57" formatCode="#\ ###\ ###">
                  <c:v>60397.875</c:v>
                </c:pt>
                <c:pt idx="58" formatCode="#\ ###\ ###">
                  <c:v>58044.0625</c:v>
                </c:pt>
                <c:pt idx="59" formatCode="#\ ###\ ###">
                  <c:v>54497.13</c:v>
                </c:pt>
                <c:pt idx="60" formatCode="#\ ###\ ###">
                  <c:v>57824.07</c:v>
                </c:pt>
                <c:pt idx="61" formatCode="#\ ###\ ###">
                  <c:v>61543.5</c:v>
                </c:pt>
                <c:pt idx="62" formatCode="#\ ###\ ###">
                  <c:v>71094.720000000001</c:v>
                </c:pt>
                <c:pt idx="63" formatCode="#\ ###\ ###">
                  <c:v>79366.8</c:v>
                </c:pt>
                <c:pt idx="64" formatCode="#\ ###\ ###">
                  <c:v>81255.33</c:v>
                </c:pt>
                <c:pt idx="65" formatCode="#\ ###\ ###">
                  <c:v>70125.41</c:v>
                </c:pt>
                <c:pt idx="66" formatCode="#\ ###\ ###">
                  <c:v>61201.8</c:v>
                </c:pt>
                <c:pt idx="67" formatCode="#\ ###\ ###">
                  <c:v>61908.77</c:v>
                </c:pt>
                <c:pt idx="68" formatCode="#\ ###\ ###">
                  <c:v>61407.92</c:v>
                </c:pt>
                <c:pt idx="69" formatCode="#\ ###\ ###">
                  <c:v>61793.5</c:v>
                </c:pt>
                <c:pt idx="70" formatCode="#\ ###\ ###">
                  <c:v>61159.64</c:v>
                </c:pt>
                <c:pt idx="71" formatCode="#\ ###\ ###">
                  <c:v>57423.87</c:v>
                </c:pt>
                <c:pt idx="72" formatCode="#\ ###\ ###">
                  <c:v>56911.92</c:v>
                </c:pt>
                <c:pt idx="73" formatCode="#\ ###\ ###">
                  <c:v>63787.32</c:v>
                </c:pt>
                <c:pt idx="74" formatCode="#\ ###\ ###">
                  <c:v>71463.06</c:v>
                </c:pt>
                <c:pt idx="75" formatCode="#\ ###\ ###">
                  <c:v>78681.09</c:v>
                </c:pt>
                <c:pt idx="76" formatCode="#\ ###\ ###">
                  <c:v>70520.34</c:v>
                </c:pt>
                <c:pt idx="77" formatCode="#\ ###\ ###">
                  <c:v>62348.84</c:v>
                </c:pt>
                <c:pt idx="78" formatCode="#\ ###\ ###">
                  <c:v>60900.12</c:v>
                </c:pt>
                <c:pt idx="79" formatCode="#\ ###\ ###">
                  <c:v>59236.74</c:v>
                </c:pt>
                <c:pt idx="80" formatCode="#\ ###\ ###">
                  <c:v>56914.26</c:v>
                </c:pt>
                <c:pt idx="81" formatCode="#\ ###\ ###">
                  <c:v>59322.8125</c:v>
                </c:pt>
                <c:pt idx="82" formatCode="#\ ###\ ###">
                  <c:v>59325.75</c:v>
                </c:pt>
                <c:pt idx="83" formatCode="#\ ###\ ###">
                  <c:v>60543</c:v>
                </c:pt>
                <c:pt idx="84" formatCode="#\ ###\ ###">
                  <c:v>70022.5</c:v>
                </c:pt>
                <c:pt idx="85" formatCode="#\ ###\ ###">
                  <c:v>73615.5</c:v>
                </c:pt>
                <c:pt idx="86" formatCode="#\ ###\ ###">
                  <c:v>85875</c:v>
                </c:pt>
                <c:pt idx="87" formatCode="#\ ###\ ###">
                  <c:v>82947.5625</c:v>
                </c:pt>
                <c:pt idx="88" formatCode="#\ ###\ ###">
                  <c:v>71589.625</c:v>
                </c:pt>
                <c:pt idx="89" formatCode="#\ ###\ ###">
                  <c:v>65337</c:v>
                </c:pt>
                <c:pt idx="90" formatCode="#\ ###\ ###">
                  <c:v>65520.875</c:v>
                </c:pt>
                <c:pt idx="91" formatCode="#\ ###\ ###">
                  <c:v>68403.5625</c:v>
                </c:pt>
                <c:pt idx="92" formatCode="#\ ###\ ###">
                  <c:v>70032</c:v>
                </c:pt>
                <c:pt idx="93" formatCode="#\ ###\ ###">
                  <c:v>73458</c:v>
                </c:pt>
                <c:pt idx="94" formatCode="#\ ###\ ###">
                  <c:v>87509.625</c:v>
                </c:pt>
                <c:pt idx="95" formatCode="#\ ###\ ###">
                  <c:v>91930</c:v>
                </c:pt>
                <c:pt idx="96" formatCode="#,##0">
                  <c:v>93912</c:v>
                </c:pt>
                <c:pt idx="97" formatCode="#\ ###\ ###">
                  <c:v>102452.5</c:v>
                </c:pt>
                <c:pt idx="98" formatCode="#\ ###\ ###">
                  <c:v>104415.75</c:v>
                </c:pt>
                <c:pt idx="99" formatCode="#\ ###\ ###">
                  <c:v>102656.25</c:v>
                </c:pt>
                <c:pt idx="100" formatCode="#\ ###\ ###">
                  <c:v>98456</c:v>
                </c:pt>
                <c:pt idx="101" formatCode="#\ ###\ ###">
                  <c:v>95848.125</c:v>
                </c:pt>
                <c:pt idx="102" formatCode="#\ ###\ ###">
                  <c:v>96820.125</c:v>
                </c:pt>
                <c:pt idx="103" formatCode="#\ ###\ ###">
                  <c:v>88718.75</c:v>
                </c:pt>
                <c:pt idx="104" formatCode="#\ ###\ ###">
                  <c:v>93513</c:v>
                </c:pt>
                <c:pt idx="105" formatCode="#\ ###\ ###">
                  <c:v>92283.333333333343</c:v>
                </c:pt>
                <c:pt idx="106" formatCode="#\ ###\ ###">
                  <c:v>84790.125</c:v>
                </c:pt>
                <c:pt idx="107" formatCode="#\ ###\ ###">
                  <c:v>81566.75</c:v>
                </c:pt>
                <c:pt idx="108" formatCode="#\ ###\ ###">
                  <c:v>77500.5</c:v>
                </c:pt>
                <c:pt idx="109" formatCode="#\ ###\ ###">
                  <c:v>82544</c:v>
                </c:pt>
                <c:pt idx="110" formatCode="#\ ###\ ###">
                  <c:v>89865.5625</c:v>
                </c:pt>
                <c:pt idx="111" formatCode="#\ ###\ ###">
                  <c:v>85171.875</c:v>
                </c:pt>
                <c:pt idx="112" formatCode="#\ ###\ ###">
                  <c:v>94495.541666666657</c:v>
                </c:pt>
                <c:pt idx="113" formatCode="#\ ###\ ###">
                  <c:v>98812.1875</c:v>
                </c:pt>
                <c:pt idx="114" formatCode="#\ ###\ ###">
                  <c:v>90913.5</c:v>
                </c:pt>
                <c:pt idx="115" formatCode="#\ ###\ ###">
                  <c:v>87312.166666666686</c:v>
                </c:pt>
                <c:pt idx="116" formatCode="#\ ###\ ###">
                  <c:v>89514.6875</c:v>
                </c:pt>
                <c:pt idx="117" formatCode="#\ ###\ ###">
                  <c:v>93443</c:v>
                </c:pt>
                <c:pt idx="118" formatCode="#,##0">
                  <c:v>91927.33</c:v>
                </c:pt>
                <c:pt idx="119" formatCode="#,##0">
                  <c:v>96437.02</c:v>
                </c:pt>
                <c:pt idx="120" formatCode="#,##0">
                  <c:v>108363.2</c:v>
                </c:pt>
                <c:pt idx="121" formatCode="#,##0">
                  <c:v>123953.34</c:v>
                </c:pt>
                <c:pt idx="122" formatCode="#,##0">
                  <c:v>121671.3</c:v>
                </c:pt>
                <c:pt idx="123" formatCode="#,##0">
                  <c:v>125514.24000000001</c:v>
                </c:pt>
                <c:pt idx="124" formatCode="#,##0">
                  <c:v>127493.6</c:v>
                </c:pt>
                <c:pt idx="125" formatCode="#,##0">
                  <c:v>137925</c:v>
                </c:pt>
                <c:pt idx="126" formatCode="#,##0">
                  <c:v>135360.25</c:v>
                </c:pt>
                <c:pt idx="127" formatCode="#,##0">
                  <c:v>122992.7</c:v>
                </c:pt>
                <c:pt idx="128" formatCode="#,##0">
                  <c:v>115061.1</c:v>
                </c:pt>
              </c:numCache>
            </c:numRef>
          </c:val>
          <c:smooth val="0"/>
          <c:extLst>
            <c:ext xmlns:c16="http://schemas.microsoft.com/office/drawing/2014/chart" uri="{C3380CC4-5D6E-409C-BE32-E72D297353CC}">
              <c16:uniqueId val="{00000000-C92E-4D9F-B199-D2221A4FFE3A}"/>
            </c:ext>
          </c:extLst>
        </c:ser>
        <c:ser>
          <c:idx val="1"/>
          <c:order val="1"/>
          <c:tx>
            <c:strRef>
              <c:f>'[Dairy digits figure.xlsx]Sheet 1'!$K$5</c:f>
              <c:strCache>
                <c:ptCount val="1"/>
                <c:pt idx="0">
                  <c:v>SMP</c:v>
                </c:pt>
              </c:strCache>
            </c:strRef>
          </c:tx>
          <c:spPr>
            <a:ln w="57150"/>
          </c:spPr>
          <c:marker>
            <c:symbol val="none"/>
          </c:marker>
          <c:cat>
            <c:numRef>
              <c:f>'[Dairy digits figure.xlsx]Sheet 1'!$D$90:$D$218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42933</c:v>
                </c:pt>
                <c:pt idx="43">
                  <c:v>42964</c:v>
                </c:pt>
                <c:pt idx="44">
                  <c:v>42979</c:v>
                </c:pt>
                <c:pt idx="45">
                  <c:v>43009</c:v>
                </c:pt>
                <c:pt idx="46">
                  <c:v>43040</c:v>
                </c:pt>
                <c:pt idx="47">
                  <c:v>43070</c:v>
                </c:pt>
                <c:pt idx="48">
                  <c:v>43101</c:v>
                </c:pt>
                <c:pt idx="49">
                  <c:v>43132</c:v>
                </c:pt>
                <c:pt idx="50">
                  <c:v>43160</c:v>
                </c:pt>
                <c:pt idx="51">
                  <c:v>43208</c:v>
                </c:pt>
                <c:pt idx="52">
                  <c:v>43238</c:v>
                </c:pt>
                <c:pt idx="53">
                  <c:v>43269</c:v>
                </c:pt>
                <c:pt idx="54">
                  <c:v>43299</c:v>
                </c:pt>
                <c:pt idx="55">
                  <c:v>43330</c:v>
                </c:pt>
                <c:pt idx="56">
                  <c:v>43361</c:v>
                </c:pt>
                <c:pt idx="57">
                  <c:v>43391</c:v>
                </c:pt>
                <c:pt idx="58">
                  <c:v>43422</c:v>
                </c:pt>
                <c:pt idx="59">
                  <c:v>43452</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'[Dairy digits figure.xlsx]Sheet 1'!$K$90:$K$218</c:f>
              <c:numCache>
                <c:formatCode>###\ ###</c:formatCode>
                <c:ptCount val="129"/>
                <c:pt idx="0">
                  <c:v>53730.41</c:v>
                </c:pt>
                <c:pt idx="1">
                  <c:v>54800</c:v>
                </c:pt>
                <c:pt idx="2">
                  <c:v>52535.25</c:v>
                </c:pt>
                <c:pt idx="3">
                  <c:v>45449.4</c:v>
                </c:pt>
                <c:pt idx="4">
                  <c:v>42764.800000000003</c:v>
                </c:pt>
                <c:pt idx="5">
                  <c:v>41919</c:v>
                </c:pt>
                <c:pt idx="6">
                  <c:v>39569.919999999998</c:v>
                </c:pt>
                <c:pt idx="7">
                  <c:v>34965.589999999997</c:v>
                </c:pt>
                <c:pt idx="8">
                  <c:v>30802.35</c:v>
                </c:pt>
                <c:pt idx="9">
                  <c:v>30165.75</c:v>
                </c:pt>
                <c:pt idx="10">
                  <c:v>27883.200000000001</c:v>
                </c:pt>
                <c:pt idx="11">
                  <c:v>27552</c:v>
                </c:pt>
                <c:pt idx="12">
                  <c:v>27837.42</c:v>
                </c:pt>
                <c:pt idx="13">
                  <c:v>30108</c:v>
                </c:pt>
                <c:pt idx="14">
                  <c:v>34974</c:v>
                </c:pt>
                <c:pt idx="15">
                  <c:v>28223.5</c:v>
                </c:pt>
                <c:pt idx="16">
                  <c:v>26932.5</c:v>
                </c:pt>
                <c:pt idx="17">
                  <c:v>25276.5</c:v>
                </c:pt>
                <c:pt idx="18">
                  <c:v>22795.95</c:v>
                </c:pt>
                <c:pt idx="19">
                  <c:v>19519.919999999998</c:v>
                </c:pt>
                <c:pt idx="20">
                  <c:v>25323.200000000001</c:v>
                </c:pt>
                <c:pt idx="21">
                  <c:v>29187</c:v>
                </c:pt>
                <c:pt idx="22">
                  <c:v>28063.5</c:v>
                </c:pt>
                <c:pt idx="23">
                  <c:v>26926.255000000001</c:v>
                </c:pt>
                <c:pt idx="24">
                  <c:v>30909.06</c:v>
                </c:pt>
                <c:pt idx="25" formatCode="#\ ###\ ###">
                  <c:v>28583.125</c:v>
                </c:pt>
                <c:pt idx="26" formatCode="#\ ###\ ###">
                  <c:v>26784.54</c:v>
                </c:pt>
                <c:pt idx="27" formatCode="#\ ###\ ###">
                  <c:v>25412.31</c:v>
                </c:pt>
                <c:pt idx="28" formatCode="#\ ###\ ###">
                  <c:v>26311.68</c:v>
                </c:pt>
                <c:pt idx="29" formatCode="#\ ###\ ###">
                  <c:v>27861</c:v>
                </c:pt>
                <c:pt idx="30" formatCode="#\ ###\ ###">
                  <c:v>27720</c:v>
                </c:pt>
                <c:pt idx="31" formatCode="#\ ###\ ###">
                  <c:v>26545.75</c:v>
                </c:pt>
                <c:pt idx="32" formatCode="#\ ###\ ###">
                  <c:v>33265.129999999997</c:v>
                </c:pt>
                <c:pt idx="33" formatCode="#\ ###\ ###">
                  <c:v>32512.62</c:v>
                </c:pt>
                <c:pt idx="34" formatCode="#\ ###\ ###">
                  <c:v>32507.67</c:v>
                </c:pt>
                <c:pt idx="35" formatCode="#\ ###\ ###">
                  <c:v>33264</c:v>
                </c:pt>
                <c:pt idx="36" formatCode="#\ ###\ ###">
                  <c:v>34076.28</c:v>
                </c:pt>
                <c:pt idx="37" formatCode="#\ ###\ ###">
                  <c:v>34623.75</c:v>
                </c:pt>
                <c:pt idx="38" formatCode="#\ ###\ ###">
                  <c:v>28299.78</c:v>
                </c:pt>
                <c:pt idx="39" formatCode="#\ ###\ ###">
                  <c:v>25768.11</c:v>
                </c:pt>
                <c:pt idx="40" formatCode="#\ ###\ ###">
                  <c:v>26380.76</c:v>
                </c:pt>
                <c:pt idx="41" formatCode="#\ ###\ ###">
                  <c:v>26883.599999999999</c:v>
                </c:pt>
                <c:pt idx="42" formatCode="#\ ###\ ###">
                  <c:v>27436.32</c:v>
                </c:pt>
                <c:pt idx="43" formatCode="#\ ###\ ###">
                  <c:v>26069.84</c:v>
                </c:pt>
                <c:pt idx="44" formatCode="#\ ###\ ###">
                  <c:v>25576.46</c:v>
                </c:pt>
                <c:pt idx="45" formatCode="#\ ###\ ###">
                  <c:v>26536.9</c:v>
                </c:pt>
                <c:pt idx="46" formatCode="#\ ###\ ###">
                  <c:v>24770.15</c:v>
                </c:pt>
                <c:pt idx="47" formatCode="#\ ###\ ###">
                  <c:v>22955.31</c:v>
                </c:pt>
                <c:pt idx="48" formatCode="#\ ###\ ###">
                  <c:v>22287.599999999999</c:v>
                </c:pt>
                <c:pt idx="49" formatCode="#\ ###\ ###">
                  <c:v>23684.9</c:v>
                </c:pt>
                <c:pt idx="50" formatCode="#\ ###\ ###">
                  <c:v>21472.2</c:v>
                </c:pt>
                <c:pt idx="51" formatCode="#\ ###\ ###">
                  <c:v>20021.04</c:v>
                </c:pt>
                <c:pt idx="52" formatCode="#\ ###\ ###">
                  <c:v>25863.75</c:v>
                </c:pt>
                <c:pt idx="53" formatCode="#\ ###\ ###">
                  <c:v>28159.625</c:v>
                </c:pt>
                <c:pt idx="54" formatCode="#\ ###\ ###">
                  <c:v>27369.16</c:v>
                </c:pt>
                <c:pt idx="55" formatCode="#\ ###\ ###">
                  <c:v>28240</c:v>
                </c:pt>
                <c:pt idx="56" formatCode="#\ ###\ ###">
                  <c:v>30719.25</c:v>
                </c:pt>
                <c:pt idx="57" formatCode="#\ ###\ ###">
                  <c:v>29110.6875</c:v>
                </c:pt>
                <c:pt idx="58" formatCode="#\ ###\ ###">
                  <c:v>28802.5</c:v>
                </c:pt>
                <c:pt idx="59" formatCode="#\ ###\ ###">
                  <c:v>28268.87</c:v>
                </c:pt>
                <c:pt idx="60" formatCode="#\ ###\ ###">
                  <c:v>32905.410000000003</c:v>
                </c:pt>
                <c:pt idx="61" formatCode="#\ ###\ ###">
                  <c:v>36220.769999999997</c:v>
                </c:pt>
                <c:pt idx="62" formatCode="#\ ###\ ###">
                  <c:v>37028.5</c:v>
                </c:pt>
                <c:pt idx="63" formatCode="#\ ###\ ###">
                  <c:v>36108</c:v>
                </c:pt>
                <c:pt idx="64" formatCode="#\ ###\ ###">
                  <c:v>36984.089999999997</c:v>
                </c:pt>
                <c:pt idx="65" formatCode="#\ ###\ ###">
                  <c:v>34880.58</c:v>
                </c:pt>
                <c:pt idx="66" formatCode="#\ ###\ ###">
                  <c:v>35476.25</c:v>
                </c:pt>
                <c:pt idx="67" formatCode="#\ ###\ ###">
                  <c:v>39350.980000000003</c:v>
                </c:pt>
                <c:pt idx="68" formatCode="#\ ###\ ###">
                  <c:v>39147.919999999998</c:v>
                </c:pt>
                <c:pt idx="69" formatCode="#\ ###\ ###">
                  <c:v>42436.5</c:v>
                </c:pt>
                <c:pt idx="70" formatCode="#\ ###\ ###">
                  <c:v>44162.64</c:v>
                </c:pt>
                <c:pt idx="71" formatCode="#\ ###\ ###">
                  <c:v>43194.69</c:v>
                </c:pt>
                <c:pt idx="72" formatCode="#\ ###\ ###">
                  <c:v>43376.58</c:v>
                </c:pt>
                <c:pt idx="73" formatCode="#\ ###\ ###">
                  <c:v>45555.93</c:v>
                </c:pt>
                <c:pt idx="74" formatCode="#\ ###\ ###">
                  <c:v>46252.62</c:v>
                </c:pt>
                <c:pt idx="75" formatCode="#\ ###\ ###">
                  <c:v>46202.16</c:v>
                </c:pt>
                <c:pt idx="76" formatCode="#\ ###\ ###">
                  <c:v>45727.75</c:v>
                </c:pt>
                <c:pt idx="77" formatCode="#\ ###\ ###">
                  <c:v>45136.18</c:v>
                </c:pt>
                <c:pt idx="78" formatCode="#\ ###\ ###">
                  <c:v>46035</c:v>
                </c:pt>
                <c:pt idx="79" formatCode="#\ ###\ ###">
                  <c:v>48347.38</c:v>
                </c:pt>
                <c:pt idx="80" formatCode="#\ ###\ ###">
                  <c:v>47205.75</c:v>
                </c:pt>
                <c:pt idx="81" formatCode="#\ ###\ ###">
                  <c:v>48527.5</c:v>
                </c:pt>
                <c:pt idx="82" formatCode="#\ ###\ ###">
                  <c:v>43428</c:v>
                </c:pt>
                <c:pt idx="83" formatCode="#\ ###\ ###">
                  <c:v>43245</c:v>
                </c:pt>
                <c:pt idx="84" formatCode="#\ ###\ ###">
                  <c:v>48448</c:v>
                </c:pt>
                <c:pt idx="85" formatCode="#\ ###\ ###">
                  <c:v>47232</c:v>
                </c:pt>
                <c:pt idx="86" formatCode="#\ ###\ ###">
                  <c:v>51093.75</c:v>
                </c:pt>
                <c:pt idx="87" formatCode="#\ ###\ ###">
                  <c:v>49264.1875</c:v>
                </c:pt>
                <c:pt idx="88" formatCode="#\ ###\ ###">
                  <c:v>49157.625</c:v>
                </c:pt>
                <c:pt idx="89" formatCode="#\ ###\ ###">
                  <c:v>48546</c:v>
                </c:pt>
                <c:pt idx="90" formatCode="#\ ###\ ###">
                  <c:v>46982.375</c:v>
                </c:pt>
                <c:pt idx="91" formatCode="#\ ###\ ###">
                  <c:v>45140.8125</c:v>
                </c:pt>
                <c:pt idx="92" formatCode="#\ ###\ ###">
                  <c:v>45502.5625</c:v>
                </c:pt>
                <c:pt idx="93" formatCode="#\ ###\ ###">
                  <c:v>49837.666666666672</c:v>
                </c:pt>
                <c:pt idx="94" formatCode="#\ ###\ ###">
                  <c:v>55846.875</c:v>
                </c:pt>
                <c:pt idx="95" formatCode="#\ ###\ ###">
                  <c:v>58942.1875</c:v>
                </c:pt>
                <c:pt idx="96" formatCode="#,##0">
                  <c:v>60630</c:v>
                </c:pt>
                <c:pt idx="97" formatCode="#\ ###\ ###">
                  <c:v>66642</c:v>
                </c:pt>
                <c:pt idx="98" formatCode="#\ ###\ ###">
                  <c:v>68674.875</c:v>
                </c:pt>
                <c:pt idx="99" formatCode="#\ ###\ ###">
                  <c:v>67968.75</c:v>
                </c:pt>
                <c:pt idx="100" formatCode="#\ ###\ ###">
                  <c:v>66100.5</c:v>
                </c:pt>
                <c:pt idx="101" formatCode="#\ ###\ ###">
                  <c:v>67488.9375</c:v>
                </c:pt>
                <c:pt idx="102" formatCode="#\ ###\ ###">
                  <c:v>68226.125</c:v>
                </c:pt>
                <c:pt idx="103" formatCode="#\ ###\ ###">
                  <c:v>59911.25</c:v>
                </c:pt>
                <c:pt idx="104" formatCode="#\ ###\ ###">
                  <c:v>62415</c:v>
                </c:pt>
                <c:pt idx="105" formatCode="#\ ###\ ###">
                  <c:v>61999.333333333328</c:v>
                </c:pt>
                <c:pt idx="106" formatCode="#\ ###\ ###">
                  <c:v>52707.375</c:v>
                </c:pt>
                <c:pt idx="107" formatCode="#\ ###\ ###">
                  <c:v>53444</c:v>
                </c:pt>
                <c:pt idx="108" formatCode="#\ ###\ ###">
                  <c:v>49852.25</c:v>
                </c:pt>
                <c:pt idx="109" formatCode="#\ ###\ ###">
                  <c:v>51296</c:v>
                </c:pt>
                <c:pt idx="110" formatCode="#\ ###\ ###">
                  <c:v>50927.625</c:v>
                </c:pt>
                <c:pt idx="111" formatCode="#\ ###\ ###">
                  <c:v>48036.9375</c:v>
                </c:pt>
                <c:pt idx="112" formatCode="#\ ###\ ###">
                  <c:v>54178.5</c:v>
                </c:pt>
                <c:pt idx="113" formatCode="#\ ###\ ###">
                  <c:v>52504.9375</c:v>
                </c:pt>
                <c:pt idx="114" formatCode="#\ ###\ ###">
                  <c:v>47670</c:v>
                </c:pt>
                <c:pt idx="115" formatCode="#\ ###\ ###">
                  <c:v>45414.833333333343</c:v>
                </c:pt>
                <c:pt idx="116" formatCode="#\ ###\ ###">
                  <c:v>44223.8125</c:v>
                </c:pt>
                <c:pt idx="117" formatCode="#\ ###\ ###">
                  <c:v>49820.375</c:v>
                </c:pt>
                <c:pt idx="118" formatCode="#,##0">
                  <c:v>49771.58</c:v>
                </c:pt>
                <c:pt idx="119" formatCode="#,##0">
                  <c:v>48758.2</c:v>
                </c:pt>
                <c:pt idx="120" formatCode="#,##0">
                  <c:v>49594.400000000001</c:v>
                </c:pt>
                <c:pt idx="121" formatCode="#,##0">
                  <c:v>52875.6</c:v>
                </c:pt>
                <c:pt idx="122" formatCode="#,##0">
                  <c:v>48894.36</c:v>
                </c:pt>
                <c:pt idx="123" formatCode="#,##0">
                  <c:v>48351.68</c:v>
                </c:pt>
                <c:pt idx="124" formatCode="#,##0">
                  <c:v>48318.400000000001</c:v>
                </c:pt>
                <c:pt idx="125" formatCode="#,##0">
                  <c:v>49653</c:v>
                </c:pt>
                <c:pt idx="126" formatCode="#,##0">
                  <c:v>47669</c:v>
                </c:pt>
                <c:pt idx="127" formatCode="#,##0">
                  <c:v>46713.4</c:v>
                </c:pt>
                <c:pt idx="128" formatCode="#,##0">
                  <c:v>49030.62</c:v>
                </c:pt>
              </c:numCache>
            </c:numRef>
          </c:val>
          <c:smooth val="0"/>
          <c:extLst>
            <c:ext xmlns:c16="http://schemas.microsoft.com/office/drawing/2014/chart" uri="{C3380CC4-5D6E-409C-BE32-E72D297353CC}">
              <c16:uniqueId val="{00000001-C92E-4D9F-B199-D2221A4FFE3A}"/>
            </c:ext>
          </c:extLst>
        </c:ser>
        <c:ser>
          <c:idx val="2"/>
          <c:order val="2"/>
          <c:tx>
            <c:strRef>
              <c:f>'[Dairy digits figure.xlsx]Sheet 1'!$L$5</c:f>
              <c:strCache>
                <c:ptCount val="1"/>
                <c:pt idx="0">
                  <c:v>Cheddar</c:v>
                </c:pt>
              </c:strCache>
            </c:strRef>
          </c:tx>
          <c:spPr>
            <a:ln w="57150"/>
          </c:spPr>
          <c:marker>
            <c:symbol val="none"/>
          </c:marker>
          <c:cat>
            <c:numRef>
              <c:f>'[Dairy digits figure.xlsx]Sheet 1'!$D$90:$D$218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42933</c:v>
                </c:pt>
                <c:pt idx="43">
                  <c:v>42964</c:v>
                </c:pt>
                <c:pt idx="44">
                  <c:v>42979</c:v>
                </c:pt>
                <c:pt idx="45">
                  <c:v>43009</c:v>
                </c:pt>
                <c:pt idx="46">
                  <c:v>43040</c:v>
                </c:pt>
                <c:pt idx="47">
                  <c:v>43070</c:v>
                </c:pt>
                <c:pt idx="48">
                  <c:v>43101</c:v>
                </c:pt>
                <c:pt idx="49">
                  <c:v>43132</c:v>
                </c:pt>
                <c:pt idx="50">
                  <c:v>43160</c:v>
                </c:pt>
                <c:pt idx="51">
                  <c:v>43208</c:v>
                </c:pt>
                <c:pt idx="52">
                  <c:v>43238</c:v>
                </c:pt>
                <c:pt idx="53">
                  <c:v>43269</c:v>
                </c:pt>
                <c:pt idx="54">
                  <c:v>43299</c:v>
                </c:pt>
                <c:pt idx="55">
                  <c:v>43330</c:v>
                </c:pt>
                <c:pt idx="56">
                  <c:v>43361</c:v>
                </c:pt>
                <c:pt idx="57">
                  <c:v>43391</c:v>
                </c:pt>
                <c:pt idx="58">
                  <c:v>43422</c:v>
                </c:pt>
                <c:pt idx="59">
                  <c:v>43452</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'[Dairy digits figure.xlsx]Sheet 1'!$L$90:$L$218</c:f>
              <c:numCache>
                <c:formatCode>###\ ###</c:formatCode>
                <c:ptCount val="129"/>
                <c:pt idx="0">
                  <c:v>53806.5</c:v>
                </c:pt>
                <c:pt idx="1">
                  <c:v>57540</c:v>
                </c:pt>
                <c:pt idx="2">
                  <c:v>54825</c:v>
                </c:pt>
                <c:pt idx="3">
                  <c:v>50640</c:v>
                </c:pt>
                <c:pt idx="4">
                  <c:v>47840</c:v>
                </c:pt>
                <c:pt idx="5">
                  <c:v>49128</c:v>
                </c:pt>
                <c:pt idx="6">
                  <c:v>47703.5</c:v>
                </c:pt>
                <c:pt idx="7">
                  <c:v>44814</c:v>
                </c:pt>
                <c:pt idx="8">
                  <c:v>43252.5</c:v>
                </c:pt>
                <c:pt idx="9">
                  <c:v>44280</c:v>
                </c:pt>
                <c:pt idx="10">
                  <c:v>42735</c:v>
                </c:pt>
                <c:pt idx="11">
                  <c:v>42763</c:v>
                </c:pt>
                <c:pt idx="12">
                  <c:v>43387.5</c:v>
                </c:pt>
                <c:pt idx="13">
                  <c:v>42267</c:v>
                </c:pt>
                <c:pt idx="14">
                  <c:v>43717.5</c:v>
                </c:pt>
                <c:pt idx="15">
                  <c:v>42035</c:v>
                </c:pt>
                <c:pt idx="16">
                  <c:v>41895</c:v>
                </c:pt>
                <c:pt idx="17">
                  <c:v>41967.6</c:v>
                </c:pt>
                <c:pt idx="18">
                  <c:v>39840</c:v>
                </c:pt>
                <c:pt idx="19">
                  <c:v>38161.96</c:v>
                </c:pt>
                <c:pt idx="20">
                  <c:v>40800</c:v>
                </c:pt>
                <c:pt idx="21">
                  <c:v>43200</c:v>
                </c:pt>
                <c:pt idx="22">
                  <c:v>44478</c:v>
                </c:pt>
                <c:pt idx="23">
                  <c:v>47029.5</c:v>
                </c:pt>
                <c:pt idx="24">
                  <c:v>52006.5</c:v>
                </c:pt>
                <c:pt idx="25" formatCode="#\ ###\ ###">
                  <c:v>49281.25</c:v>
                </c:pt>
                <c:pt idx="26" formatCode="#\ ###\ ###">
                  <c:v>39321</c:v>
                </c:pt>
                <c:pt idx="27" formatCode="#\ ###\ ###">
                  <c:v>37818.550000000003</c:v>
                </c:pt>
                <c:pt idx="28" formatCode="#\ ###\ ###">
                  <c:v>39367.68</c:v>
                </c:pt>
                <c:pt idx="29" formatCode="#\ ###\ ###">
                  <c:v>42544.5</c:v>
                </c:pt>
                <c:pt idx="30" formatCode="#\ ###\ ###">
                  <c:v>41040</c:v>
                </c:pt>
                <c:pt idx="31" formatCode="#\ ###\ ###">
                  <c:v>40501.230000000003</c:v>
                </c:pt>
                <c:pt idx="32" formatCode="#\ ###\ ###">
                  <c:v>50241.43</c:v>
                </c:pt>
                <c:pt idx="33" formatCode="#\ ###\ ###">
                  <c:v>50579.83</c:v>
                </c:pt>
                <c:pt idx="34" formatCode="#\ ###\ ###">
                  <c:v>50242.92</c:v>
                </c:pt>
                <c:pt idx="35" formatCode="#\ ###\ ###">
                  <c:v>51794.82</c:v>
                </c:pt>
                <c:pt idx="36" formatCode="#\ ###\ ###">
                  <c:v>51189</c:v>
                </c:pt>
                <c:pt idx="37" formatCode="#\ ###\ ###">
                  <c:v>50781.5</c:v>
                </c:pt>
                <c:pt idx="38" formatCode="#\ ###\ ###">
                  <c:v>46739.28</c:v>
                </c:pt>
                <c:pt idx="39" formatCode="#\ ###\ ###">
                  <c:v>45798</c:v>
                </c:pt>
                <c:pt idx="40" formatCode="#\ ###\ ###">
                  <c:v>48010.86</c:v>
                </c:pt>
                <c:pt idx="41" formatCode="#\ ###\ ###">
                  <c:v>50310</c:v>
                </c:pt>
                <c:pt idx="42" formatCode="#\ ###\ ###">
                  <c:v>52980.480000000003</c:v>
                </c:pt>
                <c:pt idx="43" formatCode="#\ ###\ ###">
                  <c:v>53038.64</c:v>
                </c:pt>
                <c:pt idx="44" formatCode="#\ ###\ ###">
                  <c:v>54521.88</c:v>
                </c:pt>
                <c:pt idx="45" formatCode="#\ ###\ ###">
                  <c:v>56512.5</c:v>
                </c:pt>
                <c:pt idx="46" formatCode="#\ ###\ ###">
                  <c:v>56790.1</c:v>
                </c:pt>
                <c:pt idx="47" formatCode="#\ ###\ ###">
                  <c:v>44817.51</c:v>
                </c:pt>
                <c:pt idx="48" formatCode="#\ ###\ ###">
                  <c:v>42521.1</c:v>
                </c:pt>
                <c:pt idx="49" formatCode="#\ ###\ ###">
                  <c:v>44728.85</c:v>
                </c:pt>
                <c:pt idx="50" formatCode="#\ ###\ ###">
                  <c:v>45172.2</c:v>
                </c:pt>
                <c:pt idx="51" formatCode="#\ ###\ ###">
                  <c:v>45796.92</c:v>
                </c:pt>
                <c:pt idx="52" formatCode="#\ ###\ ###">
                  <c:v>51335.625</c:v>
                </c:pt>
                <c:pt idx="53" formatCode="#\ ###\ ###">
                  <c:v>53070.0625</c:v>
                </c:pt>
                <c:pt idx="54" formatCode="#\ ###\ ###">
                  <c:v>48953.84</c:v>
                </c:pt>
                <c:pt idx="55" formatCode="#\ ###\ ###">
                  <c:v>52512.28</c:v>
                </c:pt>
                <c:pt idx="56" formatCode="#\ ###\ ###">
                  <c:v>53412.75</c:v>
                </c:pt>
                <c:pt idx="57" formatCode="#\ ###\ ###">
                  <c:v>50966.375</c:v>
                </c:pt>
                <c:pt idx="58" formatCode="#\ ###\ ###">
                  <c:v>47418.75</c:v>
                </c:pt>
                <c:pt idx="59" formatCode="#\ ###\ ###">
                  <c:v>46206.26</c:v>
                </c:pt>
                <c:pt idx="60" formatCode="#\ ###\ ###">
                  <c:v>48101.07</c:v>
                </c:pt>
                <c:pt idx="61" formatCode="#\ ###\ ###">
                  <c:v>50825.25</c:v>
                </c:pt>
                <c:pt idx="62" formatCode="#\ ###\ ###">
                  <c:v>59087.42</c:v>
                </c:pt>
                <c:pt idx="63" formatCode="#\ ###\ ###">
                  <c:v>60718.080000000002</c:v>
                </c:pt>
                <c:pt idx="64" formatCode="#\ ###\ ###">
                  <c:v>76118.25</c:v>
                </c:pt>
                <c:pt idx="65" formatCode="#\ ###\ ###">
                  <c:v>57464.08</c:v>
                </c:pt>
                <c:pt idx="66" formatCode="#\ ###\ ###">
                  <c:v>54176.800000000003</c:v>
                </c:pt>
                <c:pt idx="67" formatCode="#\ ###\ ###">
                  <c:v>60118.71</c:v>
                </c:pt>
                <c:pt idx="68" formatCode="#\ ###\ ###">
                  <c:v>57505</c:v>
                </c:pt>
                <c:pt idx="69" formatCode="#\ ###\ ###">
                  <c:v>54259.16</c:v>
                </c:pt>
                <c:pt idx="70" formatCode="#\ ###\ ###">
                  <c:v>54227.82</c:v>
                </c:pt>
                <c:pt idx="71" formatCode="#\ ###\ ###">
                  <c:v>57322.44</c:v>
                </c:pt>
                <c:pt idx="72" formatCode="#\ ###\ ###">
                  <c:v>57272.67</c:v>
                </c:pt>
                <c:pt idx="73" formatCode="#\ ###\ ###">
                  <c:v>63126</c:v>
                </c:pt>
                <c:pt idx="74" formatCode="#\ ###\ ###">
                  <c:v>72919.44</c:v>
                </c:pt>
                <c:pt idx="75" formatCode="#\ ###\ ###">
                  <c:v>83565</c:v>
                </c:pt>
                <c:pt idx="76" formatCode="#\ ###\ ###">
                  <c:v>73689.59</c:v>
                </c:pt>
                <c:pt idx="77" formatCode="#\ ###\ ###">
                  <c:v>64812.68</c:v>
                </c:pt>
                <c:pt idx="78" formatCode="#\ ###\ ###">
                  <c:v>64449</c:v>
                </c:pt>
                <c:pt idx="79" formatCode="#\ ###\ ###">
                  <c:v>60839.13</c:v>
                </c:pt>
                <c:pt idx="80" formatCode="#\ ###\ ###">
                  <c:v>60156</c:v>
                </c:pt>
                <c:pt idx="81" formatCode="#\ ###\ ###">
                  <c:v>62510</c:v>
                </c:pt>
                <c:pt idx="82" formatCode="#\ ###\ ###">
                  <c:v>57580.875</c:v>
                </c:pt>
                <c:pt idx="83" formatCode="#\ ###\ ###">
                  <c:v>57102</c:v>
                </c:pt>
                <c:pt idx="84" formatCode="#\ ###\ ###">
                  <c:v>61506.25</c:v>
                </c:pt>
                <c:pt idx="85" formatCode="#\ ###\ ###">
                  <c:v>62453.25</c:v>
                </c:pt>
                <c:pt idx="86" formatCode="#\ ###\ ###">
                  <c:v>66000</c:v>
                </c:pt>
                <c:pt idx="87" formatCode="#\ ###\ ###">
                  <c:v>63854.3125</c:v>
                </c:pt>
                <c:pt idx="88" formatCode="#\ ###\ ###">
                  <c:v>61863.25</c:v>
                </c:pt>
                <c:pt idx="89" formatCode="#\ ###\ ###">
                  <c:v>60987</c:v>
                </c:pt>
                <c:pt idx="90" formatCode="#\ ###\ ###">
                  <c:v>60795.375</c:v>
                </c:pt>
                <c:pt idx="91" formatCode="#\ ###\ ###">
                  <c:v>61387.8125</c:v>
                </c:pt>
                <c:pt idx="92" formatCode="#\ ###\ ###">
                  <c:v>61916.3125</c:v>
                </c:pt>
                <c:pt idx="93" formatCode="#\ ###\ ###">
                  <c:v>64739.5</c:v>
                </c:pt>
                <c:pt idx="94" formatCode="#\ ###\ ###">
                  <c:v>77991.375</c:v>
                </c:pt>
                <c:pt idx="95" formatCode="#\ ###\ ###">
                  <c:v>82122.8125</c:v>
                </c:pt>
                <c:pt idx="96" formatCode="#,##0">
                  <c:v>86172</c:v>
                </c:pt>
                <c:pt idx="97" formatCode="#\ ###\ ###">
                  <c:v>90866.75</c:v>
                </c:pt>
                <c:pt idx="98" formatCode="#\ ###\ ###">
                  <c:v>92439.75</c:v>
                </c:pt>
                <c:pt idx="99" formatCode="#\ ###\ ###">
                  <c:v>94218.75</c:v>
                </c:pt>
                <c:pt idx="100" formatCode="#\ ###\ ###">
                  <c:v>94684.5</c:v>
                </c:pt>
                <c:pt idx="101" formatCode="#\ ###\ ###">
                  <c:v>84682.3125</c:v>
                </c:pt>
                <c:pt idx="102" formatCode="#\ ###\ ###">
                  <c:v>87358.875</c:v>
                </c:pt>
                <c:pt idx="103" formatCode="#\ ###\ ###">
                  <c:v>84543.75</c:v>
                </c:pt>
                <c:pt idx="104" formatCode="#\ ###\ ###">
                  <c:v>90337.5</c:v>
                </c:pt>
                <c:pt idx="105" formatCode="#\ ###\ ###">
                  <c:v>91680.666666666657</c:v>
                </c:pt>
                <c:pt idx="106" formatCode="#\ ###\ ###">
                  <c:v>85772.25</c:v>
                </c:pt>
                <c:pt idx="107" formatCode="#\ ###\ ###">
                  <c:v>85445.75</c:v>
                </c:pt>
                <c:pt idx="108" formatCode="#\ ###\ ###">
                  <c:v>84332.5</c:v>
                </c:pt>
                <c:pt idx="109" formatCode="#\ ###\ ###">
                  <c:v>89040</c:v>
                </c:pt>
                <c:pt idx="110" formatCode="#\ ###\ ###">
                  <c:v>88381.125</c:v>
                </c:pt>
                <c:pt idx="111" formatCode="#\ ###\ ###">
                  <c:v>78925.9375</c:v>
                </c:pt>
                <c:pt idx="112" formatCode="#\ ###\ ###">
                  <c:v>86099.458333333343</c:v>
                </c:pt>
                <c:pt idx="113" formatCode="#\ ###\ ###">
                  <c:v>90860.4375</c:v>
                </c:pt>
                <c:pt idx="114" formatCode="#\ ###\ ###">
                  <c:v>77861</c:v>
                </c:pt>
                <c:pt idx="115" formatCode="#\ ###\ ###">
                  <c:v>77228.666666666672</c:v>
                </c:pt>
                <c:pt idx="116" formatCode="#\ ###\ ###">
                  <c:v>78369.8125</c:v>
                </c:pt>
                <c:pt idx="117" formatCode="#\ ###\ ###">
                  <c:v>74134.625</c:v>
                </c:pt>
                <c:pt idx="118" formatCode="#,##0">
                  <c:v>72915.55</c:v>
                </c:pt>
                <c:pt idx="119" formatCode="#,##0">
                  <c:v>77287.33</c:v>
                </c:pt>
                <c:pt idx="120" formatCode="#,##0">
                  <c:v>78678</c:v>
                </c:pt>
                <c:pt idx="121" formatCode="#,##0">
                  <c:v>81709.919999999998</c:v>
                </c:pt>
                <c:pt idx="122" formatCode="#,##0">
                  <c:v>80399.039999999994</c:v>
                </c:pt>
                <c:pt idx="123" formatCode="#,##0">
                  <c:v>80976.320000000007</c:v>
                </c:pt>
                <c:pt idx="124" formatCode="#,##0">
                  <c:v>79414.399999999994</c:v>
                </c:pt>
                <c:pt idx="125" formatCode="#,##0">
                  <c:v>79647.09</c:v>
                </c:pt>
                <c:pt idx="126" formatCode="#,##0">
                  <c:v>78639.25</c:v>
                </c:pt>
                <c:pt idx="127" formatCode="#,##0">
                  <c:v>77957.95</c:v>
                </c:pt>
                <c:pt idx="128" formatCode="#,##0">
                  <c:v>79285.8</c:v>
                </c:pt>
              </c:numCache>
            </c:numRef>
          </c:val>
          <c:smooth val="0"/>
          <c:extLst>
            <c:ext xmlns:c16="http://schemas.microsoft.com/office/drawing/2014/chart" uri="{C3380CC4-5D6E-409C-BE32-E72D297353CC}">
              <c16:uniqueId val="{00000002-C92E-4D9F-B199-D2221A4FFE3A}"/>
            </c:ext>
          </c:extLst>
        </c:ser>
        <c:ser>
          <c:idx val="3"/>
          <c:order val="3"/>
          <c:tx>
            <c:strRef>
              <c:f>'[Dairy digits figure.xlsx]Sheet 1'!$M$5</c:f>
              <c:strCache>
                <c:ptCount val="1"/>
                <c:pt idx="0">
                  <c:v>FMP</c:v>
                </c:pt>
              </c:strCache>
            </c:strRef>
          </c:tx>
          <c:spPr>
            <a:ln w="57150"/>
          </c:spPr>
          <c:marker>
            <c:symbol val="none"/>
          </c:marker>
          <c:cat>
            <c:numRef>
              <c:f>'[Dairy digits figure.xlsx]Sheet 1'!$D$90:$D$218</c:f>
              <c:numCache>
                <c:formatCode>mmm\-yy</c:formatCode>
                <c:ptCount val="129"/>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42933</c:v>
                </c:pt>
                <c:pt idx="43">
                  <c:v>42964</c:v>
                </c:pt>
                <c:pt idx="44">
                  <c:v>42979</c:v>
                </c:pt>
                <c:pt idx="45">
                  <c:v>43009</c:v>
                </c:pt>
                <c:pt idx="46">
                  <c:v>43040</c:v>
                </c:pt>
                <c:pt idx="47">
                  <c:v>43070</c:v>
                </c:pt>
                <c:pt idx="48">
                  <c:v>43101</c:v>
                </c:pt>
                <c:pt idx="49">
                  <c:v>43132</c:v>
                </c:pt>
                <c:pt idx="50">
                  <c:v>43160</c:v>
                </c:pt>
                <c:pt idx="51">
                  <c:v>43208</c:v>
                </c:pt>
                <c:pt idx="52">
                  <c:v>43238</c:v>
                </c:pt>
                <c:pt idx="53">
                  <c:v>43269</c:v>
                </c:pt>
                <c:pt idx="54">
                  <c:v>43299</c:v>
                </c:pt>
                <c:pt idx="55">
                  <c:v>43330</c:v>
                </c:pt>
                <c:pt idx="56">
                  <c:v>43361</c:v>
                </c:pt>
                <c:pt idx="57">
                  <c:v>43391</c:v>
                </c:pt>
                <c:pt idx="58">
                  <c:v>43422</c:v>
                </c:pt>
                <c:pt idx="59">
                  <c:v>43452</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pt idx="122">
                  <c:v>45352</c:v>
                </c:pt>
                <c:pt idx="123">
                  <c:v>45383</c:v>
                </c:pt>
                <c:pt idx="124">
                  <c:v>45413</c:v>
                </c:pt>
                <c:pt idx="125">
                  <c:v>45444</c:v>
                </c:pt>
                <c:pt idx="126">
                  <c:v>45474</c:v>
                </c:pt>
                <c:pt idx="127">
                  <c:v>45505</c:v>
                </c:pt>
                <c:pt idx="128">
                  <c:v>45536</c:v>
                </c:pt>
              </c:numCache>
            </c:numRef>
          </c:cat>
          <c:val>
            <c:numRef>
              <c:f>'[Dairy digits figure.xlsx]Sheet 1'!$M$90:$M$218</c:f>
              <c:numCache>
                <c:formatCode>###\ ###</c:formatCode>
                <c:ptCount val="129"/>
                <c:pt idx="0">
                  <c:v>55980.5</c:v>
                </c:pt>
                <c:pt idx="1">
                  <c:v>56170</c:v>
                </c:pt>
                <c:pt idx="2">
                  <c:v>51331.25</c:v>
                </c:pt>
                <c:pt idx="3">
                  <c:v>45892.5</c:v>
                </c:pt>
                <c:pt idx="4">
                  <c:v>43544.800000000003</c:v>
                </c:pt>
                <c:pt idx="5">
                  <c:v>41118</c:v>
                </c:pt>
                <c:pt idx="6">
                  <c:v>37310</c:v>
                </c:pt>
                <c:pt idx="7">
                  <c:v>32148.71</c:v>
                </c:pt>
                <c:pt idx="8">
                  <c:v>31207.5</c:v>
                </c:pt>
                <c:pt idx="9">
                  <c:v>28782</c:v>
                </c:pt>
                <c:pt idx="10">
                  <c:v>28305</c:v>
                </c:pt>
                <c:pt idx="11">
                  <c:v>27552</c:v>
                </c:pt>
                <c:pt idx="12">
                  <c:v>28635.75</c:v>
                </c:pt>
                <c:pt idx="13">
                  <c:v>33871.5</c:v>
                </c:pt>
                <c:pt idx="14">
                  <c:v>42053.22</c:v>
                </c:pt>
                <c:pt idx="15">
                  <c:v>31826.5</c:v>
                </c:pt>
                <c:pt idx="16">
                  <c:v>29326.5</c:v>
                </c:pt>
                <c:pt idx="17">
                  <c:v>28597.5</c:v>
                </c:pt>
                <c:pt idx="18">
                  <c:v>27788.400000000001</c:v>
                </c:pt>
                <c:pt idx="19">
                  <c:v>23070.17</c:v>
                </c:pt>
                <c:pt idx="20">
                  <c:v>27540</c:v>
                </c:pt>
                <c:pt idx="21">
                  <c:v>37300.5</c:v>
                </c:pt>
                <c:pt idx="22">
                  <c:v>33711.5</c:v>
                </c:pt>
                <c:pt idx="23">
                  <c:v>33592.5</c:v>
                </c:pt>
                <c:pt idx="24">
                  <c:v>34398</c:v>
                </c:pt>
                <c:pt idx="25" formatCode="#\ ###\ ###">
                  <c:v>33117</c:v>
                </c:pt>
                <c:pt idx="26" formatCode="#\ ###\ ###">
                  <c:v>31796.04</c:v>
                </c:pt>
                <c:pt idx="27" formatCode="#\ ###\ ###">
                  <c:v>29801.31</c:v>
                </c:pt>
                <c:pt idx="28" formatCode="#\ ###\ ###">
                  <c:v>31104</c:v>
                </c:pt>
                <c:pt idx="29" formatCode="#\ ###\ ###">
                  <c:v>32469.360000000001</c:v>
                </c:pt>
                <c:pt idx="30" formatCode="#\ ###\ ###">
                  <c:v>31680</c:v>
                </c:pt>
                <c:pt idx="31" formatCode="#\ ###\ ###">
                  <c:v>30848.23</c:v>
                </c:pt>
                <c:pt idx="32" formatCode="#\ ###\ ###">
                  <c:v>40420.43</c:v>
                </c:pt>
                <c:pt idx="33" formatCode="#\ ###\ ###">
                  <c:v>40578.089999999997</c:v>
                </c:pt>
                <c:pt idx="34" formatCode="#\ ###\ ###">
                  <c:v>41730</c:v>
                </c:pt>
                <c:pt idx="35" formatCode="#\ ###\ ###">
                  <c:v>43173.9</c:v>
                </c:pt>
                <c:pt idx="36" formatCode="#\ ###\ ###">
                  <c:v>43215.72</c:v>
                </c:pt>
                <c:pt idx="37" formatCode="#\ ###\ ###">
                  <c:v>43434.67</c:v>
                </c:pt>
                <c:pt idx="38" formatCode="#\ ###\ ###">
                  <c:v>38328.28</c:v>
                </c:pt>
                <c:pt idx="39" formatCode="#\ ###\ ###">
                  <c:v>40234.89</c:v>
                </c:pt>
                <c:pt idx="40" formatCode="#\ ###\ ###">
                  <c:v>42623.24</c:v>
                </c:pt>
                <c:pt idx="41" formatCode="#\ ###\ ###">
                  <c:v>42408.75</c:v>
                </c:pt>
                <c:pt idx="42" formatCode="#\ ###\ ###">
                  <c:v>42599.88</c:v>
                </c:pt>
                <c:pt idx="43" formatCode="#\ ###\ ###">
                  <c:v>43361.599999999999</c:v>
                </c:pt>
                <c:pt idx="44" formatCode="#\ ###\ ###">
                  <c:v>42190.96</c:v>
                </c:pt>
                <c:pt idx="45" formatCode="#\ ###\ ###">
                  <c:v>44525</c:v>
                </c:pt>
                <c:pt idx="46" formatCode="#\ ###\ ###">
                  <c:v>44608.75</c:v>
                </c:pt>
                <c:pt idx="47" formatCode="#\ ###\ ###">
                  <c:v>37205.25</c:v>
                </c:pt>
                <c:pt idx="48" formatCode="#\ ###\ ###">
                  <c:v>36900</c:v>
                </c:pt>
                <c:pt idx="49" formatCode="#\ ###\ ###">
                  <c:v>38538.75</c:v>
                </c:pt>
                <c:pt idx="50" formatCode="#\ ###\ ###">
                  <c:v>38358.449999999997</c:v>
                </c:pt>
                <c:pt idx="51" formatCode="#\ ###\ ###">
                  <c:v>39667.29</c:v>
                </c:pt>
                <c:pt idx="52" formatCode="#\ ###\ ###">
                  <c:v>40990.125</c:v>
                </c:pt>
                <c:pt idx="53" formatCode="#\ ###\ ###">
                  <c:v>43072.5625</c:v>
                </c:pt>
                <c:pt idx="54" formatCode="#\ ###\ ###">
                  <c:v>40089.660000000003</c:v>
                </c:pt>
                <c:pt idx="55" formatCode="#\ ###\ ###">
                  <c:v>42444.72</c:v>
                </c:pt>
                <c:pt idx="56" formatCode="#\ ###\ ###">
                  <c:v>41604.75</c:v>
                </c:pt>
                <c:pt idx="57" formatCode="#\ ###\ ###">
                  <c:v>39539.75</c:v>
                </c:pt>
                <c:pt idx="58" formatCode="#\ ###\ ###">
                  <c:v>37320.3125</c:v>
                </c:pt>
                <c:pt idx="59" formatCode="#\ ###\ ###">
                  <c:v>37729.879999999997</c:v>
                </c:pt>
                <c:pt idx="60" formatCode="#\ ###\ ###">
                  <c:v>38030.82</c:v>
                </c:pt>
                <c:pt idx="61" formatCode="#\ ###\ ###">
                  <c:v>41918.730000000003</c:v>
                </c:pt>
                <c:pt idx="62" formatCode="#\ ###\ ###">
                  <c:v>47008.22</c:v>
                </c:pt>
                <c:pt idx="63" formatCode="#\ ###\ ###">
                  <c:v>46997.04</c:v>
                </c:pt>
                <c:pt idx="64" formatCode="#\ ###\ ###">
                  <c:v>46623.33</c:v>
                </c:pt>
                <c:pt idx="65" formatCode="#\ ###\ ###">
                  <c:v>44715.33</c:v>
                </c:pt>
                <c:pt idx="66" formatCode="#\ ###\ ###">
                  <c:v>43119.45</c:v>
                </c:pt>
                <c:pt idx="67" formatCode="#\ ###\ ###">
                  <c:v>48255.77</c:v>
                </c:pt>
                <c:pt idx="68" formatCode="#\ ###\ ###">
                  <c:v>46746</c:v>
                </c:pt>
                <c:pt idx="69" formatCode="#\ ###\ ###">
                  <c:v>47930.91</c:v>
                </c:pt>
                <c:pt idx="70" formatCode="#\ ###\ ###">
                  <c:v>48685.32</c:v>
                </c:pt>
                <c:pt idx="71" formatCode="#\ ###\ ###">
                  <c:v>47092.5</c:v>
                </c:pt>
                <c:pt idx="72" formatCode="#\ ###\ ###">
                  <c:v>45281.34</c:v>
                </c:pt>
                <c:pt idx="73" formatCode="#\ ###\ ###">
                  <c:v>47164.14</c:v>
                </c:pt>
                <c:pt idx="74" formatCode="#\ ###\ ###">
                  <c:v>48127.5</c:v>
                </c:pt>
                <c:pt idx="75" formatCode="#\ ###\ ###">
                  <c:v>50844.66</c:v>
                </c:pt>
                <c:pt idx="76" formatCode="#\ ###\ ###">
                  <c:v>48788.34</c:v>
                </c:pt>
                <c:pt idx="77" formatCode="#\ ###\ ###">
                  <c:v>47702.68</c:v>
                </c:pt>
                <c:pt idx="78" formatCode="#\ ###\ ###">
                  <c:v>54622.62</c:v>
                </c:pt>
                <c:pt idx="79" formatCode="#\ ###\ ###">
                  <c:v>52120.75</c:v>
                </c:pt>
                <c:pt idx="80" formatCode="#\ ###\ ###">
                  <c:v>49394.76</c:v>
                </c:pt>
                <c:pt idx="81" formatCode="#\ ###\ ###">
                  <c:v>49966.875</c:v>
                </c:pt>
                <c:pt idx="82" formatCode="#\ ###\ ###">
                  <c:v>46820.8125</c:v>
                </c:pt>
                <c:pt idx="83" formatCode="#\ ###\ ###">
                  <c:v>47058</c:v>
                </c:pt>
                <c:pt idx="84" formatCode="#\ ###\ ###">
                  <c:v>50529.75</c:v>
                </c:pt>
                <c:pt idx="85" formatCode="#\ ###\ ###">
                  <c:v>51567.75</c:v>
                </c:pt>
                <c:pt idx="86" formatCode="#\ ###\ ###">
                  <c:v>61593.75</c:v>
                </c:pt>
                <c:pt idx="87" formatCode="#\ ###\ ###">
                  <c:v>58990.9375</c:v>
                </c:pt>
                <c:pt idx="88" formatCode="#\ ###\ ###">
                  <c:v>58183</c:v>
                </c:pt>
                <c:pt idx="89" formatCode="#\ ###\ ###">
                  <c:v>56550</c:v>
                </c:pt>
                <c:pt idx="90" formatCode="#\ ###\ ###">
                  <c:v>57160.375</c:v>
                </c:pt>
                <c:pt idx="91" formatCode="#\ ###\ ###">
                  <c:v>54279.75</c:v>
                </c:pt>
                <c:pt idx="92" formatCode="#\ ###\ ###">
                  <c:v>52888.75</c:v>
                </c:pt>
                <c:pt idx="93" formatCode="#\ ###\ ###">
                  <c:v>56392</c:v>
                </c:pt>
                <c:pt idx="94" formatCode="#\ ###\ ###">
                  <c:v>61285.875</c:v>
                </c:pt>
                <c:pt idx="95" formatCode="#\ ###\ ###">
                  <c:v>62805.625</c:v>
                </c:pt>
                <c:pt idx="96" formatCode="#,##0">
                  <c:v>62565</c:v>
                </c:pt>
                <c:pt idx="97" formatCode="#\ ###\ ###">
                  <c:v>69418.75</c:v>
                </c:pt>
                <c:pt idx="98" formatCode="#\ ###\ ###">
                  <c:v>69423.375</c:v>
                </c:pt>
                <c:pt idx="99" formatCode="#\ ###\ ###">
                  <c:v>64406.25</c:v>
                </c:pt>
                <c:pt idx="100" formatCode="#\ ###\ ###">
                  <c:v>61038.75</c:v>
                </c:pt>
                <c:pt idx="101" formatCode="#\ ###\ ###">
                  <c:v>64228.125</c:v>
                </c:pt>
                <c:pt idx="102" formatCode="#\ ###\ ###">
                  <c:v>66228.75</c:v>
                </c:pt>
                <c:pt idx="103" formatCode="#\ ###\ ###">
                  <c:v>58867.5</c:v>
                </c:pt>
                <c:pt idx="104" formatCode="#\ ###\ ###">
                  <c:v>60663</c:v>
                </c:pt>
                <c:pt idx="105" formatCode="#\ ###\ ###">
                  <c:v>64184</c:v>
                </c:pt>
                <c:pt idx="106" formatCode="#\ ###\ ###">
                  <c:v>57836.25</c:v>
                </c:pt>
                <c:pt idx="107" formatCode="#\ ###\ ###">
                  <c:v>57538.5</c:v>
                </c:pt>
                <c:pt idx="108" formatCode="#\ ###\ ###">
                  <c:v>54869.5</c:v>
                </c:pt>
                <c:pt idx="109" formatCode="#\ ###\ ###">
                  <c:v>58128</c:v>
                </c:pt>
                <c:pt idx="110" formatCode="#\ ###\ ###">
                  <c:v>59834.25</c:v>
                </c:pt>
                <c:pt idx="111" formatCode="#\ ###\ ###">
                  <c:v>57008.375</c:v>
                </c:pt>
                <c:pt idx="112" formatCode="#\ ###\ ###">
                  <c:v>60673.583333333328</c:v>
                </c:pt>
                <c:pt idx="113" formatCode="#\ ###\ ###">
                  <c:v>59404.25</c:v>
                </c:pt>
                <c:pt idx="114" formatCode="#\ ###\ ###">
                  <c:v>58112</c:v>
                </c:pt>
                <c:pt idx="115" formatCode="#\ ###\ ###">
                  <c:v>52449.833333333343</c:v>
                </c:pt>
                <c:pt idx="116" formatCode="#\ ###\ ###">
                  <c:v>51456.125</c:v>
                </c:pt>
                <c:pt idx="117" formatCode="#\ ###\ ###">
                  <c:v>56971.625</c:v>
                </c:pt>
                <c:pt idx="118" formatCode="#,##0">
                  <c:v>55942.07</c:v>
                </c:pt>
                <c:pt idx="119" formatCode="#,##0">
                  <c:v>58398.18</c:v>
                </c:pt>
                <c:pt idx="120" formatCode="#,##0">
                  <c:v>61927.199999999997</c:v>
                </c:pt>
                <c:pt idx="121" formatCode="#,##0">
                  <c:v>64458.78</c:v>
                </c:pt>
                <c:pt idx="122" formatCode="#,##0">
                  <c:v>60487.48</c:v>
                </c:pt>
                <c:pt idx="123" formatCode="#,##0">
                  <c:v>61454.400000000001</c:v>
                </c:pt>
                <c:pt idx="124" formatCode="#,##0">
                  <c:v>62265.599999999999</c:v>
                </c:pt>
                <c:pt idx="125" formatCode="#,##0">
                  <c:v>61606.5</c:v>
                </c:pt>
                <c:pt idx="126" formatCode="#,##0">
                  <c:v>58235.75</c:v>
                </c:pt>
                <c:pt idx="127" formatCode="#,##0">
                  <c:v>60648</c:v>
                </c:pt>
                <c:pt idx="128" formatCode="#,##0">
                  <c:v>61143.24</c:v>
                </c:pt>
              </c:numCache>
            </c:numRef>
          </c:val>
          <c:smooth val="0"/>
          <c:extLst>
            <c:ext xmlns:c16="http://schemas.microsoft.com/office/drawing/2014/chart" uri="{C3380CC4-5D6E-409C-BE32-E72D297353CC}">
              <c16:uniqueId val="{00000003-C92E-4D9F-B199-D2221A4FFE3A}"/>
            </c:ext>
          </c:extLst>
        </c:ser>
        <c:dLbls>
          <c:showLegendKey val="0"/>
          <c:showVal val="0"/>
          <c:showCatName val="0"/>
          <c:showSerName val="0"/>
          <c:showPercent val="0"/>
          <c:showBubbleSize val="0"/>
        </c:dLbls>
        <c:smooth val="0"/>
        <c:axId val="51509120"/>
        <c:axId val="51510656"/>
      </c:lineChart>
      <c:dateAx>
        <c:axId val="51509120"/>
        <c:scaling>
          <c:orientation val="minMax"/>
          <c:max val="45565"/>
          <c:min val="41640"/>
        </c:scaling>
        <c:delete val="0"/>
        <c:axPos val="b"/>
        <c:numFmt formatCode="mmm\-yy" sourceLinked="1"/>
        <c:majorTickMark val="out"/>
        <c:minorTickMark val="none"/>
        <c:tickLblPos val="nextTo"/>
        <c:txPr>
          <a:bodyPr/>
          <a:lstStyle/>
          <a:p>
            <a:pPr>
              <a:defRPr sz="1050"/>
            </a:pPr>
            <a:endParaRPr lang="en-US"/>
          </a:p>
        </c:txPr>
        <c:crossAx val="51510656"/>
        <c:crosses val="autoZero"/>
        <c:auto val="1"/>
        <c:lblOffset val="100"/>
        <c:baseTimeUnit val="days"/>
        <c:majorUnit val="6"/>
        <c:majorTimeUnit val="months"/>
      </c:dateAx>
      <c:valAx>
        <c:axId val="51510656"/>
        <c:scaling>
          <c:orientation val="minMax"/>
          <c:max val="140000"/>
          <c:min val="10000"/>
        </c:scaling>
        <c:delete val="0"/>
        <c:axPos val="l"/>
        <c:majorGridlines/>
        <c:title>
          <c:tx>
            <c:rich>
              <a:bodyPr rot="0" vert="horz"/>
              <a:lstStyle/>
              <a:p>
                <a:pPr>
                  <a:defRPr sz="1050"/>
                </a:pPr>
                <a:r>
                  <a:rPr lang="en-US" sz="1050"/>
                  <a:t>Rand per tonne</a:t>
                </a:r>
              </a:p>
            </c:rich>
          </c:tx>
          <c:layout>
            <c:manualLayout>
              <c:xMode val="edge"/>
              <c:yMode val="edge"/>
              <c:x val="5.9973753280839898E-3"/>
              <c:y val="5.6147329843471887E-3"/>
            </c:manualLayout>
          </c:layout>
          <c:overlay val="0"/>
        </c:title>
        <c:numFmt formatCode="###\ ###" sourceLinked="1"/>
        <c:majorTickMark val="out"/>
        <c:minorTickMark val="none"/>
        <c:tickLblPos val="nextTo"/>
        <c:txPr>
          <a:bodyPr/>
          <a:lstStyle/>
          <a:p>
            <a:pPr>
              <a:defRPr sz="900" b="1">
                <a:latin typeface="Arial" pitchFamily="34" charset="0"/>
                <a:cs typeface="Arial" pitchFamily="34" charset="0"/>
              </a:defRPr>
            </a:pPr>
            <a:endParaRPr lang="en-US"/>
          </a:p>
        </c:txPr>
        <c:crossAx val="51509120"/>
        <c:crosses val="autoZero"/>
        <c:crossBetween val="between"/>
      </c:valAx>
    </c:plotArea>
    <c:legend>
      <c:legendPos val="t"/>
      <c:layout>
        <c:manualLayout>
          <c:xMode val="edge"/>
          <c:yMode val="edge"/>
          <c:x val="0.22687232352534875"/>
          <c:y val="0"/>
          <c:w val="0.66029026799281665"/>
          <c:h val="7.5042629111222392E-2"/>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'Int Unprocessed milk'!$C$2</c:f>
              <c:strCache>
                <c:ptCount val="1"/>
                <c:pt idx="0">
                  <c:v>2021</c:v>
                </c:pt>
              </c:strCache>
            </c:strRef>
          </c:tx>
          <c:spPr>
            <a:solidFill>
              <a:schemeClr val="accent1"/>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milk'!$C$3:$C$8</c:f>
              <c:numCache>
                <c:formatCode>0.0</c:formatCode>
                <c:ptCount val="6"/>
                <c:pt idx="0">
                  <c:v>1.3</c:v>
                </c:pt>
                <c:pt idx="1">
                  <c:v>-0.4</c:v>
                </c:pt>
                <c:pt idx="2">
                  <c:v>-0.3</c:v>
                </c:pt>
                <c:pt idx="3">
                  <c:v>0.1</c:v>
                </c:pt>
                <c:pt idx="4">
                  <c:v>2</c:v>
                </c:pt>
                <c:pt idx="5">
                  <c:v>4</c:v>
                </c:pt>
              </c:numCache>
            </c:numRef>
          </c:val>
          <c:extLst>
            <c:ext xmlns:c16="http://schemas.microsoft.com/office/drawing/2014/chart" uri="{C3380CC4-5D6E-409C-BE32-E72D297353CC}">
              <c16:uniqueId val="{00000000-4DC8-447C-BB1C-40785FCFC903}"/>
            </c:ext>
          </c:extLst>
        </c:ser>
        <c:ser>
          <c:idx val="1"/>
          <c:order val="1"/>
          <c:tx>
            <c:strRef>
              <c:f>'Int Unprocessed milk'!$D$2</c:f>
              <c:strCache>
                <c:ptCount val="1"/>
                <c:pt idx="0">
                  <c:v>2022</c:v>
                </c:pt>
              </c:strCache>
            </c:strRef>
          </c:tx>
          <c:spPr>
            <a:solidFill>
              <a:schemeClr val="accent2"/>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milk'!$D$3:$D$8</c:f>
              <c:numCache>
                <c:formatCode>0.0</c:formatCode>
                <c:ptCount val="6"/>
                <c:pt idx="0">
                  <c:v>0.1</c:v>
                </c:pt>
                <c:pt idx="1">
                  <c:v>-0.3</c:v>
                </c:pt>
                <c:pt idx="2">
                  <c:v>-6.8</c:v>
                </c:pt>
                <c:pt idx="3">
                  <c:v>-3.8</c:v>
                </c:pt>
                <c:pt idx="4">
                  <c:v>-1.4</c:v>
                </c:pt>
                <c:pt idx="5">
                  <c:v>0</c:v>
                </c:pt>
              </c:numCache>
            </c:numRef>
          </c:val>
          <c:extLst>
            <c:ext xmlns:c16="http://schemas.microsoft.com/office/drawing/2014/chart" uri="{C3380CC4-5D6E-409C-BE32-E72D297353CC}">
              <c16:uniqueId val="{00000001-4DC8-447C-BB1C-40785FCFC903}"/>
            </c:ext>
          </c:extLst>
        </c:ser>
        <c:ser>
          <c:idx val="2"/>
          <c:order val="2"/>
          <c:tx>
            <c:strRef>
              <c:f>'Int Unprocessed milk'!$E$2</c:f>
              <c:strCache>
                <c:ptCount val="1"/>
                <c:pt idx="0">
                  <c:v>2023</c:v>
                </c:pt>
              </c:strCache>
            </c:strRef>
          </c:tx>
          <c:spPr>
            <a:solidFill>
              <a:schemeClr val="accent3"/>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milk'!$E$3:$E$8</c:f>
              <c:numCache>
                <c:formatCode>0.0</c:formatCode>
                <c:ptCount val="6"/>
                <c:pt idx="0">
                  <c:v>0</c:v>
                </c:pt>
                <c:pt idx="1">
                  <c:v>0.6</c:v>
                </c:pt>
                <c:pt idx="2">
                  <c:v>0.2</c:v>
                </c:pt>
                <c:pt idx="3">
                  <c:v>0.9</c:v>
                </c:pt>
                <c:pt idx="4">
                  <c:v>1.2</c:v>
                </c:pt>
                <c:pt idx="5">
                  <c:v>-2</c:v>
                </c:pt>
              </c:numCache>
            </c:numRef>
          </c:val>
          <c:extLst>
            <c:ext xmlns:c16="http://schemas.microsoft.com/office/drawing/2014/chart" uri="{C3380CC4-5D6E-409C-BE32-E72D297353CC}">
              <c16:uniqueId val="{00000002-4DC8-447C-BB1C-40785FCFC903}"/>
            </c:ext>
          </c:extLst>
        </c:ser>
        <c:ser>
          <c:idx val="3"/>
          <c:order val="3"/>
          <c:tx>
            <c:strRef>
              <c:f>'Int Unprocessed milk'!$F$2</c:f>
              <c:strCache>
                <c:ptCount val="1"/>
                <c:pt idx="0">
                  <c:v>Jan-Sept 2024</c:v>
                </c:pt>
              </c:strCache>
            </c:strRef>
          </c:tx>
          <c:spPr>
            <a:solidFill>
              <a:schemeClr val="accent4"/>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milk'!$F$3:$F$8</c:f>
              <c:numCache>
                <c:formatCode>0.0</c:formatCode>
                <c:ptCount val="6"/>
                <c:pt idx="0">
                  <c:v>-0.3</c:v>
                </c:pt>
                <c:pt idx="1">
                  <c:v>0</c:v>
                </c:pt>
                <c:pt idx="2">
                  <c:v>3.4</c:v>
                </c:pt>
                <c:pt idx="3">
                  <c:v>1</c:v>
                </c:pt>
                <c:pt idx="4">
                  <c:v>-4.5999999999999996</c:v>
                </c:pt>
                <c:pt idx="5">
                  <c:v>-9.5</c:v>
                </c:pt>
              </c:numCache>
            </c:numRef>
          </c:val>
          <c:extLst>
            <c:ext xmlns:c16="http://schemas.microsoft.com/office/drawing/2014/chart" uri="{C3380CC4-5D6E-409C-BE32-E72D297353CC}">
              <c16:uniqueId val="{00000003-4DC8-447C-BB1C-40785FCFC903}"/>
            </c:ext>
          </c:extLst>
        </c:ser>
        <c:dLbls>
          <c:showLegendKey val="0"/>
          <c:showVal val="0"/>
          <c:showCatName val="0"/>
          <c:showSerName val="0"/>
          <c:showPercent val="0"/>
          <c:showBubbleSize val="0"/>
        </c:dLbls>
        <c:gapWidth val="219"/>
        <c:overlap val="-27"/>
        <c:axId val="838753008"/>
        <c:axId val="468447632"/>
      </c:barChart>
      <c:catAx>
        <c:axId val="83875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68447632"/>
        <c:crosses val="autoZero"/>
        <c:auto val="1"/>
        <c:lblAlgn val="ctr"/>
        <c:lblOffset val="100"/>
        <c:noMultiLvlLbl val="0"/>
      </c:catAx>
      <c:valAx>
        <c:axId val="46844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ZA" b="1"/>
                  <a:t>% Change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38753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14379759907064E-2"/>
          <c:y val="6.5341821820767393E-2"/>
          <c:w val="0.87323290736198955"/>
          <c:h val="0.78074947989360854"/>
        </c:manualLayout>
      </c:layout>
      <c:lineChart>
        <c:grouping val="standard"/>
        <c:varyColors val="0"/>
        <c:ser>
          <c:idx val="0"/>
          <c:order val="0"/>
          <c:tx>
            <c:strRef>
              <c:f>'[Copy of Stats masterfile_NEW.xlsx]Maandelikse data'!$B$644</c:f>
              <c:strCache>
                <c:ptCount val="1"/>
                <c:pt idx="0">
                  <c:v>Leading indicator</c:v>
                </c:pt>
              </c:strCache>
            </c:strRef>
          </c:tx>
          <c:spPr>
            <a:ln w="63500">
              <a:solidFill>
                <a:srgbClr val="0BA50B"/>
              </a:solidFill>
            </a:ln>
          </c:spPr>
          <c:marker>
            <c:symbol val="none"/>
          </c:marker>
          <c:cat>
            <c:numRef>
              <c:f>'[Copy of Stats masterfile_NEW.xlsx]Maandelikse data'!$A$681:$A$820</c:f>
              <c:numCache>
                <c:formatCode>mmm\-yy</c:formatCode>
                <c:ptCount val="14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pt idx="130">
                  <c:v>45231</c:v>
                </c:pt>
                <c:pt idx="131">
                  <c:v>45261</c:v>
                </c:pt>
                <c:pt idx="132">
                  <c:v>45292</c:v>
                </c:pt>
                <c:pt idx="133">
                  <c:v>45323</c:v>
                </c:pt>
                <c:pt idx="134">
                  <c:v>45352</c:v>
                </c:pt>
                <c:pt idx="135">
                  <c:v>45383</c:v>
                </c:pt>
                <c:pt idx="136">
                  <c:v>45413</c:v>
                </c:pt>
                <c:pt idx="137">
                  <c:v>45444</c:v>
                </c:pt>
                <c:pt idx="138">
                  <c:v>45474</c:v>
                </c:pt>
                <c:pt idx="139">
                  <c:v>45505</c:v>
                </c:pt>
              </c:numCache>
            </c:numRef>
          </c:cat>
          <c:val>
            <c:numRef>
              <c:f>'[Copy of Stats masterfile_NEW.xlsx]Maandelikse data'!$B$681:$B$820</c:f>
              <c:numCache>
                <c:formatCode>0.0</c:formatCode>
                <c:ptCount val="140"/>
                <c:pt idx="0">
                  <c:v>133.71116666666668</c:v>
                </c:pt>
                <c:pt idx="1">
                  <c:v>133.71116666666668</c:v>
                </c:pt>
                <c:pt idx="2">
                  <c:v>132.28318333333337</c:v>
                </c:pt>
                <c:pt idx="3">
                  <c:v>132.41300000000004</c:v>
                </c:pt>
                <c:pt idx="4">
                  <c:v>131.89373333333336</c:v>
                </c:pt>
                <c:pt idx="5">
                  <c:v>130.33593333333337</c:v>
                </c:pt>
                <c:pt idx="6">
                  <c:v>130.72538333333335</c:v>
                </c:pt>
                <c:pt idx="7">
                  <c:v>131.63410000000005</c:v>
                </c:pt>
                <c:pt idx="8">
                  <c:v>130.59556666666668</c:v>
                </c:pt>
                <c:pt idx="9">
                  <c:v>130.2061166666667</c:v>
                </c:pt>
                <c:pt idx="10">
                  <c:v>130.2061166666667</c:v>
                </c:pt>
                <c:pt idx="11">
                  <c:v>130.2061166666667</c:v>
                </c:pt>
                <c:pt idx="12">
                  <c:v>131.11483333333337</c:v>
                </c:pt>
                <c:pt idx="13">
                  <c:v>130.72538333333335</c:v>
                </c:pt>
                <c:pt idx="14">
                  <c:v>129.16758333333334</c:v>
                </c:pt>
                <c:pt idx="15">
                  <c:v>128.90795000000003</c:v>
                </c:pt>
                <c:pt idx="16">
                  <c:v>129.16758333333334</c:v>
                </c:pt>
                <c:pt idx="17">
                  <c:v>129.42721666666671</c:v>
                </c:pt>
                <c:pt idx="18">
                  <c:v>129.42721666666671</c:v>
                </c:pt>
                <c:pt idx="19">
                  <c:v>130.46575000000001</c:v>
                </c:pt>
                <c:pt idx="20">
                  <c:v>129.55703333333335</c:v>
                </c:pt>
                <c:pt idx="21">
                  <c:v>129.29740000000001</c:v>
                </c:pt>
                <c:pt idx="22">
                  <c:v>130.2061166666667</c:v>
                </c:pt>
                <c:pt idx="23">
                  <c:v>125.53271666666669</c:v>
                </c:pt>
                <c:pt idx="24">
                  <c:v>128.38868333333335</c:v>
                </c:pt>
                <c:pt idx="25">
                  <c:v>128.12905000000003</c:v>
                </c:pt>
                <c:pt idx="26">
                  <c:v>127.86941666666669</c:v>
                </c:pt>
                <c:pt idx="27">
                  <c:v>123.32583333333336</c:v>
                </c:pt>
                <c:pt idx="28">
                  <c:v>122.80656666666668</c:v>
                </c:pt>
                <c:pt idx="29">
                  <c:v>122.54693333333336</c:v>
                </c:pt>
                <c:pt idx="30">
                  <c:v>120.46986666666669</c:v>
                </c:pt>
                <c:pt idx="31">
                  <c:v>120.85931666666669</c:v>
                </c:pt>
                <c:pt idx="32">
                  <c:v>120.98913333333336</c:v>
                </c:pt>
                <c:pt idx="33">
                  <c:v>121.50840000000002</c:v>
                </c:pt>
                <c:pt idx="34">
                  <c:v>121.50840000000002</c:v>
                </c:pt>
                <c:pt idx="35">
                  <c:v>120.46986666666669</c:v>
                </c:pt>
                <c:pt idx="36">
                  <c:v>119.43133333333336</c:v>
                </c:pt>
                <c:pt idx="37">
                  <c:v>118.91206666666669</c:v>
                </c:pt>
                <c:pt idx="38">
                  <c:v>119.04188333333336</c:v>
                </c:pt>
                <c:pt idx="39">
                  <c:v>118.65243333333336</c:v>
                </c:pt>
                <c:pt idx="40">
                  <c:v>118.91206666666669</c:v>
                </c:pt>
                <c:pt idx="41">
                  <c:v>120.46986666666669</c:v>
                </c:pt>
                <c:pt idx="42">
                  <c:v>119.17170000000002</c:v>
                </c:pt>
                <c:pt idx="43">
                  <c:v>121.11895000000003</c:v>
                </c:pt>
                <c:pt idx="44">
                  <c:v>121.63821666666668</c:v>
                </c:pt>
                <c:pt idx="45">
                  <c:v>122.80656666666668</c:v>
                </c:pt>
                <c:pt idx="46">
                  <c:v>123.97491666666669</c:v>
                </c:pt>
                <c:pt idx="47">
                  <c:v>124.88363333333336</c:v>
                </c:pt>
                <c:pt idx="48">
                  <c:v>126.18180000000002</c:v>
                </c:pt>
                <c:pt idx="49">
                  <c:v>127.73960000000002</c:v>
                </c:pt>
                <c:pt idx="50">
                  <c:v>126.18180000000002</c:v>
                </c:pt>
                <c:pt idx="51">
                  <c:v>124.49418333333337</c:v>
                </c:pt>
                <c:pt idx="52">
                  <c:v>124.23455000000004</c:v>
                </c:pt>
                <c:pt idx="53">
                  <c:v>124.36436666666668</c:v>
                </c:pt>
                <c:pt idx="54">
                  <c:v>126.57125000000002</c:v>
                </c:pt>
                <c:pt idx="55">
                  <c:v>126.18180000000002</c:v>
                </c:pt>
                <c:pt idx="56">
                  <c:v>128.41533902222224</c:v>
                </c:pt>
                <c:pt idx="57">
                  <c:v>129.89421048888892</c:v>
                </c:pt>
                <c:pt idx="58">
                  <c:v>130.51040693333337</c:v>
                </c:pt>
                <c:pt idx="59">
                  <c:v>130.75688551111114</c:v>
                </c:pt>
                <c:pt idx="60">
                  <c:v>131.61956053333336</c:v>
                </c:pt>
                <c:pt idx="61">
                  <c:v>133.46814986666669</c:v>
                </c:pt>
                <c:pt idx="62">
                  <c:v>132.35899626666668</c:v>
                </c:pt>
                <c:pt idx="63">
                  <c:v>130.51040693333337</c:v>
                </c:pt>
                <c:pt idx="64">
                  <c:v>130.51040693333337</c:v>
                </c:pt>
                <c:pt idx="65">
                  <c:v>131.0033640888889</c:v>
                </c:pt>
                <c:pt idx="66">
                  <c:v>130.01744977777781</c:v>
                </c:pt>
                <c:pt idx="67">
                  <c:v>129.52449262222225</c:v>
                </c:pt>
                <c:pt idx="68">
                  <c:v>129.15477475555556</c:v>
                </c:pt>
                <c:pt idx="69">
                  <c:v>129.77097120000002</c:v>
                </c:pt>
                <c:pt idx="70">
                  <c:v>129.77097120000002</c:v>
                </c:pt>
                <c:pt idx="71">
                  <c:v>129.0315354666667</c:v>
                </c:pt>
                <c:pt idx="72">
                  <c:v>126.68998897777779</c:v>
                </c:pt>
                <c:pt idx="73">
                  <c:v>129.27801404444446</c:v>
                </c:pt>
                <c:pt idx="74">
                  <c:v>128.7850568888889</c:v>
                </c:pt>
                <c:pt idx="75">
                  <c:v>130.01744977777781</c:v>
                </c:pt>
                <c:pt idx="76">
                  <c:v>128.04562115555558</c:v>
                </c:pt>
                <c:pt idx="77">
                  <c:v>127.30618542222224</c:v>
                </c:pt>
                <c:pt idx="78">
                  <c:v>128.04562115555558</c:v>
                </c:pt>
                <c:pt idx="79">
                  <c:v>128.04562115555558</c:v>
                </c:pt>
                <c:pt idx="80">
                  <c:v>127.30618542222224</c:v>
                </c:pt>
                <c:pt idx="81">
                  <c:v>128.04562115555558</c:v>
                </c:pt>
                <c:pt idx="82">
                  <c:v>129.0315354666667</c:v>
                </c:pt>
                <c:pt idx="83">
                  <c:v>128.04562115555558</c:v>
                </c:pt>
                <c:pt idx="84">
                  <c:v>127.55266400000002</c:v>
                </c:pt>
                <c:pt idx="85">
                  <c:v>128.29209973333334</c:v>
                </c:pt>
                <c:pt idx="86">
                  <c:v>126.19703182222226</c:v>
                </c:pt>
                <c:pt idx="87">
                  <c:v>117.07732444444446</c:v>
                </c:pt>
                <c:pt idx="88">
                  <c:v>116.09141013333335</c:v>
                </c:pt>
                <c:pt idx="89">
                  <c:v>121.51393884444445</c:v>
                </c:pt>
                <c:pt idx="90">
                  <c:v>126.19703182222226</c:v>
                </c:pt>
                <c:pt idx="91">
                  <c:v>132.23575697777781</c:v>
                </c:pt>
                <c:pt idx="92">
                  <c:v>135.07026062222224</c:v>
                </c:pt>
                <c:pt idx="93">
                  <c:v>140.24631075555556</c:v>
                </c:pt>
                <c:pt idx="94">
                  <c:v>142.58785724444448</c:v>
                </c:pt>
                <c:pt idx="95">
                  <c:v>143.82025013333336</c:v>
                </c:pt>
                <c:pt idx="96">
                  <c:v>142.95757511111114</c:v>
                </c:pt>
                <c:pt idx="97">
                  <c:v>152.20052177777779</c:v>
                </c:pt>
                <c:pt idx="98">
                  <c:v>156.88361475555558</c:v>
                </c:pt>
                <c:pt idx="99">
                  <c:v>164.27797208888893</c:v>
                </c:pt>
                <c:pt idx="100">
                  <c:v>167.85191146666668</c:v>
                </c:pt>
                <c:pt idx="101">
                  <c:v>160.45755413333333</c:v>
                </c:pt>
                <c:pt idx="102">
                  <c:v>157.62305048888891</c:v>
                </c:pt>
                <c:pt idx="103">
                  <c:v>157.25333262222225</c:v>
                </c:pt>
                <c:pt idx="104">
                  <c:v>154.91178613333335</c:v>
                </c:pt>
                <c:pt idx="105">
                  <c:v>154.41882897777779</c:v>
                </c:pt>
                <c:pt idx="106">
                  <c:v>155.77446115555557</c:v>
                </c:pt>
                <c:pt idx="107">
                  <c:v>155.28150400000001</c:v>
                </c:pt>
                <c:pt idx="108">
                  <c:v>157.13009333333335</c:v>
                </c:pt>
                <c:pt idx="109">
                  <c:v>156.02093973333334</c:v>
                </c:pt>
                <c:pt idx="110">
                  <c:v>156.88361475555558</c:v>
                </c:pt>
                <c:pt idx="111">
                  <c:v>157.37657191111114</c:v>
                </c:pt>
                <c:pt idx="112">
                  <c:v>156.88361475555558</c:v>
                </c:pt>
                <c:pt idx="113">
                  <c:v>155.15826471111114</c:v>
                </c:pt>
                <c:pt idx="114">
                  <c:v>155.40474328888891</c:v>
                </c:pt>
                <c:pt idx="115">
                  <c:v>150.14586608348154</c:v>
                </c:pt>
                <c:pt idx="116">
                  <c:v>150.27408629362969</c:v>
                </c:pt>
                <c:pt idx="117">
                  <c:v>149.12010440229633</c:v>
                </c:pt>
                <c:pt idx="118">
                  <c:v>148.99188419214821</c:v>
                </c:pt>
                <c:pt idx="119">
                  <c:v>146.81214061962967</c:v>
                </c:pt>
                <c:pt idx="120">
                  <c:v>146.94036082977783</c:v>
                </c:pt>
                <c:pt idx="121">
                  <c:v>146.17103956888894</c:v>
                </c:pt>
                <c:pt idx="122">
                  <c:v>143.47841515577784</c:v>
                </c:pt>
                <c:pt idx="123">
                  <c:v>142.70909389488895</c:v>
                </c:pt>
                <c:pt idx="124">
                  <c:v>141.04223116296302</c:v>
                </c:pt>
                <c:pt idx="125">
                  <c:v>140.91401095281489</c:v>
                </c:pt>
                <c:pt idx="126">
                  <c:v>140.40113011222226</c:v>
                </c:pt>
                <c:pt idx="127">
                  <c:v>141.55511200355562</c:v>
                </c:pt>
                <c:pt idx="128">
                  <c:v>143.0937545253334</c:v>
                </c:pt>
                <c:pt idx="129">
                  <c:v>143.60663536592597</c:v>
                </c:pt>
                <c:pt idx="130">
                  <c:v>143.73485557607412</c:v>
                </c:pt>
                <c:pt idx="131">
                  <c:v>142.45265347459264</c:v>
                </c:pt>
                <c:pt idx="132">
                  <c:v>142.06799284414819</c:v>
                </c:pt>
                <c:pt idx="133">
                  <c:v>143.35019494562968</c:v>
                </c:pt>
                <c:pt idx="134">
                  <c:v>142.19621305429635</c:v>
                </c:pt>
                <c:pt idx="135">
                  <c:v>145.7863789384445</c:v>
                </c:pt>
                <c:pt idx="136">
                  <c:v>144.76061725725933</c:v>
                </c:pt>
                <c:pt idx="137">
                  <c:v>144.63239704711117</c:v>
                </c:pt>
                <c:pt idx="138">
                  <c:v>145.65815872829634</c:v>
                </c:pt>
                <c:pt idx="139">
                  <c:v>144.63239704711117</c:v>
                </c:pt>
              </c:numCache>
            </c:numRef>
          </c:val>
          <c:smooth val="1"/>
          <c:extLst>
            <c:ext xmlns:c16="http://schemas.microsoft.com/office/drawing/2014/chart" uri="{C3380CC4-5D6E-409C-BE32-E72D297353CC}">
              <c16:uniqueId val="{00000000-8576-4D01-A151-3F1CA03024CE}"/>
            </c:ext>
          </c:extLst>
        </c:ser>
        <c:ser>
          <c:idx val="1"/>
          <c:order val="1"/>
          <c:tx>
            <c:strRef>
              <c:f>'[Copy of Stats masterfile_NEW.xlsx]Maandelikse data'!$C$644</c:f>
              <c:strCache>
                <c:ptCount val="1"/>
                <c:pt idx="0">
                  <c:v>Co-incident indicator</c:v>
                </c:pt>
              </c:strCache>
            </c:strRef>
          </c:tx>
          <c:spPr>
            <a:ln w="63500">
              <a:solidFill>
                <a:schemeClr val="accent4">
                  <a:lumMod val="60000"/>
                  <a:lumOff val="40000"/>
                </a:schemeClr>
              </a:solidFill>
            </a:ln>
          </c:spPr>
          <c:marker>
            <c:symbol val="none"/>
          </c:marker>
          <c:cat>
            <c:numRef>
              <c:f>'[Copy of Stats masterfile_NEW.xlsx]Maandelikse data'!$A$681:$A$820</c:f>
              <c:numCache>
                <c:formatCode>mmm\-yy</c:formatCode>
                <c:ptCount val="140"/>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pt idx="130">
                  <c:v>45231</c:v>
                </c:pt>
                <c:pt idx="131">
                  <c:v>45261</c:v>
                </c:pt>
                <c:pt idx="132">
                  <c:v>45292</c:v>
                </c:pt>
                <c:pt idx="133">
                  <c:v>45323</c:v>
                </c:pt>
                <c:pt idx="134">
                  <c:v>45352</c:v>
                </c:pt>
                <c:pt idx="135">
                  <c:v>45383</c:v>
                </c:pt>
                <c:pt idx="136">
                  <c:v>45413</c:v>
                </c:pt>
                <c:pt idx="137">
                  <c:v>45444</c:v>
                </c:pt>
                <c:pt idx="138">
                  <c:v>45474</c:v>
                </c:pt>
                <c:pt idx="139">
                  <c:v>45505</c:v>
                </c:pt>
              </c:numCache>
            </c:numRef>
          </c:cat>
          <c:val>
            <c:numRef>
              <c:f>'[Copy of Stats masterfile_NEW.xlsx]Maandelikse data'!$C$681:$C$819</c:f>
              <c:numCache>
                <c:formatCode>0.0</c:formatCode>
                <c:ptCount val="139"/>
                <c:pt idx="0">
                  <c:v>161.68955000000003</c:v>
                </c:pt>
                <c:pt idx="1">
                  <c:v>160.96900833333336</c:v>
                </c:pt>
                <c:pt idx="2">
                  <c:v>162.26598333333334</c:v>
                </c:pt>
                <c:pt idx="3">
                  <c:v>163.99528333333336</c:v>
                </c:pt>
                <c:pt idx="4">
                  <c:v>165.43636666666669</c:v>
                </c:pt>
                <c:pt idx="5">
                  <c:v>165.00404166666667</c:v>
                </c:pt>
                <c:pt idx="6">
                  <c:v>165.29225833333334</c:v>
                </c:pt>
                <c:pt idx="7">
                  <c:v>164.42760833333332</c:v>
                </c:pt>
                <c:pt idx="8">
                  <c:v>162.986525</c:v>
                </c:pt>
                <c:pt idx="9">
                  <c:v>167.59799166666667</c:v>
                </c:pt>
                <c:pt idx="10">
                  <c:v>169.47139999999999</c:v>
                </c:pt>
                <c:pt idx="11">
                  <c:v>169.75961666666669</c:v>
                </c:pt>
                <c:pt idx="12">
                  <c:v>169.75961666666669</c:v>
                </c:pt>
                <c:pt idx="13">
                  <c:v>169.03907500000003</c:v>
                </c:pt>
                <c:pt idx="14">
                  <c:v>168.03031666666666</c:v>
                </c:pt>
                <c:pt idx="15">
                  <c:v>169.03907500000003</c:v>
                </c:pt>
                <c:pt idx="16">
                  <c:v>168.60675000000003</c:v>
                </c:pt>
                <c:pt idx="17">
                  <c:v>170.04783333333336</c:v>
                </c:pt>
                <c:pt idx="18">
                  <c:v>168.75085833333335</c:v>
                </c:pt>
                <c:pt idx="19">
                  <c:v>170.6242666666667</c:v>
                </c:pt>
                <c:pt idx="20">
                  <c:v>169.90372500000001</c:v>
                </c:pt>
                <c:pt idx="21">
                  <c:v>170.04783333333336</c:v>
                </c:pt>
                <c:pt idx="22">
                  <c:v>170.76837500000002</c:v>
                </c:pt>
                <c:pt idx="23">
                  <c:v>171.34480833333336</c:v>
                </c:pt>
                <c:pt idx="24">
                  <c:v>170.76837500000002</c:v>
                </c:pt>
                <c:pt idx="25">
                  <c:v>171.77713333333338</c:v>
                </c:pt>
                <c:pt idx="26">
                  <c:v>168.60675000000003</c:v>
                </c:pt>
                <c:pt idx="27">
                  <c:v>166.87745000000004</c:v>
                </c:pt>
                <c:pt idx="28">
                  <c:v>165.00404166666667</c:v>
                </c:pt>
                <c:pt idx="29">
                  <c:v>165.00404166666667</c:v>
                </c:pt>
                <c:pt idx="30">
                  <c:v>164.715825</c:v>
                </c:pt>
                <c:pt idx="31">
                  <c:v>164.42760833333332</c:v>
                </c:pt>
                <c:pt idx="32">
                  <c:v>164.715825</c:v>
                </c:pt>
                <c:pt idx="33">
                  <c:v>165.00404166666667</c:v>
                </c:pt>
                <c:pt idx="34">
                  <c:v>166.01280000000003</c:v>
                </c:pt>
                <c:pt idx="35">
                  <c:v>166.01280000000003</c:v>
                </c:pt>
                <c:pt idx="36">
                  <c:v>164.42760833333332</c:v>
                </c:pt>
                <c:pt idx="37">
                  <c:v>168.17442500000001</c:v>
                </c:pt>
                <c:pt idx="38">
                  <c:v>168.8949666666667</c:v>
                </c:pt>
                <c:pt idx="39">
                  <c:v>169.03907500000003</c:v>
                </c:pt>
                <c:pt idx="40">
                  <c:v>170.04783333333336</c:v>
                </c:pt>
                <c:pt idx="41">
                  <c:v>169.32729166666667</c:v>
                </c:pt>
                <c:pt idx="42">
                  <c:v>168.60675000000003</c:v>
                </c:pt>
                <c:pt idx="43">
                  <c:v>169.32729166666667</c:v>
                </c:pt>
                <c:pt idx="44">
                  <c:v>170.04783333333336</c:v>
                </c:pt>
                <c:pt idx="45">
                  <c:v>169.18318333333337</c:v>
                </c:pt>
                <c:pt idx="46">
                  <c:v>169.32729166666667</c:v>
                </c:pt>
                <c:pt idx="47">
                  <c:v>168.8949666666667</c:v>
                </c:pt>
                <c:pt idx="48">
                  <c:v>168.60675000000003</c:v>
                </c:pt>
                <c:pt idx="49">
                  <c:v>168.8949666666667</c:v>
                </c:pt>
                <c:pt idx="50">
                  <c:v>169.32729166666667</c:v>
                </c:pt>
                <c:pt idx="51">
                  <c:v>169.47139999999999</c:v>
                </c:pt>
                <c:pt idx="52">
                  <c:v>169.90372500000001</c:v>
                </c:pt>
                <c:pt idx="53">
                  <c:v>169.75961666666669</c:v>
                </c:pt>
                <c:pt idx="54">
                  <c:v>169.61550833333334</c:v>
                </c:pt>
                <c:pt idx="55" formatCode="General">
                  <c:v>169.6</c:v>
                </c:pt>
                <c:pt idx="56">
                  <c:v>170.07534601597226</c:v>
                </c:pt>
                <c:pt idx="57">
                  <c:v>171.57454103472224</c:v>
                </c:pt>
                <c:pt idx="58">
                  <c:v>173.74004495069445</c:v>
                </c:pt>
                <c:pt idx="59">
                  <c:v>172.40742715625001</c:v>
                </c:pt>
                <c:pt idx="60">
                  <c:v>171.74111825902779</c:v>
                </c:pt>
                <c:pt idx="61">
                  <c:v>170.74165491319448</c:v>
                </c:pt>
                <c:pt idx="62">
                  <c:v>171.57454103472224</c:v>
                </c:pt>
                <c:pt idx="63">
                  <c:v>169.74219156736115</c:v>
                </c:pt>
                <c:pt idx="64">
                  <c:v>172.24084993194447</c:v>
                </c:pt>
                <c:pt idx="65">
                  <c:v>172.07427270763893</c:v>
                </c:pt>
                <c:pt idx="66">
                  <c:v>172.74058160486115</c:v>
                </c:pt>
                <c:pt idx="67">
                  <c:v>173.57346772638891</c:v>
                </c:pt>
                <c:pt idx="68">
                  <c:v>173.74004495069445</c:v>
                </c:pt>
                <c:pt idx="69">
                  <c:v>174.57293107222225</c:v>
                </c:pt>
                <c:pt idx="70">
                  <c:v>175.07266274513893</c:v>
                </c:pt>
                <c:pt idx="71">
                  <c:v>174.23977662361111</c:v>
                </c:pt>
                <c:pt idx="72">
                  <c:v>174.07319939930557</c:v>
                </c:pt>
                <c:pt idx="73">
                  <c:v>173.90662217500005</c:v>
                </c:pt>
                <c:pt idx="74">
                  <c:v>173.74004495069445</c:v>
                </c:pt>
                <c:pt idx="75">
                  <c:v>175.73897164236115</c:v>
                </c:pt>
                <c:pt idx="76">
                  <c:v>176.07212609097223</c:v>
                </c:pt>
                <c:pt idx="77">
                  <c:v>175.40581719375001</c:v>
                </c:pt>
                <c:pt idx="78">
                  <c:v>174.40635384791668</c:v>
                </c:pt>
                <c:pt idx="79">
                  <c:v>173.40689050208334</c:v>
                </c:pt>
                <c:pt idx="80">
                  <c:v>173.90662217500005</c:v>
                </c:pt>
                <c:pt idx="81">
                  <c:v>173.40689050208334</c:v>
                </c:pt>
                <c:pt idx="82">
                  <c:v>172.57400438055555</c:v>
                </c:pt>
                <c:pt idx="83">
                  <c:v>171.57454103472224</c:v>
                </c:pt>
                <c:pt idx="84">
                  <c:v>170.90823213750002</c:v>
                </c:pt>
                <c:pt idx="85">
                  <c:v>169.24245989444444</c:v>
                </c:pt>
                <c:pt idx="86">
                  <c:v>152.25158301527782</c:v>
                </c:pt>
                <c:pt idx="87">
                  <c:v>116.27090256527779</c:v>
                </c:pt>
                <c:pt idx="88">
                  <c:v>112.43962640625001</c:v>
                </c:pt>
                <c:pt idx="89">
                  <c:v>122.2676826402778</c:v>
                </c:pt>
                <c:pt idx="90">
                  <c:v>133.42835666875001</c:v>
                </c:pt>
                <c:pt idx="91">
                  <c:v>144.7556079215278</c:v>
                </c:pt>
                <c:pt idx="92">
                  <c:v>147.7539979590278</c:v>
                </c:pt>
                <c:pt idx="93">
                  <c:v>150.91896522083334</c:v>
                </c:pt>
                <c:pt idx="94">
                  <c:v>153.91735525833334</c:v>
                </c:pt>
                <c:pt idx="95">
                  <c:v>152.75131468819447</c:v>
                </c:pt>
                <c:pt idx="96">
                  <c:v>153.58420080972223</c:v>
                </c:pt>
                <c:pt idx="97">
                  <c:v>154.75024137986114</c:v>
                </c:pt>
                <c:pt idx="98">
                  <c:v>156.58259084722224</c:v>
                </c:pt>
                <c:pt idx="99">
                  <c:v>157.41547696875003</c:v>
                </c:pt>
                <c:pt idx="100">
                  <c:v>158.08178586597225</c:v>
                </c:pt>
                <c:pt idx="101">
                  <c:v>156.91574529583335</c:v>
                </c:pt>
                <c:pt idx="102">
                  <c:v>153.91735525833334</c:v>
                </c:pt>
                <c:pt idx="103">
                  <c:v>155.58312750138893</c:v>
                </c:pt>
                <c:pt idx="104">
                  <c:v>157.41547696875003</c:v>
                </c:pt>
                <c:pt idx="105">
                  <c:v>156.91574529583335</c:v>
                </c:pt>
                <c:pt idx="106">
                  <c:v>157.91520864166668</c:v>
                </c:pt>
                <c:pt idx="107">
                  <c:v>159.08124921180558</c:v>
                </c:pt>
                <c:pt idx="108">
                  <c:v>162.57937092222221</c:v>
                </c:pt>
                <c:pt idx="109">
                  <c:v>163.24567981944446</c:v>
                </c:pt>
                <c:pt idx="110">
                  <c:v>163.57883426805557</c:v>
                </c:pt>
                <c:pt idx="111">
                  <c:v>161.5799075763889</c:v>
                </c:pt>
                <c:pt idx="112">
                  <c:v>160.74702145486114</c:v>
                </c:pt>
                <c:pt idx="113">
                  <c:v>160.91359867916668</c:v>
                </c:pt>
                <c:pt idx="114">
                  <c:v>161.08017590347225</c:v>
                </c:pt>
                <c:pt idx="115">
                  <c:v>160.61831278621437</c:v>
                </c:pt>
                <c:pt idx="116">
                  <c:v>160.09625976524077</c:v>
                </c:pt>
                <c:pt idx="117">
                  <c:v>158.70411837597783</c:v>
                </c:pt>
                <c:pt idx="118">
                  <c:v>158.53010070231991</c:v>
                </c:pt>
                <c:pt idx="119">
                  <c:v>158.53010070231991</c:v>
                </c:pt>
                <c:pt idx="120">
                  <c:v>159.57420674426714</c:v>
                </c:pt>
                <c:pt idx="121">
                  <c:v>160.09625976524077</c:v>
                </c:pt>
                <c:pt idx="122">
                  <c:v>161.66241882816161</c:v>
                </c:pt>
                <c:pt idx="123">
                  <c:v>162.18447184913524</c:v>
                </c:pt>
                <c:pt idx="124">
                  <c:v>162.53250719645098</c:v>
                </c:pt>
                <c:pt idx="125">
                  <c:v>163.92464858571392</c:v>
                </c:pt>
                <c:pt idx="126">
                  <c:v>163.92464858571392</c:v>
                </c:pt>
                <c:pt idx="127">
                  <c:v>164.27268393302967</c:v>
                </c:pt>
                <c:pt idx="128">
                  <c:v>164.79473695400327</c:v>
                </c:pt>
                <c:pt idx="129">
                  <c:v>163.92464858571392</c:v>
                </c:pt>
                <c:pt idx="130">
                  <c:v>163.22857789108244</c:v>
                </c:pt>
                <c:pt idx="131">
                  <c:v>161.83643650181949</c:v>
                </c:pt>
                <c:pt idx="132">
                  <c:v>161.140365807188</c:v>
                </c:pt>
                <c:pt idx="133">
                  <c:v>161.31438348084586</c:v>
                </c:pt>
                <c:pt idx="134">
                  <c:v>160.79233045987226</c:v>
                </c:pt>
                <c:pt idx="135">
                  <c:v>161.66241882816161</c:v>
                </c:pt>
                <c:pt idx="136">
                  <c:v>160.79233045987226</c:v>
                </c:pt>
                <c:pt idx="137">
                  <c:v>160.96634813353012</c:v>
                </c:pt>
                <c:pt idx="138">
                  <c:v>161.66241882816161</c:v>
                </c:pt>
              </c:numCache>
            </c:numRef>
          </c:val>
          <c:smooth val="1"/>
          <c:extLst>
            <c:ext xmlns:c16="http://schemas.microsoft.com/office/drawing/2014/chart" uri="{C3380CC4-5D6E-409C-BE32-E72D297353CC}">
              <c16:uniqueId val="{00000001-8576-4D01-A151-3F1CA03024CE}"/>
            </c:ext>
          </c:extLst>
        </c:ser>
        <c:dLbls>
          <c:showLegendKey val="0"/>
          <c:showVal val="0"/>
          <c:showCatName val="0"/>
          <c:showSerName val="0"/>
          <c:showPercent val="0"/>
          <c:showBubbleSize val="0"/>
        </c:dLbls>
        <c:smooth val="0"/>
        <c:axId val="126235776"/>
        <c:axId val="126237312"/>
      </c:lineChart>
      <c:dateAx>
        <c:axId val="126235776"/>
        <c:scaling>
          <c:orientation val="minMax"/>
          <c:max val="45535"/>
        </c:scaling>
        <c:delete val="0"/>
        <c:axPos val="b"/>
        <c:numFmt formatCode="mmm\-yy" sourceLinked="1"/>
        <c:majorTickMark val="out"/>
        <c:minorTickMark val="none"/>
        <c:tickLblPos val="nextTo"/>
        <c:txPr>
          <a:bodyPr/>
          <a:lstStyle/>
          <a:p>
            <a:pPr>
              <a:defRPr sz="1200"/>
            </a:pPr>
            <a:endParaRPr lang="en-US"/>
          </a:p>
        </c:txPr>
        <c:crossAx val="126237312"/>
        <c:crosses val="autoZero"/>
        <c:auto val="1"/>
        <c:lblOffset val="100"/>
        <c:baseTimeUnit val="months"/>
        <c:majorUnit val="6"/>
        <c:majorTimeUnit val="months"/>
      </c:dateAx>
      <c:valAx>
        <c:axId val="126237312"/>
        <c:scaling>
          <c:orientation val="minMax"/>
          <c:min val="110"/>
        </c:scaling>
        <c:delete val="0"/>
        <c:axPos val="l"/>
        <c:majorGridlines/>
        <c:title>
          <c:tx>
            <c:rich>
              <a:bodyPr rot="0" vert="horz"/>
              <a:lstStyle/>
              <a:p>
                <a:pPr>
                  <a:defRPr sz="1400"/>
                </a:pPr>
                <a:r>
                  <a:rPr lang="en-US" sz="1400"/>
                  <a:t>Index</a:t>
                </a:r>
                <a:r>
                  <a:rPr lang="en-US" sz="1400" baseline="0"/>
                  <a:t> </a:t>
                </a:r>
                <a:r>
                  <a:rPr lang="en-US" sz="1400"/>
                  <a:t>(2000 = 100)</a:t>
                </a:r>
              </a:p>
            </c:rich>
          </c:tx>
          <c:layout>
            <c:manualLayout>
              <c:xMode val="edge"/>
              <c:yMode val="edge"/>
              <c:x val="1.3364313067423948E-3"/>
              <c:y val="1.1795408485331713E-2"/>
            </c:manualLayout>
          </c:layout>
          <c:overlay val="0"/>
        </c:title>
        <c:numFmt formatCode="0.0" sourceLinked="1"/>
        <c:majorTickMark val="out"/>
        <c:minorTickMark val="none"/>
        <c:tickLblPos val="nextTo"/>
        <c:txPr>
          <a:bodyPr/>
          <a:lstStyle/>
          <a:p>
            <a:pPr>
              <a:defRPr sz="1200"/>
            </a:pPr>
            <a:endParaRPr lang="en-US"/>
          </a:p>
        </c:txPr>
        <c:crossAx val="126235776"/>
        <c:crosses val="autoZero"/>
        <c:crossBetween val="between"/>
      </c:valAx>
      <c:spPr>
        <a:ln>
          <a:solidFill>
            <a:schemeClr val="bg1">
              <a:lumMod val="65000"/>
            </a:schemeClr>
          </a:solidFill>
        </a:ln>
      </c:spPr>
    </c:plotArea>
    <c:legend>
      <c:legendPos val="b"/>
      <c:layout>
        <c:manualLayout>
          <c:xMode val="edge"/>
          <c:yMode val="edge"/>
          <c:x val="6.0804612538186836E-2"/>
          <c:y val="0.94912208868628267"/>
          <c:w val="0.90701034809173442"/>
          <c:h val="5.0877926421404679E-2"/>
        </c:manualLayout>
      </c:layout>
      <c:overlay val="0"/>
      <c:spPr>
        <a:noFill/>
        <a:ln>
          <a:noFill/>
        </a:ln>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a:solidFill>
          <a:srgbClr val="0062AC"/>
        </a:solidFill>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a:solidFill>
          <a:srgbClr val="0062AC"/>
        </a:solidFill>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a:solidFill>
          <a:srgbClr val="0062AC"/>
        </a:solidFill>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a:solidFill>
          <a:srgbClr val="0062AC"/>
        </a:solidFill>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0.87473</cdr:x>
      <cdr:y>0.69118</cdr:y>
    </cdr:from>
    <cdr:to>
      <cdr:x>1</cdr:x>
      <cdr:y>0.7395</cdr:y>
    </cdr:to>
    <cdr:sp macro="" textlink="">
      <cdr:nvSpPr>
        <cdr:cNvPr id="3" name="TextBox 2"/>
        <cdr:cNvSpPr txBox="1"/>
      </cdr:nvSpPr>
      <cdr:spPr>
        <a:xfrm xmlns:a="http://schemas.openxmlformats.org/drawingml/2006/main">
          <a:off x="8121317" y="4178783"/>
          <a:ext cx="1163051" cy="292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latin typeface="Arial Rounded MT Bold" panose="020F070403050403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0.24799</cdr:x>
      <cdr:y>0.32663</cdr:y>
    </cdr:from>
    <cdr:to>
      <cdr:x>0.46787</cdr:x>
      <cdr:y>0.36842</cdr:y>
    </cdr:to>
    <cdr:sp macro="" textlink="">
      <cdr:nvSpPr>
        <cdr:cNvPr id="4" name="TextBox 3"/>
        <cdr:cNvSpPr txBox="1"/>
      </cdr:nvSpPr>
      <cdr:spPr>
        <a:xfrm xmlns:a="http://schemas.openxmlformats.org/drawingml/2006/main">
          <a:off x="2306545" y="1970367"/>
          <a:ext cx="2045073" cy="252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095A5E7E-E081-4D1D-8FDC-E1F86616FFCD}" type="datetimeFigureOut">
              <a:rPr lang="en-ZA" smtClean="0"/>
              <a:t>2024/11/07</a:t>
            </a:fld>
            <a:endParaRPr lang="en-ZA"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7727E10B-525A-4090-BBE1-4DAF315C6E48}" type="slidenum">
              <a:rPr lang="en-ZA" smtClean="0"/>
              <a:t>‹#›</a:t>
            </a:fld>
            <a:endParaRPr lang="en-ZA" dirty="0"/>
          </a:p>
        </p:txBody>
      </p:sp>
    </p:spTree>
    <p:extLst>
      <p:ext uri="{BB962C8B-B14F-4D97-AF65-F5344CB8AC3E}">
        <p14:creationId xmlns:p14="http://schemas.microsoft.com/office/powerpoint/2010/main" val="101823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C4C00C7-6273-47FD-BDA5-6541AA045D71}" type="datetimeFigureOut">
              <a:rPr lang="en-ZA" smtClean="0"/>
              <a:t>2024/11/07</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E2C93C19-0856-4BF4-842C-FEA090B5320D}" type="slidenum">
              <a:rPr lang="en-ZA" smtClean="0"/>
              <a:t>‹#›</a:t>
            </a:fld>
            <a:endParaRPr lang="en-ZA" dirty="0"/>
          </a:p>
        </p:txBody>
      </p:sp>
    </p:spTree>
    <p:extLst>
      <p:ext uri="{BB962C8B-B14F-4D97-AF65-F5344CB8AC3E}">
        <p14:creationId xmlns:p14="http://schemas.microsoft.com/office/powerpoint/2010/main" val="42616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a:t>
            </a:fld>
            <a:endParaRPr lang="en-ZA" dirty="0"/>
          </a:p>
        </p:txBody>
      </p:sp>
    </p:spTree>
    <p:extLst>
      <p:ext uri="{BB962C8B-B14F-4D97-AF65-F5344CB8AC3E}">
        <p14:creationId xmlns:p14="http://schemas.microsoft.com/office/powerpoint/2010/main" val="277201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55C51-F198-4D93-2793-1DE536A29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FF789-DDFC-A921-F7BA-DFCFC05B5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18C05-7218-1191-786F-FE702E6B1696}"/>
              </a:ext>
            </a:extLst>
          </p:cNvPr>
          <p:cNvSpPr>
            <a:spLocks noGrp="1"/>
          </p:cNvSpPr>
          <p:nvPr>
            <p:ph type="body" idx="1"/>
          </p:nvPr>
        </p:nvSpPr>
        <p:spPr/>
        <p:txBody>
          <a:bodyPr/>
          <a:lstStyle/>
          <a:p>
            <a:r>
              <a:rPr lang="en-ZA" dirty="0"/>
              <a:t>https://www.globaldairytrade.info/en/product-results/</a:t>
            </a:r>
          </a:p>
        </p:txBody>
      </p:sp>
      <p:sp>
        <p:nvSpPr>
          <p:cNvPr id="4" name="Slide Number Placeholder 3">
            <a:extLst>
              <a:ext uri="{FF2B5EF4-FFF2-40B4-BE49-F238E27FC236}">
                <a16:creationId xmlns:a16="http://schemas.microsoft.com/office/drawing/2014/main" id="{0DD9F6FA-236F-3BD1-AD1C-E9FAB0B9FA32}"/>
              </a:ext>
            </a:extLst>
          </p:cNvPr>
          <p:cNvSpPr>
            <a:spLocks noGrp="1"/>
          </p:cNvSpPr>
          <p:nvPr>
            <p:ph type="sldNum" sz="quarter" idx="10"/>
          </p:nvPr>
        </p:nvSpPr>
        <p:spPr/>
        <p:txBody>
          <a:bodyPr/>
          <a:lstStyle/>
          <a:p>
            <a:fld id="{E2C93C19-0856-4BF4-842C-FEA090B5320D}" type="slidenum">
              <a:rPr lang="en-ZA" smtClean="0"/>
              <a:t>10</a:t>
            </a:fld>
            <a:endParaRPr lang="en-ZA" dirty="0"/>
          </a:p>
        </p:txBody>
      </p:sp>
    </p:spTree>
    <p:extLst>
      <p:ext uri="{BB962C8B-B14F-4D97-AF65-F5344CB8AC3E}">
        <p14:creationId xmlns:p14="http://schemas.microsoft.com/office/powerpoint/2010/main" val="269768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Received from dairy digits</a:t>
            </a:r>
          </a:p>
        </p:txBody>
      </p:sp>
      <p:sp>
        <p:nvSpPr>
          <p:cNvPr id="4" name="Slide Number Placeholder 3"/>
          <p:cNvSpPr>
            <a:spLocks noGrp="1"/>
          </p:cNvSpPr>
          <p:nvPr>
            <p:ph type="sldNum" sz="quarter" idx="10"/>
          </p:nvPr>
        </p:nvSpPr>
        <p:spPr/>
        <p:txBody>
          <a:bodyPr/>
          <a:lstStyle/>
          <a:p>
            <a:fld id="{E2C93C19-0856-4BF4-842C-FEA090B5320D}" type="slidenum">
              <a:rPr lang="en-ZA" smtClean="0"/>
              <a:t>11</a:t>
            </a:fld>
            <a:endParaRPr lang="en-ZA" dirty="0"/>
          </a:p>
        </p:txBody>
      </p:sp>
    </p:spTree>
    <p:extLst>
      <p:ext uri="{BB962C8B-B14F-4D97-AF65-F5344CB8AC3E}">
        <p14:creationId xmlns:p14="http://schemas.microsoft.com/office/powerpoint/2010/main" val="139623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12</a:t>
            </a:fld>
            <a:endParaRPr lang="en-ZA" dirty="0"/>
          </a:p>
        </p:txBody>
      </p:sp>
    </p:spTree>
    <p:extLst>
      <p:ext uri="{BB962C8B-B14F-4D97-AF65-F5344CB8AC3E}">
        <p14:creationId xmlns:p14="http://schemas.microsoft.com/office/powerpoint/2010/main" val="244894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34B60-3E4B-6D5F-D3E6-857E0A47E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E6DC1-F6EE-418A-4F65-EC8551C50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0BFD6-7A3B-98E2-BE35-C077BA1E0945}"/>
              </a:ext>
            </a:extLst>
          </p:cNvPr>
          <p:cNvSpPr>
            <a:spLocks noGrp="1"/>
          </p:cNvSpPr>
          <p:nvPr>
            <p:ph type="body" idx="1"/>
          </p:nvPr>
        </p:nvSpPr>
        <p:spPr/>
        <p:txBody>
          <a:bodyPr/>
          <a:lstStyle/>
          <a:p>
            <a:r>
              <a:rPr lang="en-ZA" dirty="0"/>
              <a:t>USA: https://www.clal.it/en/index.php?section=produzioni_usa_latte_bovino</a:t>
            </a:r>
          </a:p>
          <a:p>
            <a:r>
              <a:rPr lang="en-ZA" dirty="0"/>
              <a:t>EU-27: </a:t>
            </a:r>
          </a:p>
          <a:p>
            <a:r>
              <a:rPr lang="en-ZA" dirty="0"/>
              <a:t>Aus: https://www.clal.it/en/index.php?section=consegne_australia</a:t>
            </a:r>
          </a:p>
          <a:p>
            <a:r>
              <a:rPr lang="en-ZA" dirty="0"/>
              <a:t>NZL: https://www.clal.it/en/?section=stat_newzealand</a:t>
            </a:r>
          </a:p>
          <a:p>
            <a:r>
              <a:rPr lang="en-ZA" dirty="0" err="1"/>
              <a:t>Uru</a:t>
            </a:r>
            <a:r>
              <a:rPr lang="en-ZA" dirty="0"/>
              <a:t>: https://www.clal.it/en/index.php?section=consegne_uruguay</a:t>
            </a:r>
          </a:p>
          <a:p>
            <a:r>
              <a:rPr lang="en-ZA" dirty="0"/>
              <a:t>Arg: https://www.clal.it/en/index.php?section=milk_production_argentina</a:t>
            </a:r>
          </a:p>
        </p:txBody>
      </p:sp>
      <p:sp>
        <p:nvSpPr>
          <p:cNvPr id="4" name="Slide Number Placeholder 3">
            <a:extLst>
              <a:ext uri="{FF2B5EF4-FFF2-40B4-BE49-F238E27FC236}">
                <a16:creationId xmlns:a16="http://schemas.microsoft.com/office/drawing/2014/main" id="{E78BD56C-2018-BA07-CA65-7D2D40137D0F}"/>
              </a:ext>
            </a:extLst>
          </p:cNvPr>
          <p:cNvSpPr>
            <a:spLocks noGrp="1"/>
          </p:cNvSpPr>
          <p:nvPr>
            <p:ph type="sldNum" sz="quarter" idx="10"/>
          </p:nvPr>
        </p:nvSpPr>
        <p:spPr/>
        <p:txBody>
          <a:bodyPr/>
          <a:lstStyle/>
          <a:p>
            <a:fld id="{E2C93C19-0856-4BF4-842C-FEA090B5320D}" type="slidenum">
              <a:rPr lang="en-ZA" smtClean="0"/>
              <a:t>13</a:t>
            </a:fld>
            <a:endParaRPr lang="en-ZA" dirty="0"/>
          </a:p>
        </p:txBody>
      </p:sp>
    </p:spTree>
    <p:extLst>
      <p:ext uri="{BB962C8B-B14F-4D97-AF65-F5344CB8AC3E}">
        <p14:creationId xmlns:p14="http://schemas.microsoft.com/office/powerpoint/2010/main" val="333004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14</a:t>
            </a:fld>
            <a:endParaRPr lang="en-ZA" dirty="0"/>
          </a:p>
        </p:txBody>
      </p:sp>
    </p:spTree>
    <p:extLst>
      <p:ext uri="{BB962C8B-B14F-4D97-AF65-F5344CB8AC3E}">
        <p14:creationId xmlns:p14="http://schemas.microsoft.com/office/powerpoint/2010/main" val="409640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https://www.resbank.co.za/content/dam/sarb/publications/composite-business-cycle-indicators/2024/Composite%20Business%20Cycle%20Indicators%20October%202024.pdf</a:t>
            </a:r>
          </a:p>
        </p:txBody>
      </p:sp>
      <p:sp>
        <p:nvSpPr>
          <p:cNvPr id="4" name="Slide Number Placeholder 3"/>
          <p:cNvSpPr>
            <a:spLocks noGrp="1"/>
          </p:cNvSpPr>
          <p:nvPr>
            <p:ph type="sldNum" sz="quarter" idx="10"/>
          </p:nvPr>
        </p:nvSpPr>
        <p:spPr/>
        <p:txBody>
          <a:bodyPr/>
          <a:lstStyle/>
          <a:p>
            <a:fld id="{E2C93C19-0856-4BF4-842C-FEA090B5320D}" type="slidenum">
              <a:rPr lang="en-ZA" smtClean="0"/>
              <a:t>15</a:t>
            </a:fld>
            <a:endParaRPr lang="en-ZA" dirty="0"/>
          </a:p>
        </p:txBody>
      </p:sp>
    </p:spTree>
    <p:extLst>
      <p:ext uri="{BB962C8B-B14F-4D97-AF65-F5344CB8AC3E}">
        <p14:creationId xmlns:p14="http://schemas.microsoft.com/office/powerpoint/2010/main" val="304349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https://www.statssa.gov.za/publications/P0441/P04412ndQuarter2024.pdf</a:t>
            </a:r>
          </a:p>
        </p:txBody>
      </p:sp>
      <p:sp>
        <p:nvSpPr>
          <p:cNvPr id="4" name="Slide Number Placeholder 3"/>
          <p:cNvSpPr>
            <a:spLocks noGrp="1"/>
          </p:cNvSpPr>
          <p:nvPr>
            <p:ph type="sldNum" sz="quarter" idx="10"/>
          </p:nvPr>
        </p:nvSpPr>
        <p:spPr/>
        <p:txBody>
          <a:bodyPr/>
          <a:lstStyle/>
          <a:p>
            <a:fld id="{E2C93C19-0856-4BF4-842C-FEA090B5320D}" type="slidenum">
              <a:rPr lang="en-ZA" smtClean="0"/>
              <a:t>16</a:t>
            </a:fld>
            <a:endParaRPr lang="en-ZA" dirty="0"/>
          </a:p>
        </p:txBody>
      </p:sp>
    </p:spTree>
    <p:extLst>
      <p:ext uri="{BB962C8B-B14F-4D97-AF65-F5344CB8AC3E}">
        <p14:creationId xmlns:p14="http://schemas.microsoft.com/office/powerpoint/2010/main" val="429083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https://www.statssa.gov.za/?page_id=1854&amp;PPN=P0441&amp;SCH=73778</a:t>
            </a:r>
          </a:p>
          <a:p>
            <a:r>
              <a:rPr lang="en-ZA" dirty="0"/>
              <a:t>https://www.imf.org/en/Countries/ZAF#countrydata</a:t>
            </a:r>
          </a:p>
        </p:txBody>
      </p:sp>
      <p:sp>
        <p:nvSpPr>
          <p:cNvPr id="4" name="Slide Number Placeholder 3"/>
          <p:cNvSpPr>
            <a:spLocks noGrp="1"/>
          </p:cNvSpPr>
          <p:nvPr>
            <p:ph type="sldNum" sz="quarter" idx="10"/>
          </p:nvPr>
        </p:nvSpPr>
        <p:spPr/>
        <p:txBody>
          <a:bodyPr/>
          <a:lstStyle/>
          <a:p>
            <a:fld id="{E2C93C19-0856-4BF4-842C-FEA090B5320D}" type="slidenum">
              <a:rPr lang="en-ZA" smtClean="0"/>
              <a:t>17</a:t>
            </a:fld>
            <a:endParaRPr lang="en-ZA" dirty="0"/>
          </a:p>
        </p:txBody>
      </p:sp>
    </p:spTree>
    <p:extLst>
      <p:ext uri="{BB962C8B-B14F-4D97-AF65-F5344CB8AC3E}">
        <p14:creationId xmlns:p14="http://schemas.microsoft.com/office/powerpoint/2010/main" val="3935861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AD66A-51F0-7D6E-F389-533A799DE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C640B-6229-128D-FE46-DE534C8FC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DC9FC-5C7F-764F-A7CA-3510FAF5B0AE}"/>
              </a:ext>
            </a:extLst>
          </p:cNvPr>
          <p:cNvSpPr>
            <a:spLocks noGrp="1"/>
          </p:cNvSpPr>
          <p:nvPr>
            <p:ph type="body" idx="1"/>
          </p:nvPr>
        </p:nvSpPr>
        <p:spPr/>
        <p:txBody>
          <a:bodyPr/>
          <a:lstStyle/>
          <a:p>
            <a:r>
              <a:rPr lang="en-ZA" dirty="0"/>
              <a:t>BFAP, as supplied from Stats SA</a:t>
            </a:r>
          </a:p>
        </p:txBody>
      </p:sp>
      <p:sp>
        <p:nvSpPr>
          <p:cNvPr id="4" name="Slide Number Placeholder 3">
            <a:extLst>
              <a:ext uri="{FF2B5EF4-FFF2-40B4-BE49-F238E27FC236}">
                <a16:creationId xmlns:a16="http://schemas.microsoft.com/office/drawing/2014/main" id="{F5098244-0D9C-8CE2-94B2-9A2E281619B2}"/>
              </a:ext>
            </a:extLst>
          </p:cNvPr>
          <p:cNvSpPr>
            <a:spLocks noGrp="1"/>
          </p:cNvSpPr>
          <p:nvPr>
            <p:ph type="sldNum" sz="quarter" idx="10"/>
          </p:nvPr>
        </p:nvSpPr>
        <p:spPr/>
        <p:txBody>
          <a:bodyPr/>
          <a:lstStyle/>
          <a:p>
            <a:fld id="{E2C93C19-0856-4BF4-842C-FEA090B5320D}" type="slidenum">
              <a:rPr lang="en-ZA" smtClean="0"/>
              <a:t>18</a:t>
            </a:fld>
            <a:endParaRPr lang="en-ZA" dirty="0"/>
          </a:p>
        </p:txBody>
      </p:sp>
    </p:spTree>
    <p:extLst>
      <p:ext uri="{BB962C8B-B14F-4D97-AF65-F5344CB8AC3E}">
        <p14:creationId xmlns:p14="http://schemas.microsoft.com/office/powerpoint/2010/main" val="50194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CB1F8-A8DE-DB09-AB1F-7EBDBF1A5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36324-391A-4B2C-210D-797009BB3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75554-D6B3-661A-A93B-8AB98DE1D384}"/>
              </a:ext>
            </a:extLst>
          </p:cNvPr>
          <p:cNvSpPr>
            <a:spLocks noGrp="1"/>
          </p:cNvSpPr>
          <p:nvPr>
            <p:ph type="body" idx="1"/>
          </p:nvPr>
        </p:nvSpPr>
        <p:spPr/>
        <p:txBody>
          <a:bodyPr/>
          <a:lstStyle/>
          <a:p>
            <a:r>
              <a:rPr lang="en-ZA" dirty="0"/>
              <a:t>BFAP, as supplied from Stats SA</a:t>
            </a:r>
          </a:p>
        </p:txBody>
      </p:sp>
      <p:sp>
        <p:nvSpPr>
          <p:cNvPr id="4" name="Slide Number Placeholder 3">
            <a:extLst>
              <a:ext uri="{FF2B5EF4-FFF2-40B4-BE49-F238E27FC236}">
                <a16:creationId xmlns:a16="http://schemas.microsoft.com/office/drawing/2014/main" id="{B797AC21-7D72-0112-BB8E-C848363301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93C19-0856-4BF4-842C-FEA090B5320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60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a:t>
            </a:fld>
            <a:endParaRPr lang="en-ZA" dirty="0"/>
          </a:p>
        </p:txBody>
      </p:sp>
    </p:spTree>
    <p:extLst>
      <p:ext uri="{BB962C8B-B14F-4D97-AF65-F5344CB8AC3E}">
        <p14:creationId xmlns:p14="http://schemas.microsoft.com/office/powerpoint/2010/main" val="305939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CC380-FC19-0DC0-B63D-2737E0CB5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37DBE-361B-1EB0-E4BC-8116E97FD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7564E-870B-5C01-0B9B-CB4E7E46F381}"/>
              </a:ext>
            </a:extLst>
          </p:cNvPr>
          <p:cNvSpPr>
            <a:spLocks noGrp="1"/>
          </p:cNvSpPr>
          <p:nvPr>
            <p:ph type="body" idx="1"/>
          </p:nvPr>
        </p:nvSpPr>
        <p:spPr/>
        <p:txBody>
          <a:bodyPr/>
          <a:lstStyle/>
          <a:p>
            <a:r>
              <a:rPr lang="en-ZA" dirty="0"/>
              <a:t>https://www.resbank.co.za/en/home/what-we-do/statistics/key-statistics</a:t>
            </a:r>
          </a:p>
        </p:txBody>
      </p:sp>
      <p:sp>
        <p:nvSpPr>
          <p:cNvPr id="4" name="Slide Number Placeholder 3">
            <a:extLst>
              <a:ext uri="{FF2B5EF4-FFF2-40B4-BE49-F238E27FC236}">
                <a16:creationId xmlns:a16="http://schemas.microsoft.com/office/drawing/2014/main" id="{A3C20E20-ADA7-31A9-1135-65CB7C61B4CF}"/>
              </a:ext>
            </a:extLst>
          </p:cNvPr>
          <p:cNvSpPr>
            <a:spLocks noGrp="1"/>
          </p:cNvSpPr>
          <p:nvPr>
            <p:ph type="sldNum" sz="quarter" idx="10"/>
          </p:nvPr>
        </p:nvSpPr>
        <p:spPr/>
        <p:txBody>
          <a:bodyPr/>
          <a:lstStyle/>
          <a:p>
            <a:fld id="{E2C93C19-0856-4BF4-842C-FEA090B5320D}" type="slidenum">
              <a:rPr lang="en-ZA" smtClean="0"/>
              <a:t>20</a:t>
            </a:fld>
            <a:endParaRPr lang="en-ZA" dirty="0"/>
          </a:p>
        </p:txBody>
      </p:sp>
    </p:spTree>
    <p:extLst>
      <p:ext uri="{BB962C8B-B14F-4D97-AF65-F5344CB8AC3E}">
        <p14:creationId xmlns:p14="http://schemas.microsoft.com/office/powerpoint/2010/main" val="3501839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1374-5A70-671B-8044-5AE42FBEA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6B33F-EB44-23A3-4C7F-C43D281D8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C7D23-6AED-8CA9-089B-8A2F1EFFD1AE}"/>
              </a:ext>
            </a:extLst>
          </p:cNvPr>
          <p:cNvSpPr>
            <a:spLocks noGrp="1"/>
          </p:cNvSpPr>
          <p:nvPr>
            <p:ph type="body" idx="1"/>
          </p:nvPr>
        </p:nvSpPr>
        <p:spPr/>
        <p:txBody>
          <a:bodyPr/>
          <a:lstStyle/>
          <a:p>
            <a:r>
              <a:rPr lang="en-ZA" dirty="0"/>
              <a:t>https://www.resbank.co.za/en/home/what-we-do/statistics/key-statistics</a:t>
            </a:r>
          </a:p>
          <a:p>
            <a:endParaRPr lang="en-ZA" dirty="0"/>
          </a:p>
          <a:p>
            <a:endParaRPr lang="en-ZA" dirty="0"/>
          </a:p>
          <a:p>
            <a:r>
              <a:rPr lang="en-ZA" dirty="0"/>
              <a:t>https://www.resbank.co.za/en/home/publications/publication-detail-pages/quarterly-bulletins/quarterly-bulletin-publications/2024/FullQuarterlyBulletinNo313September2024</a:t>
            </a:r>
          </a:p>
        </p:txBody>
      </p:sp>
      <p:sp>
        <p:nvSpPr>
          <p:cNvPr id="4" name="Slide Number Placeholder 3">
            <a:extLst>
              <a:ext uri="{FF2B5EF4-FFF2-40B4-BE49-F238E27FC236}">
                <a16:creationId xmlns:a16="http://schemas.microsoft.com/office/drawing/2014/main" id="{C5392F33-A8FD-1547-00C1-684D4C0CE0DA}"/>
              </a:ext>
            </a:extLst>
          </p:cNvPr>
          <p:cNvSpPr>
            <a:spLocks noGrp="1"/>
          </p:cNvSpPr>
          <p:nvPr>
            <p:ph type="sldNum" sz="quarter" idx="10"/>
          </p:nvPr>
        </p:nvSpPr>
        <p:spPr/>
        <p:txBody>
          <a:bodyPr/>
          <a:lstStyle/>
          <a:p>
            <a:fld id="{E2C93C19-0856-4BF4-842C-FEA090B5320D}" type="slidenum">
              <a:rPr lang="en-ZA" smtClean="0"/>
              <a:t>21</a:t>
            </a:fld>
            <a:endParaRPr lang="en-ZA" dirty="0"/>
          </a:p>
        </p:txBody>
      </p:sp>
    </p:spTree>
    <p:extLst>
      <p:ext uri="{BB962C8B-B14F-4D97-AF65-F5344CB8AC3E}">
        <p14:creationId xmlns:p14="http://schemas.microsoft.com/office/powerpoint/2010/main" val="3406695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4348E-C365-329A-E4A0-2B49BFCB4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7BDE5-10B1-2FF9-BBC8-89C44E5C8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ECCB-290E-D2C4-739C-ADC29EFE542A}"/>
              </a:ext>
            </a:extLst>
          </p:cNvPr>
          <p:cNvSpPr>
            <a:spLocks noGrp="1"/>
          </p:cNvSpPr>
          <p:nvPr>
            <p:ph type="body" idx="1"/>
          </p:nvPr>
        </p:nvSpPr>
        <p:spPr/>
        <p:txBody>
          <a:bodyPr/>
          <a:lstStyle/>
          <a:p>
            <a:r>
              <a:rPr lang="en-ZA" dirty="0"/>
              <a:t>https://www.statssa.gov.za/?page_id=1866&amp;PPN=P6242.1&amp;SCH=6205&amp;page=1</a:t>
            </a:r>
          </a:p>
        </p:txBody>
      </p:sp>
      <p:sp>
        <p:nvSpPr>
          <p:cNvPr id="4" name="Slide Number Placeholder 3">
            <a:extLst>
              <a:ext uri="{FF2B5EF4-FFF2-40B4-BE49-F238E27FC236}">
                <a16:creationId xmlns:a16="http://schemas.microsoft.com/office/drawing/2014/main" id="{4BA5DFBA-FCA4-0F9A-284A-C08A6B0D93A0}"/>
              </a:ext>
            </a:extLst>
          </p:cNvPr>
          <p:cNvSpPr>
            <a:spLocks noGrp="1"/>
          </p:cNvSpPr>
          <p:nvPr>
            <p:ph type="sldNum" sz="quarter" idx="10"/>
          </p:nvPr>
        </p:nvSpPr>
        <p:spPr/>
        <p:txBody>
          <a:bodyPr/>
          <a:lstStyle/>
          <a:p>
            <a:fld id="{E2C93C19-0856-4BF4-842C-FEA090B5320D}" type="slidenum">
              <a:rPr lang="en-ZA" smtClean="0"/>
              <a:t>22</a:t>
            </a:fld>
            <a:endParaRPr lang="en-ZA" dirty="0"/>
          </a:p>
        </p:txBody>
      </p:sp>
    </p:spTree>
    <p:extLst>
      <p:ext uri="{BB962C8B-B14F-4D97-AF65-F5344CB8AC3E}">
        <p14:creationId xmlns:p14="http://schemas.microsoft.com/office/powerpoint/2010/main" val="59944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23</a:t>
            </a:fld>
            <a:endParaRPr lang="en-ZA" dirty="0"/>
          </a:p>
        </p:txBody>
      </p:sp>
    </p:spTree>
    <p:extLst>
      <p:ext uri="{BB962C8B-B14F-4D97-AF65-F5344CB8AC3E}">
        <p14:creationId xmlns:p14="http://schemas.microsoft.com/office/powerpoint/2010/main" val="416475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24</a:t>
            </a:fld>
            <a:endParaRPr lang="en-ZA" dirty="0"/>
          </a:p>
        </p:txBody>
      </p:sp>
    </p:spTree>
    <p:extLst>
      <p:ext uri="{BB962C8B-B14F-4D97-AF65-F5344CB8AC3E}">
        <p14:creationId xmlns:p14="http://schemas.microsoft.com/office/powerpoint/2010/main" val="504432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25</a:t>
            </a:fld>
            <a:endParaRPr lang="en-ZA" dirty="0"/>
          </a:p>
        </p:txBody>
      </p:sp>
    </p:spTree>
    <p:extLst>
      <p:ext uri="{BB962C8B-B14F-4D97-AF65-F5344CB8AC3E}">
        <p14:creationId xmlns:p14="http://schemas.microsoft.com/office/powerpoint/2010/main" val="227236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93C19-0856-4BF4-842C-FEA090B5320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103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27</a:t>
            </a:fld>
            <a:endParaRPr lang="en-ZA" dirty="0"/>
          </a:p>
        </p:txBody>
      </p:sp>
    </p:spTree>
    <p:extLst>
      <p:ext uri="{BB962C8B-B14F-4D97-AF65-F5344CB8AC3E}">
        <p14:creationId xmlns:p14="http://schemas.microsoft.com/office/powerpoint/2010/main" val="4216509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28</a:t>
            </a:fld>
            <a:endParaRPr lang="en-ZA" dirty="0"/>
          </a:p>
        </p:txBody>
      </p:sp>
    </p:spTree>
    <p:extLst>
      <p:ext uri="{BB962C8B-B14F-4D97-AF65-F5344CB8AC3E}">
        <p14:creationId xmlns:p14="http://schemas.microsoft.com/office/powerpoint/2010/main" val="524979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29</a:t>
            </a:fld>
            <a:endParaRPr lang="en-ZA" dirty="0"/>
          </a:p>
        </p:txBody>
      </p:sp>
    </p:spTree>
    <p:extLst>
      <p:ext uri="{BB962C8B-B14F-4D97-AF65-F5344CB8AC3E}">
        <p14:creationId xmlns:p14="http://schemas.microsoft.com/office/powerpoint/2010/main" val="396519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Global inflation forecast: </a:t>
            </a:r>
          </a:p>
          <a:p>
            <a:r>
              <a:rPr lang="en-US" sz="700" dirty="0"/>
              <a:t>2024 = 5,8%</a:t>
            </a:r>
          </a:p>
          <a:p>
            <a:r>
              <a:rPr lang="en-US" sz="700" dirty="0"/>
              <a:t>2025 = 4,3%</a:t>
            </a:r>
          </a:p>
          <a:p>
            <a:r>
              <a:rPr lang="en-US" sz="700" dirty="0"/>
              <a:t>2026 = 4,2%</a:t>
            </a:r>
          </a:p>
          <a:p>
            <a:endParaRPr lang="en-US" sz="700" dirty="0"/>
          </a:p>
          <a:p>
            <a:r>
              <a:rPr lang="en-US" sz="700" dirty="0"/>
              <a:t>https://www.imf.org/en/Publications/WEO/Issues/2024/10/22/world-economic-outlook-october-2024</a:t>
            </a:r>
          </a:p>
          <a:p>
            <a:endParaRPr lang="en-US" sz="700" dirty="0"/>
          </a:p>
          <a:p>
            <a:r>
              <a:rPr lang="en-US" sz="700" dirty="0"/>
              <a:t>Page XIV – IMF October 2024</a:t>
            </a:r>
          </a:p>
          <a:p>
            <a:endParaRPr lang="en-US" sz="700" dirty="0"/>
          </a:p>
          <a:p>
            <a:endParaRPr lang="en-US" sz="700" dirty="0"/>
          </a:p>
          <a:p>
            <a:endParaRPr lang="en-US" sz="700" dirty="0"/>
          </a:p>
          <a:p>
            <a:endParaRPr lang="en-US" sz="700" dirty="0"/>
          </a:p>
          <a:p>
            <a:endParaRPr lang="en-US" sz="7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dirty="0"/>
          </a:p>
        </p:txBody>
      </p:sp>
    </p:spTree>
    <p:extLst>
      <p:ext uri="{BB962C8B-B14F-4D97-AF65-F5344CB8AC3E}">
        <p14:creationId xmlns:p14="http://schemas.microsoft.com/office/powerpoint/2010/main" val="3739447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30</a:t>
            </a:fld>
            <a:endParaRPr lang="en-ZA" dirty="0"/>
          </a:p>
        </p:txBody>
      </p:sp>
    </p:spTree>
    <p:extLst>
      <p:ext uri="{BB962C8B-B14F-4D97-AF65-F5344CB8AC3E}">
        <p14:creationId xmlns:p14="http://schemas.microsoft.com/office/powerpoint/2010/main" val="1474655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31</a:t>
            </a:fld>
            <a:endParaRPr lang="en-ZA" dirty="0"/>
          </a:p>
        </p:txBody>
      </p:sp>
    </p:spTree>
    <p:extLst>
      <p:ext uri="{BB962C8B-B14F-4D97-AF65-F5344CB8AC3E}">
        <p14:creationId xmlns:p14="http://schemas.microsoft.com/office/powerpoint/2010/main" val="3276716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32</a:t>
            </a:fld>
            <a:endParaRPr lang="en-ZA" dirty="0"/>
          </a:p>
        </p:txBody>
      </p:sp>
    </p:spTree>
    <p:extLst>
      <p:ext uri="{BB962C8B-B14F-4D97-AF65-F5344CB8AC3E}">
        <p14:creationId xmlns:p14="http://schemas.microsoft.com/office/powerpoint/2010/main" val="2658530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33</a:t>
            </a:fld>
            <a:endParaRPr lang="en-ZA" dirty="0"/>
          </a:p>
        </p:txBody>
      </p:sp>
    </p:spTree>
    <p:extLst>
      <p:ext uri="{BB962C8B-B14F-4D97-AF65-F5344CB8AC3E}">
        <p14:creationId xmlns:p14="http://schemas.microsoft.com/office/powerpoint/2010/main" val="1112616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34</a:t>
            </a:fld>
            <a:endParaRPr lang="en-ZA" dirty="0"/>
          </a:p>
        </p:txBody>
      </p:sp>
    </p:spTree>
    <p:extLst>
      <p:ext uri="{BB962C8B-B14F-4D97-AF65-F5344CB8AC3E}">
        <p14:creationId xmlns:p14="http://schemas.microsoft.com/office/powerpoint/2010/main" val="236615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35</a:t>
            </a:fld>
            <a:endParaRPr lang="en-ZA" dirty="0"/>
          </a:p>
        </p:txBody>
      </p:sp>
    </p:spTree>
    <p:extLst>
      <p:ext uri="{BB962C8B-B14F-4D97-AF65-F5344CB8AC3E}">
        <p14:creationId xmlns:p14="http://schemas.microsoft.com/office/powerpoint/2010/main" val="3249350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36</a:t>
            </a:fld>
            <a:endParaRPr lang="en-ZA" dirty="0"/>
          </a:p>
        </p:txBody>
      </p:sp>
    </p:spTree>
    <p:extLst>
      <p:ext uri="{BB962C8B-B14F-4D97-AF65-F5344CB8AC3E}">
        <p14:creationId xmlns:p14="http://schemas.microsoft.com/office/powerpoint/2010/main" val="2817103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37</a:t>
            </a:fld>
            <a:endParaRPr lang="en-ZA" dirty="0"/>
          </a:p>
        </p:txBody>
      </p:sp>
    </p:spTree>
    <p:extLst>
      <p:ext uri="{BB962C8B-B14F-4D97-AF65-F5344CB8AC3E}">
        <p14:creationId xmlns:p14="http://schemas.microsoft.com/office/powerpoint/2010/main" val="387083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https://www.imf.org/en/Publications/WEO/Issues/2024/07/16/world-economic-outlook-update-july-2024#tools</a:t>
            </a:r>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349635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05D0C-D7B4-83D3-ACDB-BE7302CE4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D65E7-18DF-5554-720E-4CB3C87B9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45E08-CDD8-7CDD-A1D5-B62EF4E0B4A1}"/>
              </a:ext>
            </a:extLst>
          </p:cNvPr>
          <p:cNvSpPr>
            <a:spLocks noGrp="1"/>
          </p:cNvSpPr>
          <p:nvPr>
            <p:ph type="body" idx="1"/>
          </p:nvPr>
        </p:nvSpPr>
        <p:spPr/>
        <p:txBody>
          <a:bodyPr/>
          <a:lstStyle/>
          <a:p>
            <a:r>
              <a:rPr lang="en-ZA" dirty="0"/>
              <a:t>https://www.fao.org/worldfoodsituation/foodpricesindex/en/</a:t>
            </a:r>
          </a:p>
        </p:txBody>
      </p:sp>
      <p:sp>
        <p:nvSpPr>
          <p:cNvPr id="4" name="Slide Number Placeholder 3">
            <a:extLst>
              <a:ext uri="{FF2B5EF4-FFF2-40B4-BE49-F238E27FC236}">
                <a16:creationId xmlns:a16="http://schemas.microsoft.com/office/drawing/2014/main" id="{13109FF2-2D05-B5F4-ED3C-6447D55B118F}"/>
              </a:ext>
            </a:extLst>
          </p:cNvPr>
          <p:cNvSpPr>
            <a:spLocks noGrp="1"/>
          </p:cNvSpPr>
          <p:nvPr>
            <p:ph type="sldNum" sz="quarter" idx="10"/>
          </p:nvPr>
        </p:nvSpPr>
        <p:spPr/>
        <p:txBody>
          <a:bodyPr/>
          <a:lstStyle/>
          <a:p>
            <a:fld id="{E2C93C19-0856-4BF4-842C-FEA090B5320D}" type="slidenum">
              <a:rPr lang="en-ZA" smtClean="0"/>
              <a:t>5</a:t>
            </a:fld>
            <a:endParaRPr lang="en-ZA" dirty="0"/>
          </a:p>
        </p:txBody>
      </p:sp>
    </p:spTree>
    <p:extLst>
      <p:ext uri="{BB962C8B-B14F-4D97-AF65-F5344CB8AC3E}">
        <p14:creationId xmlns:p14="http://schemas.microsoft.com/office/powerpoint/2010/main" val="427975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Pivots, Rising Threats</a:t>
            </a:r>
          </a:p>
          <a:p>
            <a:endParaRPr lang="en-US" dirty="0"/>
          </a:p>
          <a:p>
            <a:r>
              <a:rPr lang="en-US" dirty="0"/>
              <a:t>Pivots" include adjustments in monetary policy (like interest rate changes by central banks) and fiscal policy (government spending and taxation) to manage challenges such as inflation, slowing growth, and financial stability risks.</a:t>
            </a:r>
          </a:p>
          <a:p>
            <a:endParaRPr lang="en-US" dirty="0"/>
          </a:p>
          <a:p>
            <a:r>
              <a:rPr lang="en-US" dirty="0"/>
              <a:t>Increasing number of global risks that could impact economies. These “threats” include rising commodity prices, food insecurity, geopolitical tensions. </a:t>
            </a:r>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337364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7</a:t>
            </a:fld>
            <a:endParaRPr lang="en-ZA" dirty="0"/>
          </a:p>
        </p:txBody>
      </p:sp>
    </p:spTree>
    <p:extLst>
      <p:ext uri="{BB962C8B-B14F-4D97-AF65-F5344CB8AC3E}">
        <p14:creationId xmlns:p14="http://schemas.microsoft.com/office/powerpoint/2010/main" val="23386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DA354-619F-E953-FE12-7FEE4846E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05C9F-B301-A552-6993-1EA9362C9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17F64-59CF-1110-F4CD-BE932885BEAE}"/>
              </a:ext>
            </a:extLst>
          </p:cNvPr>
          <p:cNvSpPr>
            <a:spLocks noGrp="1"/>
          </p:cNvSpPr>
          <p:nvPr>
            <p:ph type="body" idx="1"/>
          </p:nvPr>
        </p:nvSpPr>
        <p:spPr/>
        <p:txBody>
          <a:bodyPr/>
          <a:lstStyle/>
          <a:p>
            <a:r>
              <a:rPr lang="en-ZA" dirty="0"/>
              <a:t>https://milksa.co.za/sites/default/files/2024-01/2023%20World%20Dairy%20Situation%20Report.pdf</a:t>
            </a:r>
          </a:p>
          <a:p>
            <a:endParaRPr lang="en-ZA" dirty="0"/>
          </a:p>
          <a:p>
            <a:pPr algn="l">
              <a:lnSpc>
                <a:spcPts val="1800"/>
              </a:lnSpc>
              <a:spcAft>
                <a:spcPts val="750"/>
              </a:spcAft>
            </a:pPr>
            <a:r>
              <a:rPr lang="en-US" b="0" i="0" dirty="0">
                <a:solidFill>
                  <a:srgbClr val="001D35"/>
                </a:solidFill>
                <a:effectLst/>
                <a:latin typeface="Google Sans"/>
              </a:rPr>
              <a:t>The main reasons for the lower growth rate were:</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High production costs:</a:t>
            </a:r>
            <a:endParaRPr lang="en-US" b="0" i="0" dirty="0">
              <a:solidFill>
                <a:srgbClr val="001D35"/>
              </a:solidFill>
              <a:effectLst/>
              <a:latin typeface="Google Sans"/>
            </a:endParaRPr>
          </a:p>
          <a:p>
            <a:pPr algn="l">
              <a:lnSpc>
                <a:spcPts val="1650"/>
              </a:lnSpc>
              <a:spcBef>
                <a:spcPts val="750"/>
              </a:spcBef>
              <a:spcAft>
                <a:spcPts val="600"/>
              </a:spcAft>
              <a:buFont typeface="Arial" panose="020B0604020202020204" pitchFamily="34" charset="0"/>
              <a:buChar char="•"/>
            </a:pPr>
            <a:r>
              <a:rPr lang="en-US" b="0" i="0" dirty="0">
                <a:solidFill>
                  <a:srgbClr val="001D35"/>
                </a:solidFill>
                <a:effectLst/>
                <a:latin typeface="Google Sans"/>
              </a:rPr>
              <a:t>The cost of dairy farming inputs increased significantly, which led to smaller margins and reduced production.</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Quality of roughage:</a:t>
            </a:r>
            <a:endParaRPr lang="en-US" b="0" i="0" dirty="0">
              <a:solidFill>
                <a:srgbClr val="001D35"/>
              </a:solidFill>
              <a:effectLst/>
              <a:latin typeface="Google Sans"/>
            </a:endParaRPr>
          </a:p>
          <a:p>
            <a:pPr algn="l">
              <a:lnSpc>
                <a:spcPts val="1650"/>
              </a:lnSpc>
              <a:spcBef>
                <a:spcPts val="750"/>
              </a:spcBef>
              <a:spcAft>
                <a:spcPts val="600"/>
              </a:spcAft>
              <a:buFont typeface="Arial" panose="020B0604020202020204" pitchFamily="34" charset="0"/>
              <a:buChar char="•"/>
            </a:pPr>
            <a:r>
              <a:rPr lang="en-US" b="0" i="0" dirty="0">
                <a:solidFill>
                  <a:srgbClr val="001D35"/>
                </a:solidFill>
                <a:effectLst/>
                <a:latin typeface="Google Sans"/>
              </a:rPr>
              <a:t>In Europe, the quality of roughage was poor, which further reduced milk production and milk contents.</a:t>
            </a:r>
          </a:p>
          <a:p>
            <a:pPr algn="l">
              <a:lnSpc>
                <a:spcPts val="1650"/>
              </a:lnSpc>
              <a:spcBef>
                <a:spcPts val="750"/>
              </a:spcBef>
              <a:spcAft>
                <a:spcPts val="1500"/>
              </a:spcAft>
              <a:buFont typeface="Arial" panose="020B0604020202020204" pitchFamily="34" charset="0"/>
              <a:buChar char="•"/>
            </a:pPr>
            <a:r>
              <a:rPr lang="en-US" b="1" i="0" dirty="0">
                <a:solidFill>
                  <a:srgbClr val="001D35"/>
                </a:solidFill>
                <a:effectLst/>
                <a:latin typeface="Google Sans"/>
              </a:rPr>
              <a:t>Negative growth in some regions:</a:t>
            </a:r>
            <a:endParaRPr lang="en-US" b="0" i="0" dirty="0">
              <a:solidFill>
                <a:srgbClr val="001D35"/>
              </a:solidFill>
              <a:effectLst/>
              <a:latin typeface="Google Sans"/>
            </a:endParaRPr>
          </a:p>
          <a:p>
            <a:pPr algn="l">
              <a:lnSpc>
                <a:spcPts val="1650"/>
              </a:lnSpc>
              <a:spcBef>
                <a:spcPts val="750"/>
              </a:spcBef>
              <a:spcAft>
                <a:spcPts val="1500"/>
              </a:spcAft>
              <a:buFont typeface="Arial" panose="020B0604020202020204" pitchFamily="34" charset="0"/>
              <a:buChar char="•"/>
            </a:pPr>
            <a:r>
              <a:rPr lang="en-US" b="0" i="0" dirty="0">
                <a:solidFill>
                  <a:srgbClr val="001D35"/>
                </a:solidFill>
                <a:effectLst/>
                <a:latin typeface="Google Sans"/>
              </a:rPr>
              <a:t>Oceania saw a -4.3% decline, South America saw a -3.2% decline, and the EU27 countries saw zero growth.</a:t>
            </a:r>
          </a:p>
          <a:p>
            <a:endParaRPr lang="en-ZA" dirty="0"/>
          </a:p>
        </p:txBody>
      </p:sp>
      <p:sp>
        <p:nvSpPr>
          <p:cNvPr id="4" name="Slide Number Placeholder 3">
            <a:extLst>
              <a:ext uri="{FF2B5EF4-FFF2-40B4-BE49-F238E27FC236}">
                <a16:creationId xmlns:a16="http://schemas.microsoft.com/office/drawing/2014/main" id="{9DECBC68-0D66-B69B-7F70-5ED9B4BF8EB5}"/>
              </a:ext>
            </a:extLst>
          </p:cNvPr>
          <p:cNvSpPr>
            <a:spLocks noGrp="1"/>
          </p:cNvSpPr>
          <p:nvPr>
            <p:ph type="sldNum" sz="quarter" idx="10"/>
          </p:nvPr>
        </p:nvSpPr>
        <p:spPr/>
        <p:txBody>
          <a:bodyPr/>
          <a:lstStyle/>
          <a:p>
            <a:fld id="{E2C93C19-0856-4BF4-842C-FEA090B5320D}" type="slidenum">
              <a:rPr lang="en-ZA" smtClean="0"/>
              <a:t>8</a:t>
            </a:fld>
            <a:endParaRPr lang="en-ZA" dirty="0"/>
          </a:p>
        </p:txBody>
      </p:sp>
    </p:spTree>
    <p:extLst>
      <p:ext uri="{BB962C8B-B14F-4D97-AF65-F5344CB8AC3E}">
        <p14:creationId xmlns:p14="http://schemas.microsoft.com/office/powerpoint/2010/main" val="422060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EA23-9102-CEEA-B801-58C741B7B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6F400-CDF8-D1FE-5522-0DC3E8E66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5D970-0719-0EDD-978F-0DFCBAB1CAC4}"/>
              </a:ext>
            </a:extLst>
          </p:cNvPr>
          <p:cNvSpPr>
            <a:spLocks noGrp="1"/>
          </p:cNvSpPr>
          <p:nvPr>
            <p:ph type="body" idx="1"/>
          </p:nvPr>
        </p:nvSpPr>
        <p:spPr/>
        <p:txBody>
          <a:bodyPr/>
          <a:lstStyle/>
          <a:p>
            <a:r>
              <a:rPr lang="en-ZA" dirty="0"/>
              <a:t>https://milksa.co.za/sites/default/files/2024-01/2023%20World%20Dairy%20Situation%20Report.pdf</a:t>
            </a:r>
          </a:p>
          <a:p>
            <a:r>
              <a:rPr lang="en-ZA" dirty="0"/>
              <a:t>https://fil-idf.org/dairys-global-impact/</a:t>
            </a:r>
          </a:p>
        </p:txBody>
      </p:sp>
      <p:sp>
        <p:nvSpPr>
          <p:cNvPr id="4" name="Slide Number Placeholder 3">
            <a:extLst>
              <a:ext uri="{FF2B5EF4-FFF2-40B4-BE49-F238E27FC236}">
                <a16:creationId xmlns:a16="http://schemas.microsoft.com/office/drawing/2014/main" id="{8658D83A-F0B5-AB16-F2A7-637232804477}"/>
              </a:ext>
            </a:extLst>
          </p:cNvPr>
          <p:cNvSpPr>
            <a:spLocks noGrp="1"/>
          </p:cNvSpPr>
          <p:nvPr>
            <p:ph type="sldNum" sz="quarter" idx="10"/>
          </p:nvPr>
        </p:nvSpPr>
        <p:spPr/>
        <p:txBody>
          <a:bodyPr/>
          <a:lstStyle/>
          <a:p>
            <a:fld id="{E2C93C19-0856-4BF4-842C-FEA090B5320D}" type="slidenum">
              <a:rPr lang="en-ZA" smtClean="0"/>
              <a:t>9</a:t>
            </a:fld>
            <a:endParaRPr lang="en-ZA" dirty="0"/>
          </a:p>
        </p:txBody>
      </p:sp>
    </p:spTree>
    <p:extLst>
      <p:ext uri="{BB962C8B-B14F-4D97-AF65-F5344CB8AC3E}">
        <p14:creationId xmlns:p14="http://schemas.microsoft.com/office/powerpoint/2010/main" val="37831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5"/>
          <p:cNvSpPr>
            <a:spLocks noGrp="1"/>
          </p:cNvSpPr>
          <p:nvPr>
            <p:ph type="sldNum" sz="quarter" idx="4"/>
          </p:nvPr>
        </p:nvSpPr>
        <p:spPr>
          <a:xfrm>
            <a:off x="837824" y="6358286"/>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44F1B969-0A45-4459-BA76-C6199684FD01}" type="slidenum">
              <a:rPr lang="en-ZA"/>
              <a:pPr>
                <a:defRPr/>
              </a:pPr>
              <a:t>‹#›</a:t>
            </a:fld>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41044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53704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a:buNone/>
              <a:defRPr sz="3733">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a:r>
              <a:rPr lang="en-US"/>
              <a:t>Click to edit Master text styles</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2" name="Title 1"/>
          <p:cNvSpPr>
            <a:spLocks noGrp="1"/>
          </p:cNvSpPr>
          <p:nvPr>
            <p:ph type="title" hasCustomPrompt="1"/>
          </p:nvPr>
        </p:nvSpPr>
        <p:spPr>
          <a:xfrm>
            <a:off x="1828800" y="1600200"/>
            <a:ext cx="10160000" cy="990600"/>
          </a:xfrm>
        </p:spPr>
        <p:txBody>
          <a:bodyPr/>
          <a:lstStyle>
            <a:lvl1pPr algn="l">
              <a:buNone/>
              <a:defRPr sz="5867"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11/7/2024</a:t>
            </a:fld>
            <a:endParaRPr lang="en-US"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3200">
                <a:solidFill>
                  <a:srgbClr val="FFFFFF"/>
                </a:solidFill>
              </a:defRPr>
            </a:lvl1pPr>
            <a:extLst/>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270738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836712"/>
            <a:ext cx="10574965" cy="576064"/>
          </a:xfrm>
        </p:spPr>
        <p:txBody>
          <a:bodyPr>
            <a:noAutofit/>
            <a:scene3d>
              <a:camera prst="orthographicFront"/>
              <a:lightRig rig="threePt" dir="t"/>
            </a:scene3d>
            <a:sp3d extrusionH="57150">
              <a:bevelT w="38100" h="38100" prst="angle"/>
            </a:sp3d>
          </a:bodyPr>
          <a:lstStyle>
            <a:lvl1pPr>
              <a:defRPr sz="5600" b="1">
                <a:solidFill>
                  <a:srgbClr val="0070C0"/>
                </a:solidFill>
                <a:latin typeface="Arial Rounded MT Bold" pitchFamily="34" charset="0"/>
                <a:ea typeface="Arial Rounded MT Bold" pitchFamily="34" charset="0"/>
                <a:cs typeface="Arial Rounded MT Bold" pitchFamily="34" charset="0"/>
              </a:defRPr>
            </a:lvl1pPr>
          </a:lstStyle>
          <a:p>
            <a:r>
              <a:rPr kumimoji="0" lang="en-US"/>
              <a:t>Click to edit Master title style</a:t>
            </a:r>
            <a:endParaRPr kumimoji="0" lang="en-US" dirty="0"/>
          </a:p>
        </p:txBody>
      </p:sp>
      <p:sp>
        <p:nvSpPr>
          <p:cNvPr id="3" name="Content Placeholder 2"/>
          <p:cNvSpPr>
            <a:spLocks noGrp="1"/>
          </p:cNvSpPr>
          <p:nvPr userDrawn="1">
            <p:ph idx="1"/>
          </p:nvPr>
        </p:nvSpPr>
        <p:spPr>
          <a:xfrm>
            <a:off x="1007435" y="1733533"/>
            <a:ext cx="10574967" cy="4767808"/>
          </a:xfrm>
        </p:spPr>
        <p:txBody>
          <a:bodyPr>
            <a:normAutofit/>
          </a:bodyPr>
          <a:lstStyle>
            <a:lvl1pPr marL="365751" indent="-365751">
              <a:buClr>
                <a:srgbClr val="026AB6"/>
              </a:buClr>
              <a:buFont typeface="Wingdings 2" panose="05020102010507070707" pitchFamily="18" charset="2"/>
              <a:buChar char=""/>
              <a:defRPr sz="2933" b="1">
                <a:solidFill>
                  <a:schemeClr val="tx1"/>
                </a:solidFill>
                <a:latin typeface="Arial Rounded MT Bold" pitchFamily="34" charset="0"/>
                <a:ea typeface="Arial Rounded MT Bold" pitchFamily="34" charset="0"/>
                <a:cs typeface="Arial Rounded MT Bold" pitchFamily="34" charset="0"/>
              </a:defRPr>
            </a:lvl1pPr>
            <a:lvl2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2pPr>
            <a:lvl3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3pPr>
            <a:lvl4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4pPr>
            <a:lvl5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4462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35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11/7/2024</a:t>
            </a:fld>
            <a:endParaRPr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867" b="1" smtClean="0">
                <a:solidFill>
                  <a:srgbClr val="FFFFFF"/>
                </a:solidFill>
              </a:rPr>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0026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a:buNone/>
              <a:defRPr sz="3733">
                <a:solidFill>
                  <a:srgbClr val="FFFFFF"/>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667">
                <a:solidFill>
                  <a:srgbClr val="FFFFFF"/>
                </a:solidFill>
              </a:defRPr>
            </a:lvl1pPr>
            <a:extLst/>
          </a:lstStyle>
          <a:p>
            <a:pPr algn="ctr"/>
            <a:fld id="{047E157E-8DCB-4F70-A0AF-5EB586A91DD4}" type="datetime1">
              <a:rPr lang="en-US" smtClean="0">
                <a:solidFill>
                  <a:srgbClr val="FFFFFF"/>
                </a:solidFill>
              </a:rPr>
              <a:pPr algn="ctr"/>
              <a:t>11/7/2024</a:t>
            </a:fld>
            <a:endParaRPr lang="en-US" sz="2667"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3149600" y="3124200"/>
            <a:ext cx="8636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31575307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그림 개체 틀 2">
            <a:extLst>
              <a:ext uri="{FF2B5EF4-FFF2-40B4-BE49-F238E27FC236}">
                <a16:creationId xmlns:a16="http://schemas.microsoft.com/office/drawing/2014/main"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70463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3">
            <a:extLst>
              <a:ext uri="{FF2B5EF4-FFF2-40B4-BE49-F238E27FC236}">
                <a16:creationId xmlns:a16="http://schemas.microsoft.com/office/drawing/2014/main"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7" name="그림 개체 틀 2">
            <a:extLst>
              <a:ext uri="{FF2B5EF4-FFF2-40B4-BE49-F238E27FC236}">
                <a16:creationId xmlns:a16="http://schemas.microsoft.com/office/drawing/2014/main"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0" name="그림 개체 틀 2">
            <a:extLst>
              <a:ext uri="{FF2B5EF4-FFF2-40B4-BE49-F238E27FC236}">
                <a16:creationId xmlns:a16="http://schemas.microsoft.com/office/drawing/2014/main"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2" name="그림 개체 틀 2">
            <a:extLst>
              <a:ext uri="{FF2B5EF4-FFF2-40B4-BE49-F238E27FC236}">
                <a16:creationId xmlns:a16="http://schemas.microsoft.com/office/drawing/2014/main"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39881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22310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98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Section Break Layout">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12253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Tree>
    <p:extLst>
      <p:ext uri="{BB962C8B-B14F-4D97-AF65-F5344CB8AC3E}">
        <p14:creationId xmlns:p14="http://schemas.microsoft.com/office/powerpoint/2010/main" val="12329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8">
            <a:extLst>
              <a:ext uri="{FF2B5EF4-FFF2-40B4-BE49-F238E27FC236}">
                <a16:creationId xmlns:a16="http://schemas.microsoft.com/office/drawing/2014/main"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24154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8">
            <a:extLst>
              <a:ext uri="{FF2B5EF4-FFF2-40B4-BE49-F238E27FC236}">
                <a16:creationId xmlns:a16="http://schemas.microsoft.com/office/drawing/2014/main"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868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9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76" r:id="rId5"/>
    <p:sldLayoutId id="2147483677" r:id="rId6"/>
    <p:sldLayoutId id="2147483679" r:id="rId7"/>
    <p:sldLayoutId id="2147483681" r:id="rId8"/>
    <p:sldLayoutId id="2147483682" r:id="rId9"/>
    <p:sldLayoutId id="2147483683" r:id="rId10"/>
    <p:sldLayoutId id="2147483684" r:id="rId11"/>
    <p:sldLayoutId id="2147483747" r:id="rId12"/>
    <p:sldLayoutId id="2147483748" r:id="rId13"/>
    <p:sldLayoutId id="2147483749" r:id="rId14"/>
    <p:sldLayoutId id="2147483750" r:id="rId15"/>
    <p:sldLayoutId id="2147483752" r:id="rId1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39" y="1718097"/>
            <a:ext cx="10237840" cy="1362456"/>
          </a:xfrm>
        </p:spPr>
        <p:txBody>
          <a:bodyPr>
            <a:noAutofit/>
          </a:bodyPr>
          <a:lstStyle/>
          <a:p>
            <a:r>
              <a:rPr lang="en-ZA" sz="3600" dirty="0">
                <a:solidFill>
                  <a:schemeClr val="tx1"/>
                </a:solidFill>
                <a:latin typeface="Arial Rounded MT Bold" pitchFamily="34" charset="0"/>
              </a:rPr>
              <a:t>Milk SA Project: Economies and Markets</a:t>
            </a:r>
            <a:br>
              <a:rPr lang="en-ZA" sz="4400" dirty="0">
                <a:solidFill>
                  <a:schemeClr val="tx1"/>
                </a:solidFill>
                <a:latin typeface="Arial Rounded MT Bold" pitchFamily="34" charset="0"/>
              </a:rPr>
            </a:br>
            <a:br>
              <a:rPr lang="en-ZA" sz="4400" dirty="0">
                <a:solidFill>
                  <a:schemeClr val="tx1"/>
                </a:solidFill>
              </a:rPr>
            </a:br>
            <a:endParaRPr lang="en-ZA" sz="4400" dirty="0">
              <a:solidFill>
                <a:schemeClr val="tx1"/>
              </a:solidFill>
              <a:latin typeface="Arial Rounded MT Bold" pitchFamily="34" charset="0"/>
            </a:endParaRPr>
          </a:p>
        </p:txBody>
      </p:sp>
      <p:sp>
        <p:nvSpPr>
          <p:cNvPr id="3" name="Rectangle 2"/>
          <p:cNvSpPr/>
          <p:nvPr/>
        </p:nvSpPr>
        <p:spPr>
          <a:xfrm>
            <a:off x="911424" y="3151977"/>
            <a:ext cx="10369152" cy="1569660"/>
          </a:xfrm>
          <a:prstGeom prst="rect">
            <a:avLst/>
          </a:prstGeom>
        </p:spPr>
        <p:txBody>
          <a:bodyPr wrap="square">
            <a:spAutoFit/>
          </a:bodyPr>
          <a:lstStyle/>
          <a:p>
            <a:pPr algn="ctr"/>
            <a:r>
              <a:rPr lang="en-ZA" sz="3200" dirty="0">
                <a:latin typeface="Arial Rounded MT Bold" pitchFamily="34" charset="0"/>
              </a:rPr>
              <a:t>Presentation for the  </a:t>
            </a:r>
          </a:p>
          <a:p>
            <a:pPr algn="ctr"/>
            <a:r>
              <a:rPr lang="en-ZA" sz="3200" dirty="0">
                <a:latin typeface="Arial Rounded MT Bold" pitchFamily="34" charset="0"/>
              </a:rPr>
              <a:t>Milk SA Annual General Meeting  </a:t>
            </a:r>
          </a:p>
          <a:p>
            <a:pPr algn="ctr"/>
            <a:r>
              <a:rPr lang="en-ZA" sz="3200" dirty="0">
                <a:latin typeface="Arial Rounded MT Bold" pitchFamily="34" charset="0"/>
              </a:rPr>
              <a:t>27 November 2024</a:t>
            </a:r>
          </a:p>
        </p:txBody>
      </p:sp>
      <p:sp>
        <p:nvSpPr>
          <p:cNvPr id="10" name="Subtitle 2"/>
          <p:cNvSpPr txBox="1">
            <a:spLocks/>
          </p:cNvSpPr>
          <p:nvPr/>
        </p:nvSpPr>
        <p:spPr>
          <a:xfrm>
            <a:off x="997809" y="6194413"/>
            <a:ext cx="11033770" cy="685800"/>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None/>
              <a:defRPr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lgn="r"/>
            <a:r>
              <a:rPr lang="en-ZA" sz="1200" dirty="0">
                <a:latin typeface="Arial Rounded MT Bold" panose="020F0704030504030204" pitchFamily="34" charset="0"/>
              </a:rPr>
              <a:t>Prepared by B van Heerden, assisted by the MSA Industry Information Work Group</a:t>
            </a:r>
          </a:p>
          <a:p>
            <a:pPr algn="r"/>
            <a:r>
              <a:rPr lang="en-ZA" sz="1200" dirty="0">
                <a:latin typeface="Arial Rounded MT Bold" panose="020F0704030504030204" pitchFamily="34" charset="0"/>
              </a:rPr>
              <a:t>November 2024</a:t>
            </a:r>
          </a:p>
        </p:txBody>
      </p:sp>
      <p:pic>
        <p:nvPicPr>
          <p:cNvPr id="153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84" y="1708472"/>
            <a:ext cx="1173958" cy="7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3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97F41-3B90-FA05-02A8-69B1706690CB}"/>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3625036463"/>
              </p:ext>
            </p:extLst>
          </p:nvPr>
        </p:nvGraphicFramePr>
        <p:xfrm>
          <a:off x="1186723" y="892458"/>
          <a:ext cx="10484135" cy="54327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E2220D6-042B-CF7D-8ABA-A431389B76F6}"/>
              </a:ext>
            </a:extLst>
          </p:cNvPr>
          <p:cNvSpPr>
            <a:spLocks noGrp="1"/>
          </p:cNvSpPr>
          <p:nvPr>
            <p:ph type="title"/>
          </p:nvPr>
        </p:nvSpPr>
        <p:spPr>
          <a:xfrm>
            <a:off x="600425" y="19491"/>
            <a:ext cx="11214095" cy="1124744"/>
          </a:xfrm>
        </p:spPr>
        <p:txBody>
          <a:bodyPr>
            <a:noAutofit/>
          </a:bodyPr>
          <a:lstStyle/>
          <a:p>
            <a:pPr algn="ctr"/>
            <a:r>
              <a:rPr lang="en-ZA" sz="2800" dirty="0">
                <a:latin typeface="Arial Rounded MT Bold" panose="020F0704030504030204" pitchFamily="34" charset="0"/>
              </a:rPr>
              <a:t>Global Dairy Trade Auction Price Index of Dairy Products (GDT) January 2014 – October 2024</a:t>
            </a:r>
          </a:p>
        </p:txBody>
      </p:sp>
      <p:sp>
        <p:nvSpPr>
          <p:cNvPr id="3" name="Rectangle 2">
            <a:extLst>
              <a:ext uri="{FF2B5EF4-FFF2-40B4-BE49-F238E27FC236}">
                <a16:creationId xmlns:a16="http://schemas.microsoft.com/office/drawing/2014/main" id="{AEB9541E-0242-45A8-1BC6-908025CDA2FF}"/>
              </a:ext>
            </a:extLst>
          </p:cNvPr>
          <p:cNvSpPr/>
          <p:nvPr/>
        </p:nvSpPr>
        <p:spPr>
          <a:xfrm>
            <a:off x="1868428" y="6355680"/>
            <a:ext cx="1890005" cy="297454"/>
          </a:xfrm>
          <a:prstGeom prst="rect">
            <a:avLst/>
          </a:prstGeom>
        </p:spPr>
        <p:txBody>
          <a:bodyPr wrap="none">
            <a:spAutoFit/>
          </a:bodyPr>
          <a:lstStyle/>
          <a:p>
            <a:r>
              <a:rPr lang="en-ZA" sz="1333" dirty="0">
                <a:latin typeface="Arial Rounded MT Bold" panose="020F0704030504030204" pitchFamily="34" charset="0"/>
              </a:rPr>
              <a:t>Source: GDT Events </a:t>
            </a:r>
          </a:p>
        </p:txBody>
      </p:sp>
      <p:cxnSp>
        <p:nvCxnSpPr>
          <p:cNvPr id="7" name="Straight Connector 6">
            <a:extLst>
              <a:ext uri="{FF2B5EF4-FFF2-40B4-BE49-F238E27FC236}">
                <a16:creationId xmlns:a16="http://schemas.microsoft.com/office/drawing/2014/main" id="{44122B2A-EF0C-8EFC-A22C-25D1D584DAD7}"/>
              </a:ext>
            </a:extLst>
          </p:cNvPr>
          <p:cNvCxnSpPr>
            <a:cxnSpLocks/>
          </p:cNvCxnSpPr>
          <p:nvPr/>
        </p:nvCxnSpPr>
        <p:spPr>
          <a:xfrm>
            <a:off x="1878588" y="2848118"/>
            <a:ext cx="968349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2B4B86-424E-2202-3334-036C02C1DF41}"/>
              </a:ext>
            </a:extLst>
          </p:cNvPr>
          <p:cNvCxnSpPr>
            <a:cxnSpLocks/>
          </p:cNvCxnSpPr>
          <p:nvPr/>
        </p:nvCxnSpPr>
        <p:spPr>
          <a:xfrm>
            <a:off x="1868428" y="4036838"/>
            <a:ext cx="968349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0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649" y="177003"/>
            <a:ext cx="11352551" cy="991106"/>
          </a:xfrm>
        </p:spPr>
        <p:txBody>
          <a:bodyPr>
            <a:noAutofit/>
          </a:bodyPr>
          <a:lstStyle/>
          <a:p>
            <a:pPr algn="ctr"/>
            <a:r>
              <a:rPr lang="en-US" sz="2800" b="1" dirty="0">
                <a:latin typeface="Arial" panose="020B0604020202020204" pitchFamily="34" charset="0"/>
                <a:cs typeface="Arial" panose="020B0604020202020204" pitchFamily="34" charset="0"/>
              </a:rPr>
              <a:t>International prices of dairy products Jan 2014 – September 2024</a:t>
            </a:r>
          </a:p>
        </p:txBody>
      </p:sp>
      <p:sp>
        <p:nvSpPr>
          <p:cNvPr id="3" name="Content Placeholder 2"/>
          <p:cNvSpPr>
            <a:spLocks noGrp="1"/>
          </p:cNvSpPr>
          <p:nvPr>
            <p:ph sz="half" idx="4294967295"/>
          </p:nvPr>
        </p:nvSpPr>
        <p:spPr>
          <a:xfrm>
            <a:off x="9586384" y="1600201"/>
            <a:ext cx="2605616" cy="4525963"/>
          </a:xfrm>
        </p:spPr>
        <p:txBody>
          <a:bodyPr/>
          <a:lstStyle/>
          <a:p>
            <a:pPr marL="0" indent="0">
              <a:buNone/>
            </a:pPr>
            <a:endParaRPr lang="en-ZA" dirty="0"/>
          </a:p>
          <a:p>
            <a:pPr marL="0" indent="0">
              <a:buNone/>
            </a:pPr>
            <a:endParaRPr lang="en-ZA" dirty="0"/>
          </a:p>
        </p:txBody>
      </p:sp>
      <p:sp>
        <p:nvSpPr>
          <p:cNvPr id="6" name="TextBox 5"/>
          <p:cNvSpPr txBox="1"/>
          <p:nvPr/>
        </p:nvSpPr>
        <p:spPr>
          <a:xfrm>
            <a:off x="1804660" y="6483130"/>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USDA, South African Reserve Bank for exchange rate </a:t>
            </a:r>
          </a:p>
        </p:txBody>
      </p:sp>
      <p:sp>
        <p:nvSpPr>
          <p:cNvPr id="4" name="Rectangle 3"/>
          <p:cNvSpPr/>
          <p:nvPr/>
        </p:nvSpPr>
        <p:spPr>
          <a:xfrm>
            <a:off x="1738177" y="976985"/>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Arial Rounded MT Bold" panose="020F0704030504030204" pitchFamily="34" charset="0"/>
              </a:rPr>
              <a:t>US$/ton</a:t>
            </a:r>
            <a:endParaRPr lang="en-ZA" sz="2800" dirty="0"/>
          </a:p>
        </p:txBody>
      </p:sp>
      <p:sp>
        <p:nvSpPr>
          <p:cNvPr id="8" name="Rectangle 7"/>
          <p:cNvSpPr/>
          <p:nvPr/>
        </p:nvSpPr>
        <p:spPr>
          <a:xfrm>
            <a:off x="7757321" y="1007015"/>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Arial Rounded MT Bold" panose="020F0704030504030204" pitchFamily="34" charset="0"/>
              </a:rPr>
              <a:t>Rand/ton</a:t>
            </a:r>
            <a:endParaRPr lang="en-ZA" sz="2800" dirty="0"/>
          </a:p>
        </p:txBody>
      </p:sp>
      <p:graphicFrame>
        <p:nvGraphicFramePr>
          <p:cNvPr id="11" name="Chart 10">
            <a:extLst>
              <a:ext uri="{FF2B5EF4-FFF2-40B4-BE49-F238E27FC236}">
                <a16:creationId xmlns:a16="http://schemas.microsoft.com/office/drawing/2014/main" id="{00000000-0008-0000-0F00-00000E000000}"/>
              </a:ext>
            </a:extLst>
          </p:cNvPr>
          <p:cNvGraphicFramePr>
            <a:graphicFrameLocks noGrp="1"/>
          </p:cNvGraphicFramePr>
          <p:nvPr>
            <p:extLst>
              <p:ext uri="{D42A27DB-BD31-4B8C-83A1-F6EECF244321}">
                <p14:modId xmlns:p14="http://schemas.microsoft.com/office/powerpoint/2010/main" val="3357814861"/>
              </p:ext>
            </p:extLst>
          </p:nvPr>
        </p:nvGraphicFramePr>
        <p:xfrm>
          <a:off x="1" y="1600201"/>
          <a:ext cx="6296847" cy="4211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63738639"/>
              </p:ext>
            </p:extLst>
          </p:nvPr>
        </p:nvGraphicFramePr>
        <p:xfrm>
          <a:off x="6348824" y="1584532"/>
          <a:ext cx="5791200" cy="4266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7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59205"/>
            <a:ext cx="10871200" cy="1124744"/>
          </a:xfrm>
        </p:spPr>
        <p:txBody>
          <a:bodyPr>
            <a:noAutofit/>
          </a:bodyPr>
          <a:lstStyle/>
          <a:p>
            <a:pPr algn="ctr"/>
            <a:r>
              <a:rPr lang="en-ZA" sz="2800" dirty="0">
                <a:latin typeface="Arial Rounded MT Bold" panose="020F0704030504030204" pitchFamily="34" charset="0"/>
              </a:rPr>
              <a:t>Average European, Poland, and SA producer prices, of unprocessed milk, R/litre, Jan 2021 – Oct 2024 </a:t>
            </a:r>
            <a:r>
              <a:rPr lang="en-ZA" sz="1200" dirty="0">
                <a:latin typeface="Arial Rounded MT Bold" panose="020F0704030504030204" pitchFamily="34" charset="0"/>
              </a:rPr>
              <a:t>(latest two month preliminary)</a:t>
            </a:r>
          </a:p>
        </p:txBody>
      </p:sp>
      <p:sp>
        <p:nvSpPr>
          <p:cNvPr id="3" name="Rectangle 2"/>
          <p:cNvSpPr/>
          <p:nvPr/>
        </p:nvSpPr>
        <p:spPr>
          <a:xfrm>
            <a:off x="1889449" y="6501341"/>
            <a:ext cx="4142737" cy="297454"/>
          </a:xfrm>
          <a:prstGeom prst="rect">
            <a:avLst/>
          </a:prstGeom>
        </p:spPr>
        <p:txBody>
          <a:bodyPr wrap="none">
            <a:spAutoFit/>
          </a:bodyPr>
          <a:lstStyle/>
          <a:p>
            <a:r>
              <a:rPr lang="en-ZA" sz="1333" dirty="0">
                <a:latin typeface="Arial Rounded MT Bold" panose="020F0704030504030204" pitchFamily="34" charset="0"/>
              </a:rPr>
              <a:t>Source: European Commission, MPO and SARB </a:t>
            </a:r>
          </a:p>
        </p:txBody>
      </p:sp>
      <p:pic>
        <p:nvPicPr>
          <p:cNvPr id="6" name="Picture 5">
            <a:extLst>
              <a:ext uri="{FF2B5EF4-FFF2-40B4-BE49-F238E27FC236}">
                <a16:creationId xmlns:a16="http://schemas.microsoft.com/office/drawing/2014/main" id="{BFD7D190-C3EC-7621-E7C0-8217C6EE287B}"/>
              </a:ext>
            </a:extLst>
          </p:cNvPr>
          <p:cNvPicPr>
            <a:picLocks noChangeAspect="1"/>
          </p:cNvPicPr>
          <p:nvPr/>
        </p:nvPicPr>
        <p:blipFill>
          <a:blip r:embed="rId3"/>
          <a:stretch>
            <a:fillRect/>
          </a:stretch>
        </p:blipFill>
        <p:spPr>
          <a:xfrm>
            <a:off x="916999" y="914401"/>
            <a:ext cx="10358002" cy="5262664"/>
          </a:xfrm>
          <a:prstGeom prst="rect">
            <a:avLst/>
          </a:prstGeom>
        </p:spPr>
      </p:pic>
    </p:spTree>
    <p:extLst>
      <p:ext uri="{BB962C8B-B14F-4D97-AF65-F5344CB8AC3E}">
        <p14:creationId xmlns:p14="http://schemas.microsoft.com/office/powerpoint/2010/main" val="86349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42AF-25C3-C08B-2B92-B81BC2E4F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549BC-E292-AC93-3E32-EC949ECEE369}"/>
              </a:ext>
            </a:extLst>
          </p:cNvPr>
          <p:cNvSpPr>
            <a:spLocks noGrp="1"/>
          </p:cNvSpPr>
          <p:nvPr>
            <p:ph type="title"/>
          </p:nvPr>
        </p:nvSpPr>
        <p:spPr>
          <a:xfrm>
            <a:off x="857072" y="104413"/>
            <a:ext cx="10871200" cy="1124744"/>
          </a:xfrm>
        </p:spPr>
        <p:txBody>
          <a:bodyPr>
            <a:noAutofit/>
          </a:bodyPr>
          <a:lstStyle/>
          <a:p>
            <a:pPr algn="ctr"/>
            <a:r>
              <a:rPr lang="en-ZA" sz="2800" dirty="0">
                <a:latin typeface="Arial Rounded MT Bold" panose="020F0704030504030204" pitchFamily="34" charset="0"/>
              </a:rPr>
              <a:t>Unprocessed milk production in key exporting countries</a:t>
            </a:r>
          </a:p>
        </p:txBody>
      </p:sp>
      <p:sp>
        <p:nvSpPr>
          <p:cNvPr id="3" name="Rectangle 2">
            <a:extLst>
              <a:ext uri="{FF2B5EF4-FFF2-40B4-BE49-F238E27FC236}">
                <a16:creationId xmlns:a16="http://schemas.microsoft.com/office/drawing/2014/main" id="{7571C9D1-5CAC-3A30-DAC2-2FF52E31CE66}"/>
              </a:ext>
            </a:extLst>
          </p:cNvPr>
          <p:cNvSpPr/>
          <p:nvPr/>
        </p:nvSpPr>
        <p:spPr>
          <a:xfrm>
            <a:off x="1885574" y="6461096"/>
            <a:ext cx="2144241" cy="297454"/>
          </a:xfrm>
          <a:prstGeom prst="rect">
            <a:avLst/>
          </a:prstGeom>
        </p:spPr>
        <p:txBody>
          <a:bodyPr wrap="none">
            <a:spAutoFit/>
          </a:bodyPr>
          <a:lstStyle/>
          <a:p>
            <a:r>
              <a:rPr lang="en-ZA" sz="1333" dirty="0">
                <a:latin typeface="Arial Rounded MT Bold" panose="020F0704030504030204" pitchFamily="34" charset="0"/>
              </a:rPr>
              <a:t>Source: CLAL Advisory </a:t>
            </a:r>
          </a:p>
        </p:txBody>
      </p:sp>
      <p:graphicFrame>
        <p:nvGraphicFramePr>
          <p:cNvPr id="16" name="Chart 15">
            <a:extLst>
              <a:ext uri="{FF2B5EF4-FFF2-40B4-BE49-F238E27FC236}">
                <a16:creationId xmlns:a16="http://schemas.microsoft.com/office/drawing/2014/main" id="{B8D867B3-BEFE-2380-4B16-287880A378A2}"/>
              </a:ext>
            </a:extLst>
          </p:cNvPr>
          <p:cNvGraphicFramePr>
            <a:graphicFrameLocks/>
          </p:cNvGraphicFramePr>
          <p:nvPr>
            <p:extLst>
              <p:ext uri="{D42A27DB-BD31-4B8C-83A1-F6EECF244321}">
                <p14:modId xmlns:p14="http://schemas.microsoft.com/office/powerpoint/2010/main" val="1929760000"/>
              </p:ext>
            </p:extLst>
          </p:nvPr>
        </p:nvGraphicFramePr>
        <p:xfrm>
          <a:off x="701040" y="666785"/>
          <a:ext cx="10789920" cy="5171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79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334A333E-5F4E-D95F-9E51-5FF9997851D3}"/>
              </a:ext>
            </a:extLst>
          </p:cNvPr>
          <p:cNvGraphicFramePr>
            <a:graphicFrameLocks noGrp="1"/>
          </p:cNvGraphicFramePr>
          <p:nvPr>
            <p:ph idx="1"/>
            <p:extLst>
              <p:ext uri="{D42A27DB-BD31-4B8C-83A1-F6EECF244321}">
                <p14:modId xmlns:p14="http://schemas.microsoft.com/office/powerpoint/2010/main" val="2634883493"/>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14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218583" y="-20974"/>
            <a:ext cx="11875097" cy="909030"/>
          </a:xfrm>
        </p:spPr>
        <p:txBody>
          <a:bodyPr>
            <a:noAutofit/>
          </a:bodyPr>
          <a:lstStyle/>
          <a:p>
            <a:pPr algn="ctr"/>
            <a:r>
              <a:rPr lang="en-US" sz="2400" dirty="0">
                <a:latin typeface="Arial Rounded MT Bold" panose="020F0704030504030204" pitchFamily="34" charset="0"/>
              </a:rPr>
              <a:t>Business cycle indicators: Leading and the Co-incident Indicator </a:t>
            </a:r>
            <a:br>
              <a:rPr lang="en-US" sz="2400" dirty="0">
                <a:latin typeface="Arial Rounded MT Bold" panose="020F0704030504030204" pitchFamily="34" charset="0"/>
              </a:rPr>
            </a:br>
            <a:r>
              <a:rPr lang="en-US" sz="2400" dirty="0">
                <a:latin typeface="Arial Rounded MT Bold" panose="020F0704030504030204" pitchFamily="34" charset="0"/>
              </a:rPr>
              <a:t>January 2013 – August 2024 </a:t>
            </a:r>
          </a:p>
        </p:txBody>
      </p:sp>
      <p:sp>
        <p:nvSpPr>
          <p:cNvPr id="4" name="TextBox 3">
            <a:extLst>
              <a:ext uri="{FF2B5EF4-FFF2-40B4-BE49-F238E27FC236}">
                <a16:creationId xmlns:a16="http://schemas.microsoft.com/office/drawing/2014/main" id="{793F8172-6788-47CF-AAD1-9DDCE79249C3}"/>
              </a:ext>
            </a:extLst>
          </p:cNvPr>
          <p:cNvSpPr txBox="1"/>
          <p:nvPr/>
        </p:nvSpPr>
        <p:spPr>
          <a:xfrm>
            <a:off x="1817819" y="6473368"/>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SA Reserve Bank</a:t>
            </a:r>
          </a:p>
        </p:txBody>
      </p:sp>
      <p:graphicFrame>
        <p:nvGraphicFramePr>
          <p:cNvPr id="3" name="Chart 2">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2270297452"/>
              </p:ext>
            </p:extLst>
          </p:nvPr>
        </p:nvGraphicFramePr>
        <p:xfrm>
          <a:off x="656488" y="544024"/>
          <a:ext cx="11316929" cy="5769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406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1288026" y="-19497"/>
            <a:ext cx="10280582" cy="1341120"/>
          </a:xfrm>
        </p:spPr>
        <p:txBody>
          <a:bodyPr>
            <a:noAutofit/>
          </a:bodyPr>
          <a:lstStyle/>
          <a:p>
            <a:pPr algn="ctr"/>
            <a:r>
              <a:rPr lang="en-US" sz="2800" dirty="0">
                <a:latin typeface="Arial Rounded MT Bold" panose="020F0704030504030204" pitchFamily="34" charset="0"/>
              </a:rPr>
              <a:t>Quarterly economic growth in SA (seasonally adjusted),  2019 – 2024 (base year 2015)</a:t>
            </a:r>
          </a:p>
        </p:txBody>
      </p:sp>
      <p:sp>
        <p:nvSpPr>
          <p:cNvPr id="7" name="TextBox 6"/>
          <p:cNvSpPr txBox="1"/>
          <p:nvPr/>
        </p:nvSpPr>
        <p:spPr>
          <a:xfrm>
            <a:off x="1785221" y="6403066"/>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Stats SA  </a:t>
            </a:r>
          </a:p>
        </p:txBody>
      </p:sp>
      <p:graphicFrame>
        <p:nvGraphicFramePr>
          <p:cNvPr id="3" name="Chart 2">
            <a:extLst>
              <a:ext uri="{FF2B5EF4-FFF2-40B4-BE49-F238E27FC236}">
                <a16:creationId xmlns:a16="http://schemas.microsoft.com/office/drawing/2014/main" id="{00000000-0008-0000-1F00-000002000000}"/>
              </a:ext>
            </a:extLst>
          </p:cNvPr>
          <p:cNvGraphicFramePr>
            <a:graphicFrameLocks noGrp="1"/>
          </p:cNvGraphicFramePr>
          <p:nvPr>
            <p:extLst>
              <p:ext uri="{D42A27DB-BD31-4B8C-83A1-F6EECF244321}">
                <p14:modId xmlns:p14="http://schemas.microsoft.com/office/powerpoint/2010/main" val="996384475"/>
              </p:ext>
            </p:extLst>
          </p:nvPr>
        </p:nvGraphicFramePr>
        <p:xfrm>
          <a:off x="1278194" y="759214"/>
          <a:ext cx="10280581" cy="5511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580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890186" y="114339"/>
            <a:ext cx="10844245" cy="699797"/>
          </a:xfrm>
        </p:spPr>
        <p:txBody>
          <a:bodyPr>
            <a:noAutofit/>
          </a:bodyPr>
          <a:lstStyle/>
          <a:p>
            <a:pPr algn="ctr"/>
            <a:r>
              <a:rPr lang="en-US" sz="2800" dirty="0">
                <a:latin typeface="Arial Rounded MT Bold" panose="020F0704030504030204" pitchFamily="34" charset="0"/>
              </a:rPr>
              <a:t>Annual SA GDP at 2015 constant prices </a:t>
            </a:r>
            <a:br>
              <a:rPr lang="en-US" sz="2800" dirty="0">
                <a:latin typeface="Arial Rounded MT Bold" panose="020F0704030504030204" pitchFamily="34" charset="0"/>
              </a:rPr>
            </a:br>
            <a:r>
              <a:rPr lang="en-US" sz="2800" dirty="0">
                <a:latin typeface="Arial Rounded MT Bold" panose="020F0704030504030204" pitchFamily="34" charset="0"/>
              </a:rPr>
              <a:t>2013 – 2024 (R billion)</a:t>
            </a:r>
          </a:p>
        </p:txBody>
      </p:sp>
      <p:sp>
        <p:nvSpPr>
          <p:cNvPr id="7" name="TextBox 6"/>
          <p:cNvSpPr txBox="1"/>
          <p:nvPr/>
        </p:nvSpPr>
        <p:spPr>
          <a:xfrm>
            <a:off x="1854046" y="6441953"/>
            <a:ext cx="5952661" cy="307777"/>
          </a:xfrm>
          <a:prstGeom prst="rect">
            <a:avLst/>
          </a:prstGeom>
          <a:noFill/>
        </p:spPr>
        <p:txBody>
          <a:bodyPr wrap="square" rtlCol="0">
            <a:spAutoFit/>
          </a:bodyPr>
          <a:lstStyle/>
          <a:p>
            <a:r>
              <a:rPr lang="en-ZA" sz="1400" dirty="0">
                <a:latin typeface="Arial Rounded MT Bold" panose="020F0704030504030204" pitchFamily="34" charset="0"/>
              </a:rPr>
              <a:t>Source: Stats SA, * projected by the IMF.  </a:t>
            </a:r>
          </a:p>
        </p:txBody>
      </p:sp>
      <p:graphicFrame>
        <p:nvGraphicFramePr>
          <p:cNvPr id="2" name="Chart 1">
            <a:extLst>
              <a:ext uri="{FF2B5EF4-FFF2-40B4-BE49-F238E27FC236}">
                <a16:creationId xmlns:a16="http://schemas.microsoft.com/office/drawing/2014/main" id="{00000000-0008-0000-2C00-000002000000}"/>
              </a:ext>
            </a:extLst>
          </p:cNvPr>
          <p:cNvGraphicFramePr>
            <a:graphicFrameLocks noGrp="1"/>
          </p:cNvGraphicFramePr>
          <p:nvPr>
            <p:extLst>
              <p:ext uri="{D42A27DB-BD31-4B8C-83A1-F6EECF244321}">
                <p14:modId xmlns:p14="http://schemas.microsoft.com/office/powerpoint/2010/main" val="1839861265"/>
              </p:ext>
            </p:extLst>
          </p:nvPr>
        </p:nvGraphicFramePr>
        <p:xfrm>
          <a:off x="528820" y="461484"/>
          <a:ext cx="11311337" cy="5663382"/>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E21889A2-4B87-2E74-A795-34B905B54ED9}"/>
              </a:ext>
            </a:extLst>
          </p:cNvPr>
          <p:cNvSpPr/>
          <p:nvPr/>
        </p:nvSpPr>
        <p:spPr>
          <a:xfrm>
            <a:off x="121155" y="108093"/>
            <a:ext cx="2512188" cy="141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600" dirty="0"/>
              <a:t>Population growth average: 1,29%;GDP growth 1,1% </a:t>
            </a:r>
          </a:p>
        </p:txBody>
      </p:sp>
    </p:spTree>
    <p:extLst>
      <p:ext uri="{BB962C8B-B14F-4D97-AF65-F5344CB8AC3E}">
        <p14:creationId xmlns:p14="http://schemas.microsoft.com/office/powerpoint/2010/main" val="161915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D2FA2-A7BE-33C9-6954-80BE8ABBFC95}"/>
            </a:ext>
          </a:extLst>
        </p:cNvPr>
        <p:cNvGrpSpPr/>
        <p:nvPr/>
      </p:nvGrpSpPr>
      <p:grpSpPr>
        <a:xfrm>
          <a:off x="0" y="0"/>
          <a:ext cx="0" cy="0"/>
          <a:chOff x="0" y="0"/>
          <a:chExt cx="0" cy="0"/>
        </a:xfrm>
      </p:grpSpPr>
      <p:sp>
        <p:nvSpPr>
          <p:cNvPr id="35845" name="Rectangle 5">
            <a:extLst>
              <a:ext uri="{FF2B5EF4-FFF2-40B4-BE49-F238E27FC236}">
                <a16:creationId xmlns:a16="http://schemas.microsoft.com/office/drawing/2014/main" id="{416C3DF5-81CB-D452-858D-2F4D289A1E7B}"/>
              </a:ext>
            </a:extLst>
          </p:cNvPr>
          <p:cNvSpPr>
            <a:spLocks noGrp="1" noChangeArrowheads="1"/>
          </p:cNvSpPr>
          <p:nvPr>
            <p:ph type="title"/>
          </p:nvPr>
        </p:nvSpPr>
        <p:spPr>
          <a:xfrm>
            <a:off x="-96187" y="38856"/>
            <a:ext cx="12790771" cy="1341120"/>
          </a:xfrm>
        </p:spPr>
        <p:txBody>
          <a:bodyPr>
            <a:noAutofit/>
          </a:bodyPr>
          <a:lstStyle/>
          <a:p>
            <a:pPr algn="ctr"/>
            <a:r>
              <a:rPr lang="en-US" sz="2800" dirty="0">
                <a:latin typeface="Arial Rounded MT Bold" panose="020F0704030504030204" pitchFamily="34" charset="0"/>
              </a:rPr>
              <a:t>Consumer price inflation (CPI) headline and food inflation in SA, </a:t>
            </a:r>
            <a:br>
              <a:rPr lang="en-US" sz="2800" dirty="0">
                <a:latin typeface="Arial Rounded MT Bold" panose="020F0704030504030204" pitchFamily="34" charset="0"/>
              </a:rPr>
            </a:br>
            <a:r>
              <a:rPr lang="en-US" sz="2800" dirty="0">
                <a:latin typeface="Arial Rounded MT Bold" panose="020F0704030504030204" pitchFamily="34" charset="0"/>
              </a:rPr>
              <a:t>January 2022 – September 2024</a:t>
            </a:r>
          </a:p>
        </p:txBody>
      </p:sp>
      <p:sp>
        <p:nvSpPr>
          <p:cNvPr id="7" name="TextBox 6">
            <a:extLst>
              <a:ext uri="{FF2B5EF4-FFF2-40B4-BE49-F238E27FC236}">
                <a16:creationId xmlns:a16="http://schemas.microsoft.com/office/drawing/2014/main" id="{74969635-CD9B-A914-E577-4DFF9ABD9D1F}"/>
              </a:ext>
            </a:extLst>
          </p:cNvPr>
          <p:cNvSpPr txBox="1"/>
          <p:nvPr/>
        </p:nvSpPr>
        <p:spPr>
          <a:xfrm>
            <a:off x="1879815" y="6521690"/>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Stats SA  </a:t>
            </a:r>
          </a:p>
        </p:txBody>
      </p:sp>
      <p:graphicFrame>
        <p:nvGraphicFramePr>
          <p:cNvPr id="3" name="Chart 2">
            <a:extLst>
              <a:ext uri="{FF2B5EF4-FFF2-40B4-BE49-F238E27FC236}">
                <a16:creationId xmlns:a16="http://schemas.microsoft.com/office/drawing/2014/main" id="{1897D926-32D8-B1D2-34FC-8D5DF2636602}"/>
              </a:ext>
            </a:extLst>
          </p:cNvPr>
          <p:cNvGraphicFramePr>
            <a:graphicFrameLocks/>
          </p:cNvGraphicFramePr>
          <p:nvPr>
            <p:extLst>
              <p:ext uri="{D42A27DB-BD31-4B8C-83A1-F6EECF244321}">
                <p14:modId xmlns:p14="http://schemas.microsoft.com/office/powerpoint/2010/main" val="2540297586"/>
              </p:ext>
            </p:extLst>
          </p:nvPr>
        </p:nvGraphicFramePr>
        <p:xfrm>
          <a:off x="904240" y="873760"/>
          <a:ext cx="10789919" cy="52019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7452DACB-1697-AB31-5432-31B74092E235}"/>
              </a:ext>
            </a:extLst>
          </p:cNvPr>
          <p:cNvSpPr/>
          <p:nvPr/>
        </p:nvSpPr>
        <p:spPr>
          <a:xfrm>
            <a:off x="6500203" y="1825986"/>
            <a:ext cx="2907957" cy="2512334"/>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Tree>
    <p:extLst>
      <p:ext uri="{BB962C8B-B14F-4D97-AF65-F5344CB8AC3E}">
        <p14:creationId xmlns:p14="http://schemas.microsoft.com/office/powerpoint/2010/main" val="83214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E1C4A-955E-9F45-7E2F-2FCB5DBAA194}"/>
            </a:ext>
          </a:extLst>
        </p:cNvPr>
        <p:cNvGrpSpPr/>
        <p:nvPr/>
      </p:nvGrpSpPr>
      <p:grpSpPr>
        <a:xfrm>
          <a:off x="0" y="0"/>
          <a:ext cx="0" cy="0"/>
          <a:chOff x="0" y="0"/>
          <a:chExt cx="0" cy="0"/>
        </a:xfrm>
      </p:grpSpPr>
      <p:sp>
        <p:nvSpPr>
          <p:cNvPr id="35845" name="Rectangle 5">
            <a:extLst>
              <a:ext uri="{FF2B5EF4-FFF2-40B4-BE49-F238E27FC236}">
                <a16:creationId xmlns:a16="http://schemas.microsoft.com/office/drawing/2014/main" id="{6C003543-2608-A837-5F59-AE329EE8AC05}"/>
              </a:ext>
            </a:extLst>
          </p:cNvPr>
          <p:cNvSpPr>
            <a:spLocks noGrp="1" noChangeArrowheads="1"/>
          </p:cNvSpPr>
          <p:nvPr>
            <p:ph type="title"/>
          </p:nvPr>
        </p:nvSpPr>
        <p:spPr>
          <a:xfrm>
            <a:off x="-319707" y="8376"/>
            <a:ext cx="12790771" cy="1341120"/>
          </a:xfrm>
        </p:spPr>
        <p:txBody>
          <a:bodyPr>
            <a:noAutofit/>
          </a:bodyPr>
          <a:lstStyle/>
          <a:p>
            <a:pPr algn="ctr"/>
            <a:r>
              <a:rPr lang="en-US" sz="2800" dirty="0">
                <a:latin typeface="Arial Rounded MT Bold" panose="020F0704030504030204" pitchFamily="34" charset="0"/>
              </a:rPr>
              <a:t>Consumer price inflation (CPI) headline, food &amp; milk, eggs and cheese inflation in SA, January 2022 – September 2024</a:t>
            </a:r>
          </a:p>
        </p:txBody>
      </p:sp>
      <p:sp>
        <p:nvSpPr>
          <p:cNvPr id="7" name="TextBox 6">
            <a:extLst>
              <a:ext uri="{FF2B5EF4-FFF2-40B4-BE49-F238E27FC236}">
                <a16:creationId xmlns:a16="http://schemas.microsoft.com/office/drawing/2014/main" id="{EFE7A1A5-6FF7-F71D-2DFF-0789D2BA81DC}"/>
              </a:ext>
            </a:extLst>
          </p:cNvPr>
          <p:cNvSpPr txBox="1"/>
          <p:nvPr/>
        </p:nvSpPr>
        <p:spPr>
          <a:xfrm>
            <a:off x="1879815" y="6521690"/>
            <a:ext cx="5952661"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33" b="0" i="0" u="none" strike="noStrike" kern="1200" cap="none" spc="0" normalizeH="0" baseline="0" noProof="0" dirty="0">
                <a:ln>
                  <a:noFill/>
                </a:ln>
                <a:solidFill>
                  <a:prstClr val="black"/>
                </a:solidFill>
                <a:effectLst/>
                <a:uLnTx/>
                <a:uFillTx/>
                <a:latin typeface="Arial Rounded MT Bold" panose="020F0704030504030204" pitchFamily="34" charset="0"/>
                <a:cs typeface="+mn-cs"/>
              </a:rPr>
              <a:t>Source: Stats SA  </a:t>
            </a:r>
          </a:p>
        </p:txBody>
      </p:sp>
      <p:sp>
        <p:nvSpPr>
          <p:cNvPr id="4" name="Rectangle: Rounded Corners 3">
            <a:extLst>
              <a:ext uri="{FF2B5EF4-FFF2-40B4-BE49-F238E27FC236}">
                <a16:creationId xmlns:a16="http://schemas.microsoft.com/office/drawing/2014/main" id="{55B75F23-6967-81A8-5937-B1D55605F0D3}"/>
              </a:ext>
            </a:extLst>
          </p:cNvPr>
          <p:cNvSpPr/>
          <p:nvPr/>
        </p:nvSpPr>
        <p:spPr>
          <a:xfrm>
            <a:off x="6898640" y="1825986"/>
            <a:ext cx="3505200" cy="2309134"/>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cs typeface="+mn-cs"/>
            </a:endParaRPr>
          </a:p>
        </p:txBody>
      </p:sp>
      <p:graphicFrame>
        <p:nvGraphicFramePr>
          <p:cNvPr id="3" name="Chart 2">
            <a:extLst>
              <a:ext uri="{FF2B5EF4-FFF2-40B4-BE49-F238E27FC236}">
                <a16:creationId xmlns:a16="http://schemas.microsoft.com/office/drawing/2014/main" id="{1897D926-32D8-B1D2-34FC-8D5DF2636602}"/>
              </a:ext>
            </a:extLst>
          </p:cNvPr>
          <p:cNvGraphicFramePr>
            <a:graphicFrameLocks/>
          </p:cNvGraphicFramePr>
          <p:nvPr>
            <p:extLst>
              <p:ext uri="{D42A27DB-BD31-4B8C-83A1-F6EECF244321}">
                <p14:modId xmlns:p14="http://schemas.microsoft.com/office/powerpoint/2010/main" val="1019213413"/>
              </p:ext>
            </p:extLst>
          </p:nvPr>
        </p:nvGraphicFramePr>
        <p:xfrm>
          <a:off x="956441" y="874986"/>
          <a:ext cx="10920247" cy="5108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419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02547599"/>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94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956F5-700D-FEF4-1D92-C4079236AEC7}"/>
            </a:ext>
          </a:extLst>
        </p:cNvPr>
        <p:cNvGrpSpPr/>
        <p:nvPr/>
      </p:nvGrpSpPr>
      <p:grpSpPr>
        <a:xfrm>
          <a:off x="0" y="0"/>
          <a:ext cx="0" cy="0"/>
          <a:chOff x="0" y="0"/>
          <a:chExt cx="0" cy="0"/>
        </a:xfrm>
      </p:grpSpPr>
      <p:sp>
        <p:nvSpPr>
          <p:cNvPr id="35845" name="Rectangle 5">
            <a:extLst>
              <a:ext uri="{FF2B5EF4-FFF2-40B4-BE49-F238E27FC236}">
                <a16:creationId xmlns:a16="http://schemas.microsoft.com/office/drawing/2014/main" id="{7CC2BEB9-85FE-0F2A-6AD7-E5B65D7FEDA6}"/>
              </a:ext>
            </a:extLst>
          </p:cNvPr>
          <p:cNvSpPr>
            <a:spLocks noGrp="1" noChangeArrowheads="1"/>
          </p:cNvSpPr>
          <p:nvPr>
            <p:ph type="title"/>
          </p:nvPr>
        </p:nvSpPr>
        <p:spPr>
          <a:xfrm>
            <a:off x="-111092" y="143252"/>
            <a:ext cx="12414183" cy="1341120"/>
          </a:xfrm>
        </p:spPr>
        <p:txBody>
          <a:bodyPr>
            <a:noAutofit/>
          </a:bodyPr>
          <a:lstStyle/>
          <a:p>
            <a:pPr algn="ctr"/>
            <a:r>
              <a:rPr lang="en-US" sz="2800" dirty="0">
                <a:latin typeface="Arial Rounded MT Bold" panose="020F0704030504030204" pitchFamily="34" charset="0"/>
              </a:rPr>
              <a:t>Prime interest rates in South Africa, January 2013 – September 2024</a:t>
            </a:r>
          </a:p>
        </p:txBody>
      </p:sp>
      <p:sp>
        <p:nvSpPr>
          <p:cNvPr id="7" name="TextBox 6">
            <a:extLst>
              <a:ext uri="{FF2B5EF4-FFF2-40B4-BE49-F238E27FC236}">
                <a16:creationId xmlns:a16="http://schemas.microsoft.com/office/drawing/2014/main" id="{B65A65B2-3AEA-02A1-5444-5C7D5C82D0C0}"/>
              </a:ext>
            </a:extLst>
          </p:cNvPr>
          <p:cNvSpPr txBox="1"/>
          <p:nvPr/>
        </p:nvSpPr>
        <p:spPr>
          <a:xfrm>
            <a:off x="1785221" y="6403066"/>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Stats SA  </a:t>
            </a:r>
          </a:p>
        </p:txBody>
      </p:sp>
      <p:graphicFrame>
        <p:nvGraphicFramePr>
          <p:cNvPr id="4" name="Chart 3">
            <a:extLst>
              <a:ext uri="{FF2B5EF4-FFF2-40B4-BE49-F238E27FC236}">
                <a16:creationId xmlns:a16="http://schemas.microsoft.com/office/drawing/2014/main" id="{55E9C5E9-B77E-8E80-A7B1-D7BB10D0271D}"/>
              </a:ext>
            </a:extLst>
          </p:cNvPr>
          <p:cNvGraphicFramePr>
            <a:graphicFrameLocks/>
          </p:cNvGraphicFramePr>
          <p:nvPr>
            <p:extLst>
              <p:ext uri="{D42A27DB-BD31-4B8C-83A1-F6EECF244321}">
                <p14:modId xmlns:p14="http://schemas.microsoft.com/office/powerpoint/2010/main" val="3276729674"/>
              </p:ext>
            </p:extLst>
          </p:nvPr>
        </p:nvGraphicFramePr>
        <p:xfrm>
          <a:off x="511277" y="943897"/>
          <a:ext cx="11346426" cy="532908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2CC09CA3-1FC6-EB22-1163-44960C6CC730}"/>
              </a:ext>
            </a:extLst>
          </p:cNvPr>
          <p:cNvSpPr/>
          <p:nvPr/>
        </p:nvSpPr>
        <p:spPr>
          <a:xfrm>
            <a:off x="9026010" y="2778447"/>
            <a:ext cx="2664545" cy="21336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Tree>
    <p:extLst>
      <p:ext uri="{BB962C8B-B14F-4D97-AF65-F5344CB8AC3E}">
        <p14:creationId xmlns:p14="http://schemas.microsoft.com/office/powerpoint/2010/main" val="278618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79B4-91A4-AF7C-AB13-F852E2D24E71}"/>
            </a:ext>
          </a:extLst>
        </p:cNvPr>
        <p:cNvGrpSpPr/>
        <p:nvPr/>
      </p:nvGrpSpPr>
      <p:grpSpPr>
        <a:xfrm>
          <a:off x="0" y="0"/>
          <a:ext cx="0" cy="0"/>
          <a:chOff x="0" y="0"/>
          <a:chExt cx="0" cy="0"/>
        </a:xfrm>
      </p:grpSpPr>
      <p:sp>
        <p:nvSpPr>
          <p:cNvPr id="35845" name="Rectangle 5">
            <a:extLst>
              <a:ext uri="{FF2B5EF4-FFF2-40B4-BE49-F238E27FC236}">
                <a16:creationId xmlns:a16="http://schemas.microsoft.com/office/drawing/2014/main" id="{9FD7D454-64ED-95D8-FD5A-FB2568052331}"/>
              </a:ext>
            </a:extLst>
          </p:cNvPr>
          <p:cNvSpPr>
            <a:spLocks noGrp="1" noChangeArrowheads="1"/>
          </p:cNvSpPr>
          <p:nvPr>
            <p:ph type="title"/>
          </p:nvPr>
        </p:nvSpPr>
        <p:spPr>
          <a:xfrm>
            <a:off x="-111092" y="143252"/>
            <a:ext cx="12414183" cy="1341120"/>
          </a:xfrm>
        </p:spPr>
        <p:txBody>
          <a:bodyPr>
            <a:noAutofit/>
          </a:bodyPr>
          <a:lstStyle/>
          <a:p>
            <a:pPr algn="ctr"/>
            <a:r>
              <a:rPr lang="en-US" sz="2800" dirty="0">
                <a:latin typeface="Arial Rounded MT Bold" panose="020F0704030504030204" pitchFamily="34" charset="0"/>
              </a:rPr>
              <a:t>SA households: Real per capita disposable income and debt % of disposable income</a:t>
            </a:r>
          </a:p>
        </p:txBody>
      </p:sp>
      <p:sp>
        <p:nvSpPr>
          <p:cNvPr id="7" name="TextBox 6">
            <a:extLst>
              <a:ext uri="{FF2B5EF4-FFF2-40B4-BE49-F238E27FC236}">
                <a16:creationId xmlns:a16="http://schemas.microsoft.com/office/drawing/2014/main" id="{D6C17922-7488-F3B9-102B-2B8575E23A1F}"/>
              </a:ext>
            </a:extLst>
          </p:cNvPr>
          <p:cNvSpPr txBox="1"/>
          <p:nvPr/>
        </p:nvSpPr>
        <p:spPr>
          <a:xfrm>
            <a:off x="1785221" y="6403066"/>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Stats SA  </a:t>
            </a:r>
          </a:p>
        </p:txBody>
      </p:sp>
      <p:graphicFrame>
        <p:nvGraphicFramePr>
          <p:cNvPr id="3" name="Chart 2">
            <a:extLst>
              <a:ext uri="{FF2B5EF4-FFF2-40B4-BE49-F238E27FC236}">
                <a16:creationId xmlns:a16="http://schemas.microsoft.com/office/drawing/2014/main" id="{00000000-0008-0000-2300-000002000000}"/>
              </a:ext>
            </a:extLst>
          </p:cNvPr>
          <p:cNvGraphicFramePr>
            <a:graphicFrameLocks/>
          </p:cNvGraphicFramePr>
          <p:nvPr>
            <p:extLst>
              <p:ext uri="{D42A27DB-BD31-4B8C-83A1-F6EECF244321}">
                <p14:modId xmlns:p14="http://schemas.microsoft.com/office/powerpoint/2010/main" val="789460336"/>
              </p:ext>
            </p:extLst>
          </p:nvPr>
        </p:nvGraphicFramePr>
        <p:xfrm>
          <a:off x="977462" y="733096"/>
          <a:ext cx="10857186" cy="5391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58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645D-A1F9-E10F-66BB-9D6DCA04931F}"/>
            </a:ext>
          </a:extLst>
        </p:cNvPr>
        <p:cNvGrpSpPr/>
        <p:nvPr/>
      </p:nvGrpSpPr>
      <p:grpSpPr>
        <a:xfrm>
          <a:off x="0" y="0"/>
          <a:ext cx="0" cy="0"/>
          <a:chOff x="0" y="0"/>
          <a:chExt cx="0" cy="0"/>
        </a:xfrm>
      </p:grpSpPr>
      <p:sp>
        <p:nvSpPr>
          <p:cNvPr id="35845" name="Rectangle 5">
            <a:extLst>
              <a:ext uri="{FF2B5EF4-FFF2-40B4-BE49-F238E27FC236}">
                <a16:creationId xmlns:a16="http://schemas.microsoft.com/office/drawing/2014/main" id="{119A34DE-C656-02DA-552C-839907618BDB}"/>
              </a:ext>
            </a:extLst>
          </p:cNvPr>
          <p:cNvSpPr>
            <a:spLocks noGrp="1" noChangeArrowheads="1"/>
          </p:cNvSpPr>
          <p:nvPr>
            <p:ph type="title"/>
          </p:nvPr>
        </p:nvSpPr>
        <p:spPr>
          <a:xfrm>
            <a:off x="-111092" y="52377"/>
            <a:ext cx="12414183" cy="1341120"/>
          </a:xfrm>
        </p:spPr>
        <p:txBody>
          <a:bodyPr>
            <a:noAutofit/>
          </a:bodyPr>
          <a:lstStyle/>
          <a:p>
            <a:pPr algn="ctr"/>
            <a:r>
              <a:rPr lang="en-US" sz="2800" dirty="0">
                <a:latin typeface="Arial Rounded MT Bold" panose="020F0704030504030204" pitchFamily="34" charset="0"/>
              </a:rPr>
              <a:t>South African growth in Real Retail Sales: January 2014 – August 2024</a:t>
            </a:r>
          </a:p>
        </p:txBody>
      </p:sp>
      <p:sp>
        <p:nvSpPr>
          <p:cNvPr id="7" name="TextBox 6">
            <a:extLst>
              <a:ext uri="{FF2B5EF4-FFF2-40B4-BE49-F238E27FC236}">
                <a16:creationId xmlns:a16="http://schemas.microsoft.com/office/drawing/2014/main" id="{976A6198-4213-C7AE-7C5E-52BA49448A9D}"/>
              </a:ext>
            </a:extLst>
          </p:cNvPr>
          <p:cNvSpPr txBox="1"/>
          <p:nvPr/>
        </p:nvSpPr>
        <p:spPr>
          <a:xfrm>
            <a:off x="1785221" y="6403066"/>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Stats SA  </a:t>
            </a:r>
          </a:p>
        </p:txBody>
      </p:sp>
      <p:graphicFrame>
        <p:nvGraphicFramePr>
          <p:cNvPr id="2" name="Chart 1">
            <a:extLst>
              <a:ext uri="{FF2B5EF4-FFF2-40B4-BE49-F238E27FC236}">
                <a16:creationId xmlns:a16="http://schemas.microsoft.com/office/drawing/2014/main" id="{00000000-0008-0000-2D00-000002000000}"/>
              </a:ext>
            </a:extLst>
          </p:cNvPr>
          <p:cNvGraphicFramePr>
            <a:graphicFrameLocks/>
          </p:cNvGraphicFramePr>
          <p:nvPr>
            <p:extLst>
              <p:ext uri="{D42A27DB-BD31-4B8C-83A1-F6EECF244321}">
                <p14:modId xmlns:p14="http://schemas.microsoft.com/office/powerpoint/2010/main" val="3916610090"/>
              </p:ext>
            </p:extLst>
          </p:nvPr>
        </p:nvGraphicFramePr>
        <p:xfrm>
          <a:off x="325819" y="515010"/>
          <a:ext cx="11582400" cy="5370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11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1588AB70-7335-D026-753E-AA6ED7B1DAEE}"/>
              </a:ext>
            </a:extLst>
          </p:cNvPr>
          <p:cNvGraphicFramePr>
            <a:graphicFrameLocks noGrp="1"/>
          </p:cNvGraphicFramePr>
          <p:nvPr>
            <p:ph idx="1"/>
            <p:extLst>
              <p:ext uri="{D42A27DB-BD31-4B8C-83A1-F6EECF244321}">
                <p14:modId xmlns:p14="http://schemas.microsoft.com/office/powerpoint/2010/main" val="2096323024"/>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740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 y="4697"/>
            <a:ext cx="12395200" cy="783086"/>
          </a:xfrm>
        </p:spPr>
        <p:txBody>
          <a:bodyPr>
            <a:noAutofit/>
          </a:bodyPr>
          <a:lstStyle/>
          <a:p>
            <a:pPr algn="ctr"/>
            <a:r>
              <a:rPr lang="en-ZA" sz="2800" dirty="0">
                <a:latin typeface="Arial Rounded MT Bold" panose="020F0704030504030204" pitchFamily="34" charset="0"/>
              </a:rPr>
              <a:t>Monthly unprocessed milk purchases: January 2020 – September 2024 </a:t>
            </a:r>
          </a:p>
        </p:txBody>
      </p:sp>
      <p:sp>
        <p:nvSpPr>
          <p:cNvPr id="5" name="TextBox 4"/>
          <p:cNvSpPr txBox="1"/>
          <p:nvPr/>
        </p:nvSpPr>
        <p:spPr>
          <a:xfrm>
            <a:off x="1848313" y="6432833"/>
            <a:ext cx="4495905" cy="297454"/>
          </a:xfrm>
          <a:prstGeom prst="rect">
            <a:avLst/>
          </a:prstGeom>
          <a:noFill/>
        </p:spPr>
        <p:txBody>
          <a:bodyPr wrap="square" rtlCol="0">
            <a:spAutoFit/>
          </a:bodyPr>
          <a:lstStyle/>
          <a:p>
            <a:r>
              <a:rPr lang="en-ZA" sz="1333" dirty="0">
                <a:latin typeface="Arial Rounded MT Bold" panose="020F0704030504030204" pitchFamily="34" charset="0"/>
              </a:rPr>
              <a:t>Source:  Milk SA; August and September preliminary</a:t>
            </a:r>
          </a:p>
        </p:txBody>
      </p:sp>
      <p:graphicFrame>
        <p:nvGraphicFramePr>
          <p:cNvPr id="3" name="Chart 2">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017095292"/>
              </p:ext>
            </p:extLst>
          </p:nvPr>
        </p:nvGraphicFramePr>
        <p:xfrm>
          <a:off x="670560" y="635000"/>
          <a:ext cx="11440160"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9717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433"/>
            <a:ext cx="11857703" cy="783086"/>
          </a:xfrm>
        </p:spPr>
        <p:txBody>
          <a:bodyPr>
            <a:noAutofit/>
          </a:bodyPr>
          <a:lstStyle/>
          <a:p>
            <a:pPr algn="ctr"/>
            <a:r>
              <a:rPr lang="en-ZA" sz="2800" dirty="0">
                <a:latin typeface="Arial Rounded MT Bold" panose="020F0704030504030204" pitchFamily="34" charset="0"/>
              </a:rPr>
              <a:t>Monthly daily average unprocessed milk purchases: </a:t>
            </a:r>
            <a:br>
              <a:rPr lang="en-ZA" sz="2800" dirty="0">
                <a:latin typeface="Arial Rounded MT Bold" panose="020F0704030504030204" pitchFamily="34" charset="0"/>
              </a:rPr>
            </a:br>
            <a:r>
              <a:rPr lang="en-ZA" sz="2800" dirty="0">
                <a:latin typeface="Arial Rounded MT Bold" panose="020F0704030504030204" pitchFamily="34" charset="0"/>
              </a:rPr>
              <a:t>January 2020 – September 2024 </a:t>
            </a:r>
          </a:p>
        </p:txBody>
      </p:sp>
      <p:sp>
        <p:nvSpPr>
          <p:cNvPr id="5" name="TextBox 4"/>
          <p:cNvSpPr txBox="1"/>
          <p:nvPr/>
        </p:nvSpPr>
        <p:spPr>
          <a:xfrm>
            <a:off x="1887642" y="6395909"/>
            <a:ext cx="4495905" cy="297454"/>
          </a:xfrm>
          <a:prstGeom prst="rect">
            <a:avLst/>
          </a:prstGeom>
          <a:noFill/>
        </p:spPr>
        <p:txBody>
          <a:bodyPr wrap="square" rtlCol="0">
            <a:spAutoFit/>
          </a:bodyPr>
          <a:lstStyle/>
          <a:p>
            <a:r>
              <a:rPr lang="en-ZA" sz="1333" dirty="0">
                <a:latin typeface="Arial Rounded MT Bold" panose="020F0704030504030204" pitchFamily="34" charset="0"/>
              </a:rPr>
              <a:t>Source:  Milk SA; September preliminary</a:t>
            </a:r>
          </a:p>
        </p:txBody>
      </p:sp>
      <p:graphicFrame>
        <p:nvGraphicFramePr>
          <p:cNvPr id="6" name="Chart 5">
            <a:extLst>
              <a:ext uri="{FF2B5EF4-FFF2-40B4-BE49-F238E27FC236}">
                <a16:creationId xmlns:a16="http://schemas.microsoft.com/office/drawing/2014/main" id="{51F7F1AC-7DE8-6541-D1D0-02FCE7E1D461}"/>
              </a:ext>
            </a:extLst>
          </p:cNvPr>
          <p:cNvGraphicFramePr>
            <a:graphicFrameLocks/>
          </p:cNvGraphicFramePr>
          <p:nvPr>
            <p:extLst>
              <p:ext uri="{D42A27DB-BD31-4B8C-83A1-F6EECF244321}">
                <p14:modId xmlns:p14="http://schemas.microsoft.com/office/powerpoint/2010/main" val="2570814894"/>
              </p:ext>
            </p:extLst>
          </p:nvPr>
        </p:nvGraphicFramePr>
        <p:xfrm>
          <a:off x="574040" y="805879"/>
          <a:ext cx="11043920" cy="4988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860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93" y="32165"/>
            <a:ext cx="11088414" cy="1101978"/>
          </a:xfrm>
        </p:spPr>
        <p:txBody>
          <a:bodyPr>
            <a:noAutofit/>
          </a:bodyPr>
          <a:lstStyle/>
          <a:p>
            <a:pPr algn="ctr"/>
            <a:r>
              <a:rPr lang="en-US" sz="2800" dirty="0">
                <a:latin typeface="Arial Rounded MT Bold" pitchFamily="34" charset="0"/>
              </a:rPr>
              <a:t>Maize (70%) and Soybean (30%) Price Ratio: </a:t>
            </a:r>
            <a:br>
              <a:rPr lang="en-US" sz="2800" dirty="0">
                <a:latin typeface="Arial Rounded MT Bold" pitchFamily="34" charset="0"/>
              </a:rPr>
            </a:br>
            <a:r>
              <a:rPr lang="en-US" sz="2800" dirty="0">
                <a:latin typeface="Arial Rounded MT Bold" pitchFamily="34" charset="0"/>
              </a:rPr>
              <a:t>January 2019 – September 2024</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824018" y="6528381"/>
            <a:ext cx="7507705"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33" b="0" i="0" u="none" strike="noStrike" kern="1200" cap="none" spc="0" normalizeH="0" baseline="0" noProof="0" dirty="0">
                <a:ln>
                  <a:noFill/>
                </a:ln>
                <a:solidFill>
                  <a:prstClr val="black"/>
                </a:solidFill>
                <a:effectLst/>
                <a:uLnTx/>
                <a:uFillTx/>
                <a:latin typeface="Arial Rounded MT Bold" panose="020F0704030504030204" pitchFamily="34" charset="0"/>
                <a:cs typeface="+mn-cs"/>
              </a:rPr>
              <a:t>Source: Grain SA, SAFEX</a:t>
            </a:r>
          </a:p>
        </p:txBody>
      </p:sp>
      <p:graphicFrame>
        <p:nvGraphicFramePr>
          <p:cNvPr id="3" name="Chart 2">
            <a:extLst>
              <a:ext uri="{FF2B5EF4-FFF2-40B4-BE49-F238E27FC236}">
                <a16:creationId xmlns:a16="http://schemas.microsoft.com/office/drawing/2014/main" id="{00000000-0008-0000-1500-000002000000}"/>
              </a:ext>
            </a:extLst>
          </p:cNvPr>
          <p:cNvGraphicFramePr>
            <a:graphicFrameLocks noGrp="1"/>
          </p:cNvGraphicFramePr>
          <p:nvPr>
            <p:extLst>
              <p:ext uri="{D42A27DB-BD31-4B8C-83A1-F6EECF244321}">
                <p14:modId xmlns:p14="http://schemas.microsoft.com/office/powerpoint/2010/main" val="1090791473"/>
              </p:ext>
            </p:extLst>
          </p:nvPr>
        </p:nvGraphicFramePr>
        <p:xfrm>
          <a:off x="1640799" y="805406"/>
          <a:ext cx="9962624" cy="5729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155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78497" y="51036"/>
            <a:ext cx="10972800" cy="537544"/>
          </a:xfrm>
        </p:spPr>
        <p:txBody>
          <a:bodyPr>
            <a:noAutofit/>
          </a:bodyPr>
          <a:lstStyle/>
          <a:p>
            <a:pPr algn="ctr">
              <a:spcAft>
                <a:spcPts val="0"/>
              </a:spcAft>
            </a:pPr>
            <a:r>
              <a:rPr lang="en-US" sz="2400" b="1" dirty="0">
                <a:latin typeface="Arial Rounded MT Bold" panose="020F0704030504030204" pitchFamily="34" charset="0"/>
              </a:rPr>
              <a:t>Changes in the quantities of retail sales of specific dairy products</a:t>
            </a:r>
          </a:p>
        </p:txBody>
      </p:sp>
      <p:sp>
        <p:nvSpPr>
          <p:cNvPr id="2" name="TextBox 1">
            <a:extLst>
              <a:ext uri="{FF2B5EF4-FFF2-40B4-BE49-F238E27FC236}">
                <a16:creationId xmlns:a16="http://schemas.microsoft.com/office/drawing/2014/main" id="{2FD14E5B-1FBF-2E5C-2E41-2D4E08AC7B3F}"/>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June 2024 report</a:t>
            </a:r>
          </a:p>
        </p:txBody>
      </p:sp>
      <p:graphicFrame>
        <p:nvGraphicFramePr>
          <p:cNvPr id="5" name="Table 4">
            <a:extLst>
              <a:ext uri="{FF2B5EF4-FFF2-40B4-BE49-F238E27FC236}">
                <a16:creationId xmlns:a16="http://schemas.microsoft.com/office/drawing/2014/main" id="{9FE792D8-707B-2D79-B41B-9F53AD8599B7}"/>
              </a:ext>
            </a:extLst>
          </p:cNvPr>
          <p:cNvGraphicFramePr>
            <a:graphicFrameLocks noGrp="1"/>
          </p:cNvGraphicFramePr>
          <p:nvPr>
            <p:extLst>
              <p:ext uri="{D42A27DB-BD31-4B8C-83A1-F6EECF244321}">
                <p14:modId xmlns:p14="http://schemas.microsoft.com/office/powerpoint/2010/main" val="3982891276"/>
              </p:ext>
            </p:extLst>
          </p:nvPr>
        </p:nvGraphicFramePr>
        <p:xfrm>
          <a:off x="136634" y="504495"/>
          <a:ext cx="11918731" cy="5399532"/>
        </p:xfrm>
        <a:graphic>
          <a:graphicData uri="http://schemas.openxmlformats.org/drawingml/2006/table">
            <a:tbl>
              <a:tblPr firstRow="1" bandRow="1">
                <a:tableStyleId>{5C22544A-7EE6-4342-B048-85BDC9FD1C3A}</a:tableStyleId>
              </a:tblPr>
              <a:tblGrid>
                <a:gridCol w="2013659">
                  <a:extLst>
                    <a:ext uri="{9D8B030D-6E8A-4147-A177-3AD203B41FA5}">
                      <a16:colId xmlns:a16="http://schemas.microsoft.com/office/drawing/2014/main" val="3442079496"/>
                    </a:ext>
                  </a:extLst>
                </a:gridCol>
                <a:gridCol w="2088768">
                  <a:extLst>
                    <a:ext uri="{9D8B030D-6E8A-4147-A177-3AD203B41FA5}">
                      <a16:colId xmlns:a16="http://schemas.microsoft.com/office/drawing/2014/main" val="3375326860"/>
                    </a:ext>
                  </a:extLst>
                </a:gridCol>
                <a:gridCol w="1954672">
                  <a:extLst>
                    <a:ext uri="{9D8B030D-6E8A-4147-A177-3AD203B41FA5}">
                      <a16:colId xmlns:a16="http://schemas.microsoft.com/office/drawing/2014/main" val="3803937764"/>
                    </a:ext>
                  </a:extLst>
                </a:gridCol>
                <a:gridCol w="1952288">
                  <a:extLst>
                    <a:ext uri="{9D8B030D-6E8A-4147-A177-3AD203B41FA5}">
                      <a16:colId xmlns:a16="http://schemas.microsoft.com/office/drawing/2014/main" val="137331603"/>
                    </a:ext>
                  </a:extLst>
                </a:gridCol>
                <a:gridCol w="1954672">
                  <a:extLst>
                    <a:ext uri="{9D8B030D-6E8A-4147-A177-3AD203B41FA5}">
                      <a16:colId xmlns:a16="http://schemas.microsoft.com/office/drawing/2014/main" val="2995308469"/>
                    </a:ext>
                  </a:extLst>
                </a:gridCol>
                <a:gridCol w="1954672">
                  <a:extLst>
                    <a:ext uri="{9D8B030D-6E8A-4147-A177-3AD203B41FA5}">
                      <a16:colId xmlns:a16="http://schemas.microsoft.com/office/drawing/2014/main" val="857804556"/>
                    </a:ext>
                  </a:extLst>
                </a:gridCol>
              </a:tblGrid>
              <a:tr h="1598886">
                <a:tc>
                  <a:txBody>
                    <a:bodyPr/>
                    <a:lstStyle/>
                    <a:p>
                      <a:pPr algn="ctr">
                        <a:lnSpc>
                          <a:spcPct val="115000"/>
                        </a:lnSpc>
                        <a:spcBef>
                          <a:spcPts val="300"/>
                        </a:spcBef>
                        <a:spcAft>
                          <a:spcPts val="1000"/>
                        </a:spcAft>
                      </a:pPr>
                      <a:r>
                        <a:rPr lang="en-GB" sz="1600" dirty="0">
                          <a:effectLst/>
                        </a:rPr>
                        <a:t>PRODUCT</a:t>
                      </a:r>
                      <a:endParaRPr lang="en-ZA"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r>
                        <a:rPr lang="en-GB" sz="1600" kern="1200" dirty="0">
                          <a:effectLst/>
                        </a:rPr>
                        <a:t>Sales in the</a:t>
                      </a:r>
                      <a:endParaRPr lang="en-ZA" sz="1600" dirty="0">
                        <a:effectLst/>
                      </a:endParaRPr>
                    </a:p>
                    <a:p>
                      <a:pPr algn="ctr"/>
                      <a:r>
                        <a:rPr lang="en-GB" sz="1600" kern="1200" dirty="0">
                          <a:effectLst/>
                        </a:rPr>
                        <a:t>month of</a:t>
                      </a:r>
                      <a:endParaRPr lang="en-ZA" sz="1600" dirty="0">
                        <a:effectLst/>
                      </a:endParaRPr>
                    </a:p>
                    <a:p>
                      <a:pPr algn="ctr"/>
                      <a:r>
                        <a:rPr lang="en-GB" sz="1600" kern="1200" dirty="0">
                          <a:effectLst/>
                        </a:rPr>
                        <a:t>June 2024</a:t>
                      </a:r>
                      <a:endParaRPr lang="en-ZA" sz="1600" dirty="0">
                        <a:effectLst/>
                      </a:endParaRPr>
                    </a:p>
                    <a:p>
                      <a:pPr algn="ctr"/>
                      <a:r>
                        <a:rPr lang="en-GB" sz="1600" kern="1200" dirty="0">
                          <a:effectLst/>
                        </a:rPr>
                        <a:t>versus the</a:t>
                      </a:r>
                      <a:endParaRPr lang="en-ZA" sz="1600" dirty="0">
                        <a:effectLst/>
                      </a:endParaRPr>
                    </a:p>
                    <a:p>
                      <a:pPr algn="ctr"/>
                      <a:r>
                        <a:rPr lang="en-GB" sz="1600" kern="1200" dirty="0">
                          <a:effectLst/>
                        </a:rPr>
                        <a:t>sales in the</a:t>
                      </a:r>
                      <a:endParaRPr lang="en-ZA" sz="1600" dirty="0">
                        <a:effectLst/>
                      </a:endParaRPr>
                    </a:p>
                    <a:p>
                      <a:pPr algn="ctr"/>
                      <a:r>
                        <a:rPr lang="en-GB" sz="1600" kern="1200" dirty="0">
                          <a:effectLst/>
                        </a:rPr>
                        <a:t>month of</a:t>
                      </a:r>
                      <a:endParaRPr lang="en-ZA" sz="1600" dirty="0">
                        <a:effectLst/>
                      </a:endParaRPr>
                    </a:p>
                    <a:p>
                      <a:pPr algn="ctr"/>
                      <a:r>
                        <a:rPr lang="en-GB" sz="1600" kern="1200" dirty="0">
                          <a:effectLst/>
                        </a:rPr>
                        <a:t>June 2023</a:t>
                      </a:r>
                      <a:endParaRPr lang="en-ZA" sz="160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r>
                        <a:rPr lang="en-GB" sz="1600" kern="1200" dirty="0">
                          <a:effectLst/>
                        </a:rPr>
                        <a:t>Sales in the</a:t>
                      </a:r>
                      <a:endParaRPr lang="en-ZA" sz="1600" dirty="0">
                        <a:effectLst/>
                      </a:endParaRPr>
                    </a:p>
                    <a:p>
                      <a:pPr algn="ctr"/>
                      <a:r>
                        <a:rPr lang="en-GB" sz="1600" kern="1200" dirty="0">
                          <a:effectLst/>
                        </a:rPr>
                        <a:t>3 months from </a:t>
                      </a:r>
                      <a:endParaRPr lang="en-ZA" sz="1600" dirty="0">
                        <a:effectLst/>
                      </a:endParaRPr>
                    </a:p>
                    <a:p>
                      <a:pPr algn="ctr"/>
                      <a:r>
                        <a:rPr lang="en-GB" sz="1600" kern="1200" dirty="0">
                          <a:effectLst/>
                        </a:rPr>
                        <a:t>April 2024</a:t>
                      </a:r>
                      <a:endParaRPr lang="en-ZA" sz="1600" dirty="0">
                        <a:effectLst/>
                      </a:endParaRPr>
                    </a:p>
                    <a:p>
                      <a:pPr algn="ctr"/>
                      <a:r>
                        <a:rPr lang="en-GB" sz="1600" kern="1200" dirty="0">
                          <a:effectLst/>
                        </a:rPr>
                        <a:t>to June 2024</a:t>
                      </a:r>
                      <a:endParaRPr lang="en-ZA" sz="1600" dirty="0">
                        <a:effectLst/>
                      </a:endParaRPr>
                    </a:p>
                    <a:p>
                      <a:pPr algn="ctr"/>
                      <a:r>
                        <a:rPr lang="en-GB" sz="1600" kern="1200" dirty="0">
                          <a:effectLst/>
                        </a:rPr>
                        <a:t>versus the</a:t>
                      </a:r>
                      <a:endParaRPr lang="en-ZA" sz="1600" dirty="0">
                        <a:effectLst/>
                      </a:endParaRPr>
                    </a:p>
                    <a:p>
                      <a:pPr algn="ctr"/>
                      <a:r>
                        <a:rPr lang="en-GB" sz="1600" kern="1200" dirty="0">
                          <a:effectLst/>
                        </a:rPr>
                        <a:t>sales in the</a:t>
                      </a:r>
                      <a:endParaRPr lang="en-ZA" sz="1600" dirty="0">
                        <a:effectLst/>
                      </a:endParaRPr>
                    </a:p>
                    <a:p>
                      <a:pPr algn="ctr"/>
                      <a:r>
                        <a:rPr lang="en-GB" sz="1600" kern="1200" dirty="0">
                          <a:effectLst/>
                        </a:rPr>
                        <a:t>3 months from</a:t>
                      </a:r>
                      <a:endParaRPr lang="en-ZA" sz="1600" dirty="0">
                        <a:effectLst/>
                      </a:endParaRPr>
                    </a:p>
                    <a:p>
                      <a:pPr algn="ctr"/>
                      <a:r>
                        <a:rPr lang="en-GB" sz="1600" kern="1200" dirty="0">
                          <a:effectLst/>
                        </a:rPr>
                        <a:t>April 2023 to</a:t>
                      </a:r>
                      <a:endParaRPr lang="en-ZA" sz="1600" dirty="0">
                        <a:effectLst/>
                      </a:endParaRPr>
                    </a:p>
                    <a:p>
                      <a:pPr algn="ctr"/>
                      <a:r>
                        <a:rPr lang="en-GB" sz="1600" kern="1200" dirty="0">
                          <a:effectLst/>
                        </a:rPr>
                        <a:t>June 2023</a:t>
                      </a:r>
                      <a:endParaRPr lang="en-ZA" sz="160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r>
                        <a:rPr lang="en-GB" sz="1600" kern="1200" dirty="0">
                          <a:effectLst/>
                        </a:rPr>
                        <a:t>Sales in the</a:t>
                      </a:r>
                      <a:endParaRPr lang="en-ZA" sz="1600" dirty="0">
                        <a:effectLst/>
                      </a:endParaRPr>
                    </a:p>
                    <a:p>
                      <a:pPr algn="ctr"/>
                      <a:r>
                        <a:rPr lang="en-GB" sz="1600" kern="1200" dirty="0">
                          <a:effectLst/>
                        </a:rPr>
                        <a:t>6 months from January 2024 to June 2024</a:t>
                      </a:r>
                      <a:endParaRPr lang="en-ZA" sz="1600" dirty="0">
                        <a:effectLst/>
                      </a:endParaRPr>
                    </a:p>
                    <a:p>
                      <a:pPr algn="ctr"/>
                      <a:r>
                        <a:rPr lang="en-GB" sz="1600" kern="1200" dirty="0">
                          <a:effectLst/>
                        </a:rPr>
                        <a:t>versus the</a:t>
                      </a:r>
                      <a:endParaRPr lang="en-ZA" sz="1600" dirty="0">
                        <a:effectLst/>
                      </a:endParaRPr>
                    </a:p>
                    <a:p>
                      <a:pPr algn="ctr"/>
                      <a:r>
                        <a:rPr lang="en-GB" sz="1600" kern="1200" dirty="0">
                          <a:effectLst/>
                        </a:rPr>
                        <a:t>sales in the</a:t>
                      </a:r>
                      <a:endParaRPr lang="en-ZA" sz="1600" dirty="0">
                        <a:effectLst/>
                      </a:endParaRPr>
                    </a:p>
                    <a:p>
                      <a:pPr algn="ctr"/>
                      <a:r>
                        <a:rPr lang="en-GB" sz="1600" kern="1200" dirty="0">
                          <a:effectLst/>
                        </a:rPr>
                        <a:t>6 months from</a:t>
                      </a:r>
                      <a:endParaRPr lang="en-ZA" sz="1600" dirty="0">
                        <a:effectLst/>
                      </a:endParaRPr>
                    </a:p>
                    <a:p>
                      <a:pPr algn="ctr"/>
                      <a:r>
                        <a:rPr lang="en-GB" sz="1600" kern="1200" dirty="0">
                          <a:effectLst/>
                        </a:rPr>
                        <a:t>January 2023 to June 2023</a:t>
                      </a:r>
                      <a:endParaRPr lang="en-ZA" sz="160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r>
                        <a:rPr lang="en-GB" sz="1600" kern="1200" dirty="0">
                          <a:effectLst/>
                        </a:rPr>
                        <a:t>Sales in the</a:t>
                      </a:r>
                      <a:endParaRPr lang="en-ZA" sz="1600" dirty="0">
                        <a:effectLst/>
                      </a:endParaRPr>
                    </a:p>
                    <a:p>
                      <a:pPr algn="ctr"/>
                      <a:r>
                        <a:rPr lang="en-GB" sz="1600" kern="1200" dirty="0">
                          <a:effectLst/>
                        </a:rPr>
                        <a:t>9 months from</a:t>
                      </a:r>
                      <a:endParaRPr lang="en-ZA" sz="1600" dirty="0">
                        <a:effectLst/>
                      </a:endParaRPr>
                    </a:p>
                    <a:p>
                      <a:pPr algn="ctr"/>
                      <a:r>
                        <a:rPr lang="en-GB" sz="1600" kern="1200" dirty="0">
                          <a:effectLst/>
                        </a:rPr>
                        <a:t>October 2023 to June 2024</a:t>
                      </a:r>
                      <a:endParaRPr lang="en-ZA" sz="1600" dirty="0">
                        <a:effectLst/>
                      </a:endParaRPr>
                    </a:p>
                    <a:p>
                      <a:pPr algn="ctr"/>
                      <a:r>
                        <a:rPr lang="en-GB" sz="1600" kern="1200" dirty="0">
                          <a:effectLst/>
                        </a:rPr>
                        <a:t>versus the</a:t>
                      </a:r>
                      <a:endParaRPr lang="en-ZA" sz="1600" dirty="0">
                        <a:effectLst/>
                      </a:endParaRPr>
                    </a:p>
                    <a:p>
                      <a:pPr algn="ctr"/>
                      <a:r>
                        <a:rPr lang="en-GB" sz="1600" kern="1200" dirty="0">
                          <a:effectLst/>
                        </a:rPr>
                        <a:t>sales in the</a:t>
                      </a:r>
                      <a:endParaRPr lang="en-ZA" sz="1600" dirty="0">
                        <a:effectLst/>
                      </a:endParaRPr>
                    </a:p>
                    <a:p>
                      <a:pPr algn="ctr"/>
                      <a:r>
                        <a:rPr lang="en-GB" sz="1600" kern="1200" dirty="0">
                          <a:effectLst/>
                        </a:rPr>
                        <a:t>9 months from</a:t>
                      </a:r>
                      <a:endParaRPr lang="en-ZA" sz="1600" dirty="0">
                        <a:effectLst/>
                      </a:endParaRPr>
                    </a:p>
                    <a:p>
                      <a:pPr algn="ctr"/>
                      <a:r>
                        <a:rPr lang="en-GB" sz="1600" kern="1200" dirty="0">
                          <a:effectLst/>
                        </a:rPr>
                        <a:t>October 2022 to June 2023</a:t>
                      </a:r>
                      <a:endParaRPr lang="en-ZA" sz="160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r>
                        <a:rPr lang="en-GB" sz="1600" kern="1200" dirty="0">
                          <a:effectLst/>
                        </a:rPr>
                        <a:t>Sales in the</a:t>
                      </a:r>
                      <a:endParaRPr lang="en-ZA" sz="1600" dirty="0">
                        <a:effectLst/>
                      </a:endParaRPr>
                    </a:p>
                    <a:p>
                      <a:pPr algn="ctr"/>
                      <a:r>
                        <a:rPr lang="en-GB" sz="1600" kern="1200" dirty="0">
                          <a:effectLst/>
                        </a:rPr>
                        <a:t>12 months from</a:t>
                      </a:r>
                      <a:endParaRPr lang="en-ZA" sz="1600" dirty="0">
                        <a:effectLst/>
                      </a:endParaRPr>
                    </a:p>
                    <a:p>
                      <a:pPr algn="ctr"/>
                      <a:r>
                        <a:rPr lang="en-GB" sz="1600" kern="1200" dirty="0">
                          <a:effectLst/>
                        </a:rPr>
                        <a:t>July 2023 to</a:t>
                      </a:r>
                      <a:endParaRPr lang="en-ZA" sz="1600" dirty="0">
                        <a:effectLst/>
                      </a:endParaRPr>
                    </a:p>
                    <a:p>
                      <a:pPr algn="ctr"/>
                      <a:r>
                        <a:rPr lang="en-GB" sz="1600" kern="1200" dirty="0">
                          <a:effectLst/>
                        </a:rPr>
                        <a:t>June 2024</a:t>
                      </a:r>
                      <a:endParaRPr lang="en-ZA" sz="1600" dirty="0">
                        <a:effectLst/>
                      </a:endParaRPr>
                    </a:p>
                    <a:p>
                      <a:pPr algn="ctr"/>
                      <a:r>
                        <a:rPr lang="en-GB" sz="1600" kern="1200" dirty="0">
                          <a:effectLst/>
                        </a:rPr>
                        <a:t>versus the</a:t>
                      </a:r>
                      <a:endParaRPr lang="en-ZA" sz="1600" dirty="0">
                        <a:effectLst/>
                      </a:endParaRPr>
                    </a:p>
                    <a:p>
                      <a:pPr algn="ctr"/>
                      <a:r>
                        <a:rPr lang="en-GB" sz="1600" kern="1200" dirty="0">
                          <a:effectLst/>
                        </a:rPr>
                        <a:t>sales in the</a:t>
                      </a:r>
                      <a:endParaRPr lang="en-ZA" sz="1600" dirty="0">
                        <a:effectLst/>
                      </a:endParaRPr>
                    </a:p>
                    <a:p>
                      <a:pPr algn="ctr"/>
                      <a:r>
                        <a:rPr lang="en-GB" sz="1600" kern="1200" dirty="0">
                          <a:effectLst/>
                        </a:rPr>
                        <a:t>12 months from</a:t>
                      </a:r>
                      <a:endParaRPr lang="en-ZA" sz="1600" dirty="0">
                        <a:effectLst/>
                      </a:endParaRPr>
                    </a:p>
                    <a:p>
                      <a:pPr algn="ctr"/>
                      <a:r>
                        <a:rPr lang="en-GB" sz="1600" kern="1200" dirty="0">
                          <a:effectLst/>
                        </a:rPr>
                        <a:t>July 2022 to</a:t>
                      </a:r>
                      <a:endParaRPr lang="en-ZA" sz="1600" dirty="0">
                        <a:effectLst/>
                      </a:endParaRPr>
                    </a:p>
                    <a:p>
                      <a:pPr algn="ctr"/>
                      <a:r>
                        <a:rPr lang="en-GB" sz="1600" kern="1200" dirty="0">
                          <a:effectLst/>
                        </a:rPr>
                        <a:t>June 2023</a:t>
                      </a:r>
                      <a:endParaRPr lang="en-ZA" sz="160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extLst>
                  <a:ext uri="{0D108BD9-81ED-4DB2-BD59-A6C34878D82A}">
                    <a16:rowId xmlns:a16="http://schemas.microsoft.com/office/drawing/2014/main" val="467548067"/>
                  </a:ext>
                </a:extLst>
              </a:tr>
              <a:tr h="202543">
                <a:tc>
                  <a:txBody>
                    <a:bodyPr/>
                    <a:lstStyle/>
                    <a:p>
                      <a:pPr>
                        <a:lnSpc>
                          <a:spcPct val="115000"/>
                        </a:lnSpc>
                        <a:spcBef>
                          <a:spcPts val="300"/>
                        </a:spcBef>
                        <a:spcAft>
                          <a:spcPts val="1000"/>
                        </a:spcAft>
                      </a:pPr>
                      <a:r>
                        <a:rPr lang="en-GB" sz="1800">
                          <a:effectLst/>
                        </a:rPr>
                        <a:t> </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tc>
                <a:tc>
                  <a:txBody>
                    <a:bodyPr/>
                    <a:lstStyle/>
                    <a:p>
                      <a:pPr algn="ctr">
                        <a:lnSpc>
                          <a:spcPts val="1650"/>
                        </a:lnSpc>
                      </a:pPr>
                      <a:r>
                        <a:rPr lang="en-GB" sz="1600" kern="1200" dirty="0">
                          <a:effectLst/>
                        </a:rPr>
                        <a:t>percent</a:t>
                      </a:r>
                      <a:endParaRPr lang="en-ZA" sz="105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lnSpc>
                          <a:spcPts val="1650"/>
                        </a:lnSpc>
                      </a:pPr>
                      <a:r>
                        <a:rPr lang="en-GB" sz="1600" kern="1200" dirty="0">
                          <a:effectLst/>
                        </a:rPr>
                        <a:t>percent</a:t>
                      </a:r>
                      <a:endParaRPr lang="en-ZA" sz="105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lnSpc>
                          <a:spcPts val="1650"/>
                        </a:lnSpc>
                      </a:pPr>
                      <a:r>
                        <a:rPr lang="en-GB" sz="1600" kern="1200" dirty="0">
                          <a:effectLst/>
                        </a:rPr>
                        <a:t>percent</a:t>
                      </a:r>
                      <a:endParaRPr lang="en-ZA" sz="105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lnSpc>
                          <a:spcPts val="1650"/>
                        </a:lnSpc>
                      </a:pPr>
                      <a:r>
                        <a:rPr lang="en-GB" sz="1600" kern="1200" dirty="0">
                          <a:effectLst/>
                        </a:rPr>
                        <a:t>percent</a:t>
                      </a:r>
                      <a:endParaRPr lang="en-ZA" sz="105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tc>
                  <a:txBody>
                    <a:bodyPr/>
                    <a:lstStyle/>
                    <a:p>
                      <a:pPr algn="ctr">
                        <a:lnSpc>
                          <a:spcPts val="1650"/>
                        </a:lnSpc>
                      </a:pPr>
                      <a:r>
                        <a:rPr lang="en-GB" sz="1600" kern="1200" dirty="0">
                          <a:effectLst/>
                        </a:rPr>
                        <a:t>percent</a:t>
                      </a:r>
                      <a:endParaRPr lang="en-ZA" sz="1050" dirty="0">
                        <a:solidFill>
                          <a:srgbClr val="000000"/>
                        </a:solidFill>
                        <a:effectLst/>
                        <a:latin typeface="Cambria" panose="02040503050406030204" pitchFamily="18" charset="0"/>
                        <a:ea typeface="Times New Roman" panose="02020603050405020304" pitchFamily="18" charset="0"/>
                      </a:endParaRPr>
                    </a:p>
                  </a:txBody>
                  <a:tcPr marL="66956" marR="66956" marT="0" marB="0" anchor="ctr"/>
                </a:tc>
                <a:extLst>
                  <a:ext uri="{0D108BD9-81ED-4DB2-BD59-A6C34878D82A}">
                    <a16:rowId xmlns:a16="http://schemas.microsoft.com/office/drawing/2014/main" val="3470571977"/>
                  </a:ext>
                </a:extLst>
              </a:tr>
              <a:tr h="283323">
                <a:tc>
                  <a:txBody>
                    <a:bodyPr/>
                    <a:lstStyle/>
                    <a:p>
                      <a:pPr>
                        <a:spcBef>
                          <a:spcPts val="300"/>
                        </a:spcBef>
                        <a:spcAft>
                          <a:spcPts val="300"/>
                        </a:spcAft>
                      </a:pPr>
                      <a:r>
                        <a:rPr lang="en-GB" sz="1800">
                          <a:effectLst/>
                        </a:rPr>
                        <a:t>Fresh Milk</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-0.6</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-1.3</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-3.3</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-4.1</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-4.8</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415547064"/>
                  </a:ext>
                </a:extLst>
              </a:tr>
              <a:tr h="283323">
                <a:tc>
                  <a:txBody>
                    <a:bodyPr/>
                    <a:lstStyle/>
                    <a:p>
                      <a:pPr>
                        <a:spcBef>
                          <a:spcPts val="300"/>
                        </a:spcBef>
                        <a:spcAft>
                          <a:spcPts val="300"/>
                        </a:spcAft>
                      </a:pPr>
                      <a:r>
                        <a:rPr lang="en-GB" sz="1800">
                          <a:effectLst/>
                        </a:rPr>
                        <a:t>UHT milk</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10.2</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8.3</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5.0</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2.3</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1.6</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1172191910"/>
                  </a:ext>
                </a:extLst>
              </a:tr>
              <a:tr h="283323">
                <a:tc>
                  <a:txBody>
                    <a:bodyPr/>
                    <a:lstStyle/>
                    <a:p>
                      <a:pPr>
                        <a:spcBef>
                          <a:spcPts val="300"/>
                        </a:spcBef>
                        <a:spcAft>
                          <a:spcPts val="300"/>
                        </a:spcAft>
                      </a:pPr>
                      <a:r>
                        <a:rPr lang="en-GB" sz="1800">
                          <a:effectLst/>
                        </a:rPr>
                        <a:t>Flavoured milk</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6.7</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6.9</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1.2</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-0.6</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-2.9</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1113921865"/>
                  </a:ext>
                </a:extLst>
              </a:tr>
              <a:tr h="283323">
                <a:tc>
                  <a:txBody>
                    <a:bodyPr/>
                    <a:lstStyle/>
                    <a:p>
                      <a:pPr>
                        <a:spcBef>
                          <a:spcPts val="300"/>
                        </a:spcBef>
                        <a:spcAft>
                          <a:spcPts val="300"/>
                        </a:spcAft>
                      </a:pPr>
                      <a:r>
                        <a:rPr lang="en-GB" sz="1800">
                          <a:effectLst/>
                        </a:rPr>
                        <a:t>Yoghurt</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4.1</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3.5</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0.9</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-0.4</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-2.3</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740694745"/>
                  </a:ext>
                </a:extLst>
              </a:tr>
              <a:tr h="283323">
                <a:tc>
                  <a:txBody>
                    <a:bodyPr/>
                    <a:lstStyle/>
                    <a:p>
                      <a:pPr>
                        <a:spcBef>
                          <a:spcPts val="300"/>
                        </a:spcBef>
                        <a:spcAft>
                          <a:spcPts val="300"/>
                        </a:spcAft>
                      </a:pPr>
                      <a:r>
                        <a:rPr lang="en-GB" sz="1800">
                          <a:effectLst/>
                        </a:rPr>
                        <a:t>Maas</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10.6</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11.0</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6.2</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3.9</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0.9</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1096782973"/>
                  </a:ext>
                </a:extLst>
              </a:tr>
              <a:tr h="283323">
                <a:tc>
                  <a:txBody>
                    <a:bodyPr/>
                    <a:lstStyle/>
                    <a:p>
                      <a:pPr>
                        <a:spcBef>
                          <a:spcPts val="300"/>
                        </a:spcBef>
                        <a:spcAft>
                          <a:spcPts val="300"/>
                        </a:spcAft>
                      </a:pPr>
                      <a:r>
                        <a:rPr lang="en-GB" sz="1800">
                          <a:effectLst/>
                        </a:rPr>
                        <a:t>Pre-packaged cheese</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1.5</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2.5</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1.2</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0.8</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0.1</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2803335627"/>
                  </a:ext>
                </a:extLst>
              </a:tr>
              <a:tr h="283323">
                <a:tc>
                  <a:txBody>
                    <a:bodyPr/>
                    <a:lstStyle/>
                    <a:p>
                      <a:pPr>
                        <a:spcBef>
                          <a:spcPts val="300"/>
                        </a:spcBef>
                        <a:spcAft>
                          <a:spcPts val="300"/>
                        </a:spcAft>
                      </a:pPr>
                      <a:r>
                        <a:rPr lang="en-GB" sz="1800">
                          <a:effectLst/>
                        </a:rPr>
                        <a:t>Cream cheese</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7.6</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1.3</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4.1</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4.8</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7.1</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1141186504"/>
                  </a:ext>
                </a:extLst>
              </a:tr>
              <a:tr h="283323">
                <a:tc>
                  <a:txBody>
                    <a:bodyPr/>
                    <a:lstStyle/>
                    <a:p>
                      <a:pPr>
                        <a:spcBef>
                          <a:spcPts val="300"/>
                        </a:spcBef>
                        <a:spcAft>
                          <a:spcPts val="300"/>
                        </a:spcAft>
                      </a:pPr>
                      <a:r>
                        <a:rPr lang="en-GB" sz="1800">
                          <a:effectLst/>
                        </a:rPr>
                        <a:t>Butter</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12.6</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3.8</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3.2</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2.7</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1.0</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249931534"/>
                  </a:ext>
                </a:extLst>
              </a:tr>
              <a:tr h="283323">
                <a:tc>
                  <a:txBody>
                    <a:bodyPr/>
                    <a:lstStyle/>
                    <a:p>
                      <a:pPr>
                        <a:spcBef>
                          <a:spcPts val="300"/>
                        </a:spcBef>
                        <a:spcAft>
                          <a:spcPts val="300"/>
                        </a:spcAft>
                      </a:pPr>
                      <a:r>
                        <a:rPr lang="en-GB" sz="1800">
                          <a:effectLst/>
                        </a:rPr>
                        <a:t>Cream</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2.9</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0.13</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1.1</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a:effectLst/>
                        </a:rPr>
                        <a:t>0.6</a:t>
                      </a:r>
                      <a:endPar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tc>
                  <a:txBody>
                    <a:bodyPr/>
                    <a:lstStyle/>
                    <a:p>
                      <a:pPr algn="ctr">
                        <a:lnSpc>
                          <a:spcPct val="115000"/>
                        </a:lnSpc>
                        <a:spcBef>
                          <a:spcPts val="300"/>
                        </a:spcBef>
                        <a:spcAft>
                          <a:spcPts val="1000"/>
                        </a:spcAft>
                      </a:pPr>
                      <a:r>
                        <a:rPr lang="en-GB" sz="1800" dirty="0">
                          <a:effectLst/>
                        </a:rPr>
                        <a:t>0.04</a:t>
                      </a:r>
                      <a:endPar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956" marR="66956" marT="0" marB="0" anchor="ctr"/>
                </a:tc>
                <a:extLst>
                  <a:ext uri="{0D108BD9-81ED-4DB2-BD59-A6C34878D82A}">
                    <a16:rowId xmlns:a16="http://schemas.microsoft.com/office/drawing/2014/main" val="3630763056"/>
                  </a:ext>
                </a:extLst>
              </a:tr>
            </a:tbl>
          </a:graphicData>
        </a:graphic>
      </p:graphicFrame>
    </p:spTree>
    <p:extLst>
      <p:ext uri="{BB962C8B-B14F-4D97-AF65-F5344CB8AC3E}">
        <p14:creationId xmlns:p14="http://schemas.microsoft.com/office/powerpoint/2010/main" val="3671099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68315"/>
            <a:ext cx="10972800" cy="374469"/>
          </a:xfrm>
        </p:spPr>
        <p:txBody>
          <a:bodyPr>
            <a:noAutofit/>
          </a:bodyPr>
          <a:lstStyle/>
          <a:p>
            <a:pPr algn="ctr">
              <a:spcAft>
                <a:spcPts val="0"/>
              </a:spcAft>
            </a:pPr>
            <a:r>
              <a:rPr lang="en-US" sz="2400" b="1" dirty="0">
                <a:latin typeface="Arial Rounded MT Bold" panose="020F0704030504030204" pitchFamily="34" charset="0"/>
              </a:rPr>
              <a:t>Changes in average retail prices of specific dairy products</a:t>
            </a:r>
          </a:p>
        </p:txBody>
      </p:sp>
      <p:sp>
        <p:nvSpPr>
          <p:cNvPr id="2" name="TextBox 1">
            <a:extLst>
              <a:ext uri="{FF2B5EF4-FFF2-40B4-BE49-F238E27FC236}">
                <a16:creationId xmlns:a16="http://schemas.microsoft.com/office/drawing/2014/main" id="{98FFAF23-6667-8288-8D4F-FBACFC9AD90F}"/>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June 2024 report</a:t>
            </a:r>
          </a:p>
        </p:txBody>
      </p:sp>
      <p:graphicFrame>
        <p:nvGraphicFramePr>
          <p:cNvPr id="5" name="Table 4">
            <a:extLst>
              <a:ext uri="{FF2B5EF4-FFF2-40B4-BE49-F238E27FC236}">
                <a16:creationId xmlns:a16="http://schemas.microsoft.com/office/drawing/2014/main" id="{67EC21C8-1C20-412E-2FB1-E2E392977C58}"/>
              </a:ext>
            </a:extLst>
          </p:cNvPr>
          <p:cNvGraphicFramePr>
            <a:graphicFrameLocks noGrp="1"/>
          </p:cNvGraphicFramePr>
          <p:nvPr>
            <p:extLst>
              <p:ext uri="{D42A27DB-BD31-4B8C-83A1-F6EECF244321}">
                <p14:modId xmlns:p14="http://schemas.microsoft.com/office/powerpoint/2010/main" val="2466814272"/>
              </p:ext>
            </p:extLst>
          </p:nvPr>
        </p:nvGraphicFramePr>
        <p:xfrm>
          <a:off x="176048" y="562114"/>
          <a:ext cx="11690129" cy="5335184"/>
        </p:xfrm>
        <a:graphic>
          <a:graphicData uri="http://schemas.openxmlformats.org/drawingml/2006/table">
            <a:tbl>
              <a:tblPr firstRow="1" bandRow="1">
                <a:tableStyleId>{5C22544A-7EE6-4342-B048-85BDC9FD1C3A}</a:tableStyleId>
              </a:tblPr>
              <a:tblGrid>
                <a:gridCol w="1786252">
                  <a:extLst>
                    <a:ext uri="{9D8B030D-6E8A-4147-A177-3AD203B41FA5}">
                      <a16:colId xmlns:a16="http://schemas.microsoft.com/office/drawing/2014/main" val="3213359923"/>
                    </a:ext>
                  </a:extLst>
                </a:gridCol>
                <a:gridCol w="1381773">
                  <a:extLst>
                    <a:ext uri="{9D8B030D-6E8A-4147-A177-3AD203B41FA5}">
                      <a16:colId xmlns:a16="http://schemas.microsoft.com/office/drawing/2014/main" val="2591766492"/>
                    </a:ext>
                  </a:extLst>
                </a:gridCol>
                <a:gridCol w="1381773">
                  <a:extLst>
                    <a:ext uri="{9D8B030D-6E8A-4147-A177-3AD203B41FA5}">
                      <a16:colId xmlns:a16="http://schemas.microsoft.com/office/drawing/2014/main" val="3326164917"/>
                    </a:ext>
                  </a:extLst>
                </a:gridCol>
                <a:gridCol w="1384111">
                  <a:extLst>
                    <a:ext uri="{9D8B030D-6E8A-4147-A177-3AD203B41FA5}">
                      <a16:colId xmlns:a16="http://schemas.microsoft.com/office/drawing/2014/main" val="553956280"/>
                    </a:ext>
                  </a:extLst>
                </a:gridCol>
                <a:gridCol w="1381773">
                  <a:extLst>
                    <a:ext uri="{9D8B030D-6E8A-4147-A177-3AD203B41FA5}">
                      <a16:colId xmlns:a16="http://schemas.microsoft.com/office/drawing/2014/main" val="2247220880"/>
                    </a:ext>
                  </a:extLst>
                </a:gridCol>
                <a:gridCol w="1540759">
                  <a:extLst>
                    <a:ext uri="{9D8B030D-6E8A-4147-A177-3AD203B41FA5}">
                      <a16:colId xmlns:a16="http://schemas.microsoft.com/office/drawing/2014/main" val="2636696029"/>
                    </a:ext>
                  </a:extLst>
                </a:gridCol>
                <a:gridCol w="1395802">
                  <a:extLst>
                    <a:ext uri="{9D8B030D-6E8A-4147-A177-3AD203B41FA5}">
                      <a16:colId xmlns:a16="http://schemas.microsoft.com/office/drawing/2014/main" val="410276888"/>
                    </a:ext>
                  </a:extLst>
                </a:gridCol>
                <a:gridCol w="1437886">
                  <a:extLst>
                    <a:ext uri="{9D8B030D-6E8A-4147-A177-3AD203B41FA5}">
                      <a16:colId xmlns:a16="http://schemas.microsoft.com/office/drawing/2014/main" val="2595581096"/>
                    </a:ext>
                  </a:extLst>
                </a:gridCol>
              </a:tblGrid>
              <a:tr h="985464">
                <a:tc>
                  <a:txBody>
                    <a:bodyPr/>
                    <a:lstStyle/>
                    <a:p>
                      <a:pPr>
                        <a:spcBef>
                          <a:spcPts val="300"/>
                        </a:spcBef>
                        <a:spcAft>
                          <a:spcPts val="300"/>
                        </a:spcAft>
                      </a:pPr>
                      <a:r>
                        <a:rPr lang="en-GB" sz="2000" dirty="0">
                          <a:effectLst/>
                        </a:rPr>
                        <a:t>  </a:t>
                      </a:r>
                      <a:endParaRPr lang="en-ZA" sz="1600" dirty="0">
                        <a:effectLst/>
                      </a:endParaRPr>
                    </a:p>
                    <a:p>
                      <a:pPr algn="ctr">
                        <a:lnSpc>
                          <a:spcPct val="115000"/>
                        </a:lnSpc>
                        <a:spcBef>
                          <a:spcPts val="300"/>
                        </a:spcBef>
                        <a:spcAft>
                          <a:spcPts val="1000"/>
                        </a:spcAft>
                      </a:pPr>
                      <a:r>
                        <a:rPr lang="en-GB" sz="1600" dirty="0">
                          <a:effectLst/>
                        </a:rPr>
                        <a:t>PRODUCT</a:t>
                      </a:r>
                      <a:endPar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200" kern="1200" dirty="0">
                          <a:effectLst/>
                        </a:rPr>
                        <a:t>June 2024 versus</a:t>
                      </a:r>
                      <a:endParaRPr lang="en-ZA" sz="1200" dirty="0">
                        <a:effectLst/>
                      </a:endParaRPr>
                    </a:p>
                    <a:p>
                      <a:pPr algn="ctr"/>
                      <a:r>
                        <a:rPr lang="en-GB" sz="1200" kern="1200" dirty="0">
                          <a:effectLst/>
                        </a:rPr>
                        <a:t>May 2024</a:t>
                      </a:r>
                      <a:endParaRPr lang="en-ZA" sz="1200" dirty="0">
                        <a:effectLst/>
                      </a:endParaRPr>
                    </a:p>
                    <a:p>
                      <a:pPr algn="ctr"/>
                      <a:r>
                        <a:rPr lang="en-GB" sz="1200" kern="1200" dirty="0">
                          <a:effectLst/>
                        </a:rPr>
                        <a:t> </a:t>
                      </a:r>
                      <a:endParaRPr lang="en-ZA" sz="1200" dirty="0">
                        <a:effectLst/>
                      </a:endParaRPr>
                    </a:p>
                    <a:p>
                      <a:pPr algn="ctr"/>
                      <a:r>
                        <a:rPr lang="en-GB" sz="1200" kern="1200" dirty="0">
                          <a:effectLst/>
                        </a:rPr>
                        <a:t>(1 month ago)</a:t>
                      </a:r>
                      <a:endParaRPr lang="en-ZA"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r>
                        <a:rPr lang="en-GB" sz="1200" kern="1200" dirty="0">
                          <a:effectLst/>
                        </a:rPr>
                        <a:t>June 2024 versus</a:t>
                      </a:r>
                      <a:endParaRPr lang="en-ZA" sz="1200" dirty="0">
                        <a:effectLst/>
                      </a:endParaRPr>
                    </a:p>
                    <a:p>
                      <a:pPr algn="ctr"/>
                      <a:r>
                        <a:rPr lang="en-GB" sz="1200" kern="1200" dirty="0">
                          <a:effectLst/>
                        </a:rPr>
                        <a:t>March 2024</a:t>
                      </a:r>
                    </a:p>
                    <a:p>
                      <a:pPr algn="ctr"/>
                      <a:endParaRPr lang="en-ZA" sz="1200" dirty="0">
                        <a:effectLst/>
                      </a:endParaRPr>
                    </a:p>
                    <a:p>
                      <a:pPr algn="ctr"/>
                      <a:r>
                        <a:rPr lang="en-GB" sz="1200" kern="1200" dirty="0">
                          <a:effectLst/>
                        </a:rPr>
                        <a:t>(3 months ago)</a:t>
                      </a:r>
                      <a:endParaRPr lang="en-ZA"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r>
                        <a:rPr lang="en-GB" sz="1200" kern="1200" dirty="0">
                          <a:effectLst/>
                        </a:rPr>
                        <a:t>June 2024 versus</a:t>
                      </a:r>
                      <a:endParaRPr lang="en-ZA" sz="1200" dirty="0">
                        <a:effectLst/>
                      </a:endParaRPr>
                    </a:p>
                    <a:p>
                      <a:pPr algn="ctr"/>
                      <a:r>
                        <a:rPr lang="en-GB" sz="1200" kern="1200" dirty="0">
                          <a:effectLst/>
                        </a:rPr>
                        <a:t>December 2023</a:t>
                      </a:r>
                    </a:p>
                    <a:p>
                      <a:pPr algn="ctr"/>
                      <a:endParaRPr lang="en-ZA" sz="1200" dirty="0">
                        <a:effectLst/>
                      </a:endParaRPr>
                    </a:p>
                    <a:p>
                      <a:pPr algn="ctr"/>
                      <a:r>
                        <a:rPr lang="en-GB" sz="1200" kern="1200" dirty="0">
                          <a:effectLst/>
                        </a:rPr>
                        <a:t>(6 months ago)</a:t>
                      </a:r>
                      <a:endParaRPr lang="en-ZA"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r>
                        <a:rPr lang="en-GB" sz="1200" kern="1200" dirty="0">
                          <a:effectLst/>
                        </a:rPr>
                        <a:t>June 2024 versus</a:t>
                      </a:r>
                      <a:endParaRPr lang="en-ZA" sz="1200" dirty="0">
                        <a:effectLst/>
                      </a:endParaRPr>
                    </a:p>
                    <a:p>
                      <a:pPr algn="ctr"/>
                      <a:r>
                        <a:rPr lang="en-GB" sz="1200" kern="1200" dirty="0">
                          <a:effectLst/>
                        </a:rPr>
                        <a:t>September 2023</a:t>
                      </a:r>
                    </a:p>
                    <a:p>
                      <a:pPr algn="ctr"/>
                      <a:endParaRPr lang="en-ZA" sz="1200" dirty="0">
                        <a:effectLst/>
                      </a:endParaRPr>
                    </a:p>
                    <a:p>
                      <a:pPr algn="ctr"/>
                      <a:r>
                        <a:rPr lang="en-GB" sz="1200" kern="1200" dirty="0">
                          <a:effectLst/>
                        </a:rPr>
                        <a:t>(9 months ago)</a:t>
                      </a:r>
                      <a:endParaRPr lang="en-ZA"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r>
                        <a:rPr lang="en-GB" sz="1200" kern="1200" dirty="0">
                          <a:effectLst/>
                        </a:rPr>
                        <a:t>June 2024 versus</a:t>
                      </a:r>
                      <a:endParaRPr lang="en-ZA" sz="1200" dirty="0">
                        <a:effectLst/>
                      </a:endParaRPr>
                    </a:p>
                    <a:p>
                      <a:pPr algn="ctr"/>
                      <a:r>
                        <a:rPr lang="en-GB" sz="1200" kern="1200" dirty="0">
                          <a:effectLst/>
                        </a:rPr>
                        <a:t>June 2023</a:t>
                      </a:r>
                    </a:p>
                    <a:p>
                      <a:pPr algn="ctr"/>
                      <a:endParaRPr lang="en-ZA" sz="1200" dirty="0">
                        <a:effectLst/>
                      </a:endParaRPr>
                    </a:p>
                    <a:p>
                      <a:pPr algn="ctr"/>
                      <a:r>
                        <a:rPr lang="en-GB" sz="1200" kern="1200" dirty="0">
                          <a:effectLst/>
                        </a:rPr>
                        <a:t> </a:t>
                      </a:r>
                      <a:endParaRPr lang="en-ZA" sz="1200" dirty="0">
                        <a:effectLst/>
                      </a:endParaRPr>
                    </a:p>
                    <a:p>
                      <a:pPr algn="ctr"/>
                      <a:r>
                        <a:rPr lang="en-GB" sz="1200" kern="1200" dirty="0">
                          <a:effectLst/>
                        </a:rPr>
                        <a:t>(12 months ago)</a:t>
                      </a:r>
                      <a:endParaRPr lang="en-ZA"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r>
                        <a:rPr lang="en-GB" sz="1200" kern="1200" dirty="0">
                          <a:effectLst/>
                        </a:rPr>
                        <a:t>June 2024 versus</a:t>
                      </a:r>
                      <a:endParaRPr lang="en-ZA" sz="1200" dirty="0">
                        <a:effectLst/>
                      </a:endParaRPr>
                    </a:p>
                    <a:p>
                      <a:pPr algn="ctr"/>
                      <a:r>
                        <a:rPr lang="en-GB" sz="1200" kern="1200" dirty="0">
                          <a:effectLst/>
                        </a:rPr>
                        <a:t>December 2022</a:t>
                      </a:r>
                    </a:p>
                    <a:p>
                      <a:pPr algn="ctr"/>
                      <a:endParaRPr lang="en-ZA" sz="1200" dirty="0">
                        <a:effectLst/>
                      </a:endParaRPr>
                    </a:p>
                    <a:p>
                      <a:pPr algn="ctr"/>
                      <a:r>
                        <a:rPr lang="en-GB" sz="1200" kern="1200" dirty="0">
                          <a:effectLst/>
                        </a:rPr>
                        <a:t>(18 months ago)</a:t>
                      </a:r>
                      <a:endParaRPr lang="en-ZA"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r>
                        <a:rPr lang="en-GB" sz="1200" kern="1200" dirty="0">
                          <a:effectLst/>
                        </a:rPr>
                        <a:t>June 2024 versus</a:t>
                      </a:r>
                      <a:endParaRPr lang="en-ZA" sz="1200" dirty="0">
                        <a:effectLst/>
                      </a:endParaRPr>
                    </a:p>
                    <a:p>
                      <a:pPr algn="ctr"/>
                      <a:r>
                        <a:rPr lang="en-GB" sz="1200" kern="1200" dirty="0">
                          <a:effectLst/>
                        </a:rPr>
                        <a:t>June 2022</a:t>
                      </a:r>
                    </a:p>
                    <a:p>
                      <a:pPr algn="ctr"/>
                      <a:endParaRPr lang="en-ZA" sz="1200" dirty="0">
                        <a:effectLst/>
                      </a:endParaRPr>
                    </a:p>
                    <a:p>
                      <a:pPr algn="ctr"/>
                      <a:r>
                        <a:rPr lang="en-GB" sz="1200" kern="1200" dirty="0">
                          <a:effectLst/>
                        </a:rPr>
                        <a:t> </a:t>
                      </a:r>
                      <a:endParaRPr lang="en-ZA" sz="1200" dirty="0">
                        <a:effectLst/>
                      </a:endParaRPr>
                    </a:p>
                    <a:p>
                      <a:pPr algn="ctr"/>
                      <a:r>
                        <a:rPr lang="en-GB" sz="1200" kern="1200" dirty="0">
                          <a:effectLst/>
                        </a:rPr>
                        <a:t>(24 months ago)</a:t>
                      </a:r>
                      <a:endParaRPr lang="en-ZA" sz="12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88171367"/>
                  </a:ext>
                </a:extLst>
              </a:tr>
              <a:tr h="175642">
                <a:tc>
                  <a:txBody>
                    <a:bodyPr/>
                    <a:lstStyle/>
                    <a:p>
                      <a:pPr>
                        <a:lnSpc>
                          <a:spcPct val="115000"/>
                        </a:lnSpc>
                        <a:spcBef>
                          <a:spcPts val="300"/>
                        </a:spcBef>
                        <a:spcAft>
                          <a:spcPts val="1000"/>
                        </a:spcAft>
                      </a:pPr>
                      <a:r>
                        <a:rPr lang="en-GB" sz="1800" dirty="0">
                          <a:effectLst/>
                        </a:rPr>
                        <a:t> </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395"/>
                        </a:lnSpc>
                      </a:pPr>
                      <a:r>
                        <a:rPr lang="en-GB" sz="1600" kern="1200" dirty="0">
                          <a:effectLst/>
                        </a:rPr>
                        <a:t>Percent</a:t>
                      </a:r>
                      <a:endParaRPr lang="en-ZA"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lnSpc>
                          <a:spcPts val="1395"/>
                        </a:lnSpc>
                      </a:pPr>
                      <a:r>
                        <a:rPr lang="en-GB" sz="1600" kern="1200" dirty="0">
                          <a:effectLst/>
                        </a:rPr>
                        <a:t>Percent</a:t>
                      </a:r>
                      <a:endParaRPr lang="en-ZA"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lnSpc>
                          <a:spcPts val="1395"/>
                        </a:lnSpc>
                      </a:pPr>
                      <a:r>
                        <a:rPr lang="en-GB" sz="1600" kern="1200" dirty="0">
                          <a:effectLst/>
                        </a:rPr>
                        <a:t>Percent</a:t>
                      </a:r>
                      <a:endParaRPr lang="en-ZA"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lnSpc>
                          <a:spcPts val="1395"/>
                        </a:lnSpc>
                      </a:pPr>
                      <a:r>
                        <a:rPr lang="en-GB" sz="1600" kern="1200" dirty="0">
                          <a:effectLst/>
                        </a:rPr>
                        <a:t>Percent</a:t>
                      </a:r>
                      <a:endParaRPr lang="en-ZA"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lnSpc>
                          <a:spcPts val="1395"/>
                        </a:lnSpc>
                      </a:pPr>
                      <a:r>
                        <a:rPr lang="en-GB" sz="1600" kern="1200" dirty="0">
                          <a:effectLst/>
                        </a:rPr>
                        <a:t>Percent</a:t>
                      </a:r>
                      <a:endParaRPr lang="en-ZA"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lnSpc>
                          <a:spcPts val="1395"/>
                        </a:lnSpc>
                      </a:pPr>
                      <a:r>
                        <a:rPr lang="en-GB" sz="1600" kern="1200" dirty="0">
                          <a:effectLst/>
                        </a:rPr>
                        <a:t>Percent</a:t>
                      </a:r>
                      <a:endParaRPr lang="en-ZA"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tc>
                  <a:txBody>
                    <a:bodyPr/>
                    <a:lstStyle/>
                    <a:p>
                      <a:pPr algn="ctr">
                        <a:lnSpc>
                          <a:spcPts val="1395"/>
                        </a:lnSpc>
                      </a:pPr>
                      <a:r>
                        <a:rPr lang="en-GB" sz="1600" kern="1200" dirty="0">
                          <a:effectLst/>
                        </a:rPr>
                        <a:t>Percent</a:t>
                      </a:r>
                      <a:endParaRPr lang="en-ZA" sz="1600" dirty="0">
                        <a:solidFill>
                          <a:srgbClr val="000000"/>
                        </a:solidFill>
                        <a:effectLst/>
                        <a:latin typeface="Cambria" panose="0204050305040603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50618427"/>
                  </a:ext>
                </a:extLst>
              </a:tr>
              <a:tr h="355722">
                <a:tc>
                  <a:txBody>
                    <a:bodyPr/>
                    <a:lstStyle/>
                    <a:p>
                      <a:pPr>
                        <a:spcBef>
                          <a:spcPts val="300"/>
                        </a:spcBef>
                        <a:spcAft>
                          <a:spcPts val="300"/>
                        </a:spcAft>
                      </a:pPr>
                      <a:r>
                        <a:rPr lang="en-GB" sz="1800" dirty="0">
                          <a:effectLst/>
                        </a:rPr>
                        <a:t>FRESH MILK</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0.7</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0.8</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2.1</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12.5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17.9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6066119"/>
                  </a:ext>
                </a:extLst>
              </a:tr>
              <a:tr h="355722">
                <a:tc>
                  <a:txBody>
                    <a:bodyPr/>
                    <a:lstStyle/>
                    <a:p>
                      <a:pPr>
                        <a:spcBef>
                          <a:spcPts val="300"/>
                        </a:spcBef>
                        <a:spcAft>
                          <a:spcPts val="300"/>
                        </a:spcAft>
                      </a:pPr>
                      <a:r>
                        <a:rPr lang="en-GB" sz="1800" dirty="0">
                          <a:effectLst/>
                        </a:rPr>
                        <a:t>UHT MILK</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0.8</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-1.0</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-0.7</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10.5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15.7</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5646692"/>
                  </a:ext>
                </a:extLst>
              </a:tr>
              <a:tr h="516436">
                <a:tc>
                  <a:txBody>
                    <a:bodyPr/>
                    <a:lstStyle/>
                    <a:p>
                      <a:pPr>
                        <a:spcBef>
                          <a:spcPts val="300"/>
                        </a:spcBef>
                        <a:spcAft>
                          <a:spcPts val="300"/>
                        </a:spcAft>
                      </a:pPr>
                      <a:r>
                        <a:rPr lang="en-GB" sz="1800">
                          <a:effectLst/>
                        </a:rPr>
                        <a:t>FLAVOURED MILK</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0.5</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-0.08</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4.4</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-0.2</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0.2</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10.2</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15.5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6404022"/>
                  </a:ext>
                </a:extLst>
              </a:tr>
              <a:tr h="355722">
                <a:tc>
                  <a:txBody>
                    <a:bodyPr/>
                    <a:lstStyle/>
                    <a:p>
                      <a:pPr>
                        <a:spcBef>
                          <a:spcPts val="300"/>
                        </a:spcBef>
                        <a:spcAft>
                          <a:spcPts val="300"/>
                        </a:spcAft>
                      </a:pPr>
                      <a:r>
                        <a:rPr lang="en-GB" sz="1800">
                          <a:effectLst/>
                        </a:rPr>
                        <a:t>YOGHURT</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4.3</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3.9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4.2</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13.6</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24.6</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738126"/>
                  </a:ext>
                </a:extLst>
              </a:tr>
              <a:tr h="355722">
                <a:tc>
                  <a:txBody>
                    <a:bodyPr/>
                    <a:lstStyle/>
                    <a:p>
                      <a:pPr>
                        <a:spcBef>
                          <a:spcPts val="300"/>
                        </a:spcBef>
                        <a:spcAft>
                          <a:spcPts val="300"/>
                        </a:spcAft>
                      </a:pPr>
                      <a:r>
                        <a:rPr lang="en-GB" sz="1800">
                          <a:effectLst/>
                        </a:rPr>
                        <a:t>MAAS</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-0.3</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1.3</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2.3</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2.8</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14.7</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27.3</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1073193"/>
                  </a:ext>
                </a:extLst>
              </a:tr>
              <a:tr h="774653">
                <a:tc>
                  <a:txBody>
                    <a:bodyPr/>
                    <a:lstStyle/>
                    <a:p>
                      <a:pPr>
                        <a:spcBef>
                          <a:spcPts val="300"/>
                        </a:spcBef>
                        <a:spcAft>
                          <a:spcPts val="300"/>
                        </a:spcAft>
                      </a:pPr>
                      <a:r>
                        <a:rPr lang="en-GB" sz="1800">
                          <a:effectLst/>
                        </a:rPr>
                        <a:t>PRE-PACKAGED CHEESE</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-1.8</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-4.3</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2.0</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5.5</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6.6</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18.9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2094161"/>
                  </a:ext>
                </a:extLst>
              </a:tr>
              <a:tr h="516436">
                <a:tc>
                  <a:txBody>
                    <a:bodyPr/>
                    <a:lstStyle/>
                    <a:p>
                      <a:pPr>
                        <a:spcBef>
                          <a:spcPts val="300"/>
                        </a:spcBef>
                        <a:spcAft>
                          <a:spcPts val="300"/>
                        </a:spcAft>
                      </a:pPr>
                      <a:r>
                        <a:rPr lang="en-GB" sz="1800">
                          <a:effectLst/>
                        </a:rPr>
                        <a:t>CREAM CHEESE</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-1.0</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6.0</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0.01</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5.9</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5.4</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12.0</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17.0</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659115"/>
                  </a:ext>
                </a:extLst>
              </a:tr>
              <a:tr h="355722">
                <a:tc>
                  <a:txBody>
                    <a:bodyPr/>
                    <a:lstStyle/>
                    <a:p>
                      <a:pPr>
                        <a:spcBef>
                          <a:spcPts val="300"/>
                        </a:spcBef>
                        <a:spcAft>
                          <a:spcPts val="300"/>
                        </a:spcAft>
                      </a:pPr>
                      <a:r>
                        <a:rPr lang="en-GB" sz="1800">
                          <a:effectLst/>
                        </a:rPr>
                        <a:t>BUTTER</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-0.11</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2.8</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1.4</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0.06</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0.7</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2.8</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14.6</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690823"/>
                  </a:ext>
                </a:extLst>
              </a:tr>
              <a:tr h="355722">
                <a:tc>
                  <a:txBody>
                    <a:bodyPr/>
                    <a:lstStyle/>
                    <a:p>
                      <a:pPr>
                        <a:spcBef>
                          <a:spcPts val="300"/>
                        </a:spcBef>
                        <a:spcAft>
                          <a:spcPts val="300"/>
                        </a:spcAft>
                      </a:pPr>
                      <a:r>
                        <a:rPr lang="en-GB" sz="1800">
                          <a:effectLst/>
                        </a:rPr>
                        <a:t>CREAM</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0.3</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1.2</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0.6</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a:effectLst/>
                        </a:rPr>
                        <a:t>3.7</a:t>
                      </a:r>
                      <a:endParaRPr lang="en-Z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2.9</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10.1</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1000"/>
                        </a:spcAft>
                      </a:pPr>
                      <a:r>
                        <a:rPr lang="en-GB" sz="1800" dirty="0">
                          <a:effectLst/>
                        </a:rPr>
                        <a:t>16.6</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060857"/>
                  </a:ext>
                </a:extLst>
              </a:tr>
            </a:tbl>
          </a:graphicData>
        </a:graphic>
      </p:graphicFrame>
    </p:spTree>
    <p:extLst>
      <p:ext uri="{BB962C8B-B14F-4D97-AF65-F5344CB8AC3E}">
        <p14:creationId xmlns:p14="http://schemas.microsoft.com/office/powerpoint/2010/main" val="371755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95137" y="381533"/>
            <a:ext cx="12206367" cy="735726"/>
          </a:xfrm>
        </p:spPr>
        <p:txBody>
          <a:bodyPr>
            <a:noAutofit/>
          </a:bodyPr>
          <a:lstStyle/>
          <a:p>
            <a:pPr algn="ctr"/>
            <a:r>
              <a:rPr lang="en-US" sz="1400" b="1" dirty="0">
                <a:latin typeface="Arial Rounded MT Bold" panose="020F0704030504030204" pitchFamily="34" charset="0"/>
              </a:rPr>
              <a:t> </a:t>
            </a:r>
            <a:r>
              <a:rPr lang="en-ZA" sz="1400" dirty="0">
                <a:latin typeface="Arial Rounded MT Bold" panose="020F0704030504030204" pitchFamily="34" charset="0"/>
              </a:rPr>
              <a:t>Changes in the Quantities of retail sales of specific dairy products and specific other food products</a:t>
            </a:r>
            <a:br>
              <a:rPr lang="en-ZA" sz="1400" dirty="0">
                <a:latin typeface="Arial Rounded MT Bold" panose="020F0704030504030204" pitchFamily="34" charset="0"/>
              </a:rPr>
            </a:br>
            <a:endParaRPr lang="en-US" sz="1400" b="1" dirty="0">
              <a:latin typeface="Arial Rounded MT Bold" panose="020F0704030504030204" pitchFamily="34" charset="0"/>
            </a:endParaRPr>
          </a:p>
        </p:txBody>
      </p:sp>
      <p:sp>
        <p:nvSpPr>
          <p:cNvPr id="8" name="TextBox 7"/>
          <p:cNvSpPr txBox="1"/>
          <p:nvPr/>
        </p:nvSpPr>
        <p:spPr>
          <a:xfrm>
            <a:off x="1775535" y="6528569"/>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June 2024 report</a:t>
            </a:r>
          </a:p>
        </p:txBody>
      </p:sp>
      <p:sp>
        <p:nvSpPr>
          <p:cNvPr id="2" name="Rectangle 1">
            <a:extLst>
              <a:ext uri="{FF2B5EF4-FFF2-40B4-BE49-F238E27FC236}">
                <a16:creationId xmlns:a16="http://schemas.microsoft.com/office/drawing/2014/main" id="{C3C80E84-CF98-DDC3-95C1-85883C320E7D}"/>
              </a:ext>
            </a:extLst>
          </p:cNvPr>
          <p:cNvSpPr/>
          <p:nvPr/>
        </p:nvSpPr>
        <p:spPr>
          <a:xfrm>
            <a:off x="460738" y="843989"/>
            <a:ext cx="1346327" cy="4285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dirty="0">
                <a:solidFill>
                  <a:schemeClr val="tx1"/>
                </a:solidFill>
                <a:latin typeface="Arial Rounded MT Bold" panose="020F0704030504030204" pitchFamily="34" charset="0"/>
              </a:rPr>
              <a:t>Changes in the Quantities of retail sales of specific dairy products and specific other food products</a:t>
            </a:r>
          </a:p>
        </p:txBody>
      </p:sp>
      <p:graphicFrame>
        <p:nvGraphicFramePr>
          <p:cNvPr id="4" name="Table 3">
            <a:extLst>
              <a:ext uri="{FF2B5EF4-FFF2-40B4-BE49-F238E27FC236}">
                <a16:creationId xmlns:a16="http://schemas.microsoft.com/office/drawing/2014/main" id="{3925E3F4-4F92-C565-1DDC-34C6E272103B}"/>
              </a:ext>
            </a:extLst>
          </p:cNvPr>
          <p:cNvGraphicFramePr>
            <a:graphicFrameLocks noGrp="1"/>
          </p:cNvGraphicFramePr>
          <p:nvPr>
            <p:extLst>
              <p:ext uri="{D42A27DB-BD31-4B8C-83A1-F6EECF244321}">
                <p14:modId xmlns:p14="http://schemas.microsoft.com/office/powerpoint/2010/main" val="4061286215"/>
              </p:ext>
            </p:extLst>
          </p:nvPr>
        </p:nvGraphicFramePr>
        <p:xfrm>
          <a:off x="2007476" y="105548"/>
          <a:ext cx="10081573" cy="6328872"/>
        </p:xfrm>
        <a:graphic>
          <a:graphicData uri="http://schemas.openxmlformats.org/drawingml/2006/table">
            <a:tbl>
              <a:tblPr firstRow="1" firstCol="1" bandRow="1">
                <a:tableStyleId>{5C22544A-7EE6-4342-B048-85BDC9FD1C3A}</a:tableStyleId>
              </a:tblPr>
              <a:tblGrid>
                <a:gridCol w="2888461">
                  <a:extLst>
                    <a:ext uri="{9D8B030D-6E8A-4147-A177-3AD203B41FA5}">
                      <a16:colId xmlns:a16="http://schemas.microsoft.com/office/drawing/2014/main" val="2669508666"/>
                    </a:ext>
                  </a:extLst>
                </a:gridCol>
                <a:gridCol w="1107291">
                  <a:extLst>
                    <a:ext uri="{9D8B030D-6E8A-4147-A177-3AD203B41FA5}">
                      <a16:colId xmlns:a16="http://schemas.microsoft.com/office/drawing/2014/main" val="710116951"/>
                    </a:ext>
                  </a:extLst>
                </a:gridCol>
                <a:gridCol w="1108241">
                  <a:extLst>
                    <a:ext uri="{9D8B030D-6E8A-4147-A177-3AD203B41FA5}">
                      <a16:colId xmlns:a16="http://schemas.microsoft.com/office/drawing/2014/main" val="3639805836"/>
                    </a:ext>
                  </a:extLst>
                </a:gridCol>
                <a:gridCol w="1108241">
                  <a:extLst>
                    <a:ext uri="{9D8B030D-6E8A-4147-A177-3AD203B41FA5}">
                      <a16:colId xmlns:a16="http://schemas.microsoft.com/office/drawing/2014/main" val="1914158850"/>
                    </a:ext>
                  </a:extLst>
                </a:gridCol>
                <a:gridCol w="1364854">
                  <a:extLst>
                    <a:ext uri="{9D8B030D-6E8A-4147-A177-3AD203B41FA5}">
                      <a16:colId xmlns:a16="http://schemas.microsoft.com/office/drawing/2014/main" val="2338336762"/>
                    </a:ext>
                  </a:extLst>
                </a:gridCol>
                <a:gridCol w="1123460">
                  <a:extLst>
                    <a:ext uri="{9D8B030D-6E8A-4147-A177-3AD203B41FA5}">
                      <a16:colId xmlns:a16="http://schemas.microsoft.com/office/drawing/2014/main" val="496501570"/>
                    </a:ext>
                  </a:extLst>
                </a:gridCol>
                <a:gridCol w="1381025">
                  <a:extLst>
                    <a:ext uri="{9D8B030D-6E8A-4147-A177-3AD203B41FA5}">
                      <a16:colId xmlns:a16="http://schemas.microsoft.com/office/drawing/2014/main" val="414425776"/>
                    </a:ext>
                  </a:extLst>
                </a:gridCol>
              </a:tblGrid>
              <a:tr h="1872348">
                <a:tc rowSpan="2">
                  <a:txBody>
                    <a:bodyPr/>
                    <a:lstStyle/>
                    <a:p>
                      <a:pPr algn="ctr">
                        <a:spcBef>
                          <a:spcPts val="300"/>
                        </a:spcBef>
                        <a:spcAft>
                          <a:spcPts val="300"/>
                        </a:spcAft>
                      </a:pPr>
                      <a:r>
                        <a:rPr lang="en-GB" sz="1600" dirty="0">
                          <a:effectLst/>
                        </a:rPr>
                        <a:t>Product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gridSpan="2">
                  <a:txBody>
                    <a:bodyPr/>
                    <a:lstStyle/>
                    <a:p>
                      <a:pPr algn="ctr"/>
                      <a:r>
                        <a:rPr lang="en-GB" sz="1200" kern="1200" cap="all">
                          <a:effectLst/>
                        </a:rPr>
                        <a:t>Sales in the</a:t>
                      </a:r>
                      <a:endParaRPr lang="en-ZA" sz="1100">
                        <a:effectLst/>
                      </a:endParaRPr>
                    </a:p>
                    <a:p>
                      <a:pPr algn="ctr"/>
                      <a:r>
                        <a:rPr lang="en-GB" sz="1200" kern="1200" cap="all">
                          <a:effectLst/>
                        </a:rPr>
                        <a:t>month of</a:t>
                      </a:r>
                      <a:endParaRPr lang="en-ZA" sz="1100">
                        <a:effectLst/>
                      </a:endParaRPr>
                    </a:p>
                    <a:p>
                      <a:pPr algn="ctr"/>
                      <a:r>
                        <a:rPr lang="en-GB" sz="1200" kern="1200" cap="all">
                          <a:effectLst/>
                        </a:rPr>
                        <a:t>JUNE 2024</a:t>
                      </a:r>
                      <a:endParaRPr lang="en-ZA" sz="1100">
                        <a:effectLst/>
                      </a:endParaRPr>
                    </a:p>
                    <a:p>
                      <a:pPr algn="ctr"/>
                      <a:r>
                        <a:rPr lang="en-GB" sz="1200" kern="1200" cap="all">
                          <a:effectLst/>
                        </a:rPr>
                        <a:t>versus the</a:t>
                      </a:r>
                      <a:endParaRPr lang="en-ZA" sz="1100">
                        <a:effectLst/>
                      </a:endParaRPr>
                    </a:p>
                    <a:p>
                      <a:pPr algn="ctr"/>
                      <a:r>
                        <a:rPr lang="en-GB" sz="1200" kern="1200" cap="all">
                          <a:effectLst/>
                        </a:rPr>
                        <a:t>sales in the</a:t>
                      </a:r>
                      <a:endParaRPr lang="en-ZA" sz="1100">
                        <a:effectLst/>
                      </a:endParaRPr>
                    </a:p>
                    <a:p>
                      <a:pPr algn="ctr"/>
                      <a:r>
                        <a:rPr lang="en-GB" sz="1200" kern="1200" cap="all">
                          <a:effectLst/>
                        </a:rPr>
                        <a:t>month of</a:t>
                      </a:r>
                      <a:endParaRPr lang="en-ZA" sz="1100">
                        <a:effectLst/>
                      </a:endParaRPr>
                    </a:p>
                    <a:p>
                      <a:pPr algn="ctr">
                        <a:spcBef>
                          <a:spcPts val="300"/>
                        </a:spcBef>
                        <a:spcAft>
                          <a:spcPts val="300"/>
                        </a:spcAft>
                      </a:pPr>
                      <a:r>
                        <a:rPr lang="en-GB" sz="1200" kern="1200" cap="all">
                          <a:effectLst/>
                        </a:rPr>
                        <a:t>JUNE 2023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hMerge="1">
                  <a:txBody>
                    <a:bodyPr/>
                    <a:lstStyle/>
                    <a:p>
                      <a:endParaRPr lang="en-ZA"/>
                    </a:p>
                  </a:txBody>
                  <a:tcPr/>
                </a:tc>
                <a:tc gridSpan="2">
                  <a:txBody>
                    <a:bodyPr/>
                    <a:lstStyle/>
                    <a:p>
                      <a:pPr algn="ctr"/>
                      <a:r>
                        <a:rPr lang="en-GB" sz="1200" kern="1200" cap="all">
                          <a:effectLst/>
                        </a:rPr>
                        <a:t>Sales in the</a:t>
                      </a:r>
                      <a:endParaRPr lang="en-ZA" sz="1100">
                        <a:effectLst/>
                      </a:endParaRPr>
                    </a:p>
                    <a:p>
                      <a:pPr algn="ctr"/>
                      <a:r>
                        <a:rPr lang="en-GB" sz="1200" kern="1200" cap="all">
                          <a:effectLst/>
                        </a:rPr>
                        <a:t>6 months from JANUARY 2024 TO JUNE 2024 versus the sales in the</a:t>
                      </a:r>
                      <a:endParaRPr lang="en-ZA" sz="1100">
                        <a:effectLst/>
                      </a:endParaRPr>
                    </a:p>
                    <a:p>
                      <a:pPr algn="ctr"/>
                      <a:r>
                        <a:rPr lang="en-GB" sz="1200" kern="1200" cap="all">
                          <a:effectLst/>
                        </a:rPr>
                        <a:t>6 months from</a:t>
                      </a:r>
                      <a:endParaRPr lang="en-ZA" sz="1100">
                        <a:effectLst/>
                      </a:endParaRPr>
                    </a:p>
                    <a:p>
                      <a:pPr algn="ctr">
                        <a:spcBef>
                          <a:spcPts val="300"/>
                        </a:spcBef>
                        <a:spcAft>
                          <a:spcPts val="300"/>
                        </a:spcAft>
                      </a:pPr>
                      <a:r>
                        <a:rPr lang="en-GB" sz="1200" kern="1200" cap="all">
                          <a:effectLst/>
                        </a:rPr>
                        <a:t>JANUARY 2023 TO JUNE 2023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hMerge="1">
                  <a:txBody>
                    <a:bodyPr/>
                    <a:lstStyle/>
                    <a:p>
                      <a:endParaRPr lang="en-ZA"/>
                    </a:p>
                  </a:txBody>
                  <a:tcPr/>
                </a:tc>
                <a:tc gridSpan="2">
                  <a:txBody>
                    <a:bodyPr/>
                    <a:lstStyle/>
                    <a:p>
                      <a:pPr algn="ctr"/>
                      <a:r>
                        <a:rPr lang="en-GB" sz="1200" kern="1200" cap="all" dirty="0">
                          <a:effectLst/>
                        </a:rPr>
                        <a:t>Sales in the</a:t>
                      </a:r>
                      <a:endParaRPr lang="en-ZA" sz="1100" dirty="0">
                        <a:effectLst/>
                      </a:endParaRPr>
                    </a:p>
                    <a:p>
                      <a:pPr algn="ctr"/>
                      <a:r>
                        <a:rPr lang="en-GB" sz="1200" kern="1200" cap="all" dirty="0">
                          <a:effectLst/>
                        </a:rPr>
                        <a:t>12 months from</a:t>
                      </a:r>
                      <a:endParaRPr lang="en-ZA" sz="1100" dirty="0">
                        <a:effectLst/>
                      </a:endParaRPr>
                    </a:p>
                    <a:p>
                      <a:pPr algn="ctr"/>
                      <a:r>
                        <a:rPr lang="en-GB" sz="1200" kern="1200" cap="all" dirty="0">
                          <a:effectLst/>
                        </a:rPr>
                        <a:t>JULY 2023 to</a:t>
                      </a:r>
                      <a:endParaRPr lang="en-ZA" sz="1100" dirty="0">
                        <a:effectLst/>
                      </a:endParaRPr>
                    </a:p>
                    <a:p>
                      <a:pPr algn="ctr"/>
                      <a:r>
                        <a:rPr lang="en-GB" sz="1200" kern="1200" cap="all" dirty="0">
                          <a:effectLst/>
                        </a:rPr>
                        <a:t>JUNE 2024</a:t>
                      </a:r>
                      <a:endParaRPr lang="en-ZA" sz="1100" dirty="0">
                        <a:effectLst/>
                      </a:endParaRPr>
                    </a:p>
                    <a:p>
                      <a:pPr algn="ctr"/>
                      <a:r>
                        <a:rPr lang="en-GB" sz="1200" kern="1200" cap="all" dirty="0">
                          <a:effectLst/>
                        </a:rPr>
                        <a:t>versus the sales in the 12 months from</a:t>
                      </a:r>
                      <a:endParaRPr lang="en-ZA" sz="1100" dirty="0">
                        <a:effectLst/>
                      </a:endParaRPr>
                    </a:p>
                    <a:p>
                      <a:pPr algn="ctr"/>
                      <a:r>
                        <a:rPr lang="en-GB" sz="1200" kern="1200" cap="all" dirty="0">
                          <a:effectLst/>
                        </a:rPr>
                        <a:t>JULY 2022 to</a:t>
                      </a:r>
                      <a:endParaRPr lang="en-ZA" sz="1100" dirty="0">
                        <a:effectLst/>
                      </a:endParaRPr>
                    </a:p>
                    <a:p>
                      <a:pPr algn="ctr"/>
                      <a:r>
                        <a:rPr lang="en-GB" sz="1200" kern="1200" cap="all" dirty="0">
                          <a:effectLst/>
                        </a:rPr>
                        <a:t>JUNE 2023</a:t>
                      </a:r>
                      <a:endParaRPr lang="en-ZA" sz="1100" dirty="0">
                        <a:effectLst/>
                      </a:endParaRPr>
                    </a:p>
                  </a:txBody>
                  <a:tcPr marL="50657" marR="50657" marT="0" marB="0" anchor="ctr"/>
                </a:tc>
                <a:tc hMerge="1">
                  <a:txBody>
                    <a:bodyPr/>
                    <a:lstStyle/>
                    <a:p>
                      <a:endParaRPr lang="en-ZA"/>
                    </a:p>
                  </a:txBody>
                  <a:tcPr/>
                </a:tc>
                <a:extLst>
                  <a:ext uri="{0D108BD9-81ED-4DB2-BD59-A6C34878D82A}">
                    <a16:rowId xmlns:a16="http://schemas.microsoft.com/office/drawing/2014/main" val="2501403599"/>
                  </a:ext>
                </a:extLst>
              </a:tr>
              <a:tr h="258255">
                <a:tc vMerge="1">
                  <a:txBody>
                    <a:bodyPr/>
                    <a:lstStyle/>
                    <a:p>
                      <a:endParaRPr lang="en-ZA"/>
                    </a:p>
                  </a:txBody>
                  <a:tcPr/>
                </a:tc>
                <a:tc>
                  <a:txBody>
                    <a:bodyPr/>
                    <a:lstStyle/>
                    <a:p>
                      <a:pPr algn="ctr">
                        <a:spcBef>
                          <a:spcPts val="300"/>
                        </a:spcBef>
                        <a:spcAft>
                          <a:spcPts val="300"/>
                        </a:spcAft>
                      </a:pPr>
                      <a:r>
                        <a:rPr lang="en-GB" sz="1600" dirty="0">
                          <a:effectLst/>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600">
                          <a:effectLst/>
                        </a:rPr>
                        <a:t>Ranking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600">
                          <a:effectLst/>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600">
                          <a:effectLst/>
                        </a:rPr>
                        <a:t>Ranking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600">
                          <a:effectLst/>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600">
                          <a:effectLst/>
                        </a:rPr>
                        <a:t>Ranking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163682501"/>
                  </a:ext>
                </a:extLst>
              </a:tr>
              <a:tr h="246957">
                <a:tc>
                  <a:txBody>
                    <a:bodyPr/>
                    <a:lstStyle/>
                    <a:p>
                      <a:pPr>
                        <a:lnSpc>
                          <a:spcPct val="115000"/>
                        </a:lnSpc>
                        <a:spcBef>
                          <a:spcPts val="300"/>
                        </a:spcBef>
                        <a:spcAft>
                          <a:spcPts val="1000"/>
                        </a:spcAft>
                      </a:pPr>
                      <a:r>
                        <a:rPr lang="en-GB" sz="1200" dirty="0">
                          <a:effectLst/>
                        </a:rPr>
                        <a:t>Maize Meal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7.9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10.2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8.9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3414808483"/>
                  </a:ext>
                </a:extLst>
              </a:tr>
              <a:tr h="246957">
                <a:tc>
                  <a:txBody>
                    <a:bodyPr/>
                    <a:lstStyle/>
                    <a:p>
                      <a:pPr>
                        <a:lnSpc>
                          <a:spcPct val="115000"/>
                        </a:lnSpc>
                        <a:spcBef>
                          <a:spcPts val="300"/>
                        </a:spcBef>
                        <a:spcAft>
                          <a:spcPts val="1000"/>
                        </a:spcAft>
                      </a:pPr>
                      <a:r>
                        <a:rPr lang="en-GB" sz="1200" dirty="0">
                          <a:effectLst/>
                        </a:rPr>
                        <a:t>Cream cheese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dirty="0">
                          <a:effectLst/>
                        </a:rPr>
                        <a:t>7.6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dirty="0">
                          <a:effectLst/>
                        </a:rPr>
                        <a:t>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7.1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579815368"/>
                  </a:ext>
                </a:extLst>
              </a:tr>
              <a:tr h="246957">
                <a:tc>
                  <a:txBody>
                    <a:bodyPr/>
                    <a:lstStyle/>
                    <a:p>
                      <a:pPr>
                        <a:lnSpc>
                          <a:spcPct val="115000"/>
                        </a:lnSpc>
                        <a:spcBef>
                          <a:spcPts val="300"/>
                        </a:spcBef>
                        <a:spcAft>
                          <a:spcPts val="1000"/>
                        </a:spcAft>
                      </a:pPr>
                      <a:r>
                        <a:rPr lang="en-GB" sz="1200">
                          <a:effectLst/>
                        </a:rPr>
                        <a:t>Short Life Juice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b"/>
                </a:tc>
                <a:tc>
                  <a:txBody>
                    <a:bodyPr/>
                    <a:lstStyle/>
                    <a:p>
                      <a:pPr algn="ctr">
                        <a:spcBef>
                          <a:spcPts val="300"/>
                        </a:spcBef>
                        <a:spcAft>
                          <a:spcPts val="300"/>
                        </a:spcAft>
                      </a:pPr>
                      <a:r>
                        <a:rPr lang="en-GB" sz="1400">
                          <a:effectLst/>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3.2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b"/>
                </a:tc>
                <a:tc>
                  <a:txBody>
                    <a:bodyPr/>
                    <a:lstStyle/>
                    <a:p>
                      <a:pPr marR="81915" algn="ctr">
                        <a:spcBef>
                          <a:spcPts val="300"/>
                        </a:spcBef>
                        <a:spcAft>
                          <a:spcPts val="300"/>
                        </a:spcAft>
                      </a:pPr>
                      <a:r>
                        <a:rPr lang="en-GB" sz="1400">
                          <a:effectLst/>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b"/>
                </a:tc>
                <a:tc>
                  <a:txBody>
                    <a:bodyPr/>
                    <a:lstStyle/>
                    <a:p>
                      <a:pPr algn="ctr">
                        <a:spcBef>
                          <a:spcPts val="300"/>
                        </a:spcBef>
                        <a:spcAft>
                          <a:spcPts val="300"/>
                        </a:spcAft>
                      </a:pPr>
                      <a:r>
                        <a:rPr lang="en-GB" sz="1400">
                          <a:effectLst/>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4247853116"/>
                  </a:ext>
                </a:extLst>
              </a:tr>
              <a:tr h="246957">
                <a:tc>
                  <a:txBody>
                    <a:bodyPr/>
                    <a:lstStyle/>
                    <a:p>
                      <a:pPr>
                        <a:lnSpc>
                          <a:spcPct val="115000"/>
                        </a:lnSpc>
                        <a:spcBef>
                          <a:spcPts val="300"/>
                        </a:spcBef>
                        <a:spcAft>
                          <a:spcPts val="1000"/>
                        </a:spcAft>
                      </a:pPr>
                      <a:r>
                        <a:rPr lang="en-GB" sz="1200" dirty="0">
                          <a:effectLst/>
                        </a:rPr>
                        <a:t>UHT milk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10.2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dirty="0">
                          <a:effectLst/>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1354447319"/>
                  </a:ext>
                </a:extLst>
              </a:tr>
              <a:tr h="246957">
                <a:tc>
                  <a:txBody>
                    <a:bodyPr/>
                    <a:lstStyle/>
                    <a:p>
                      <a:pPr>
                        <a:lnSpc>
                          <a:spcPct val="115000"/>
                        </a:lnSpc>
                        <a:spcBef>
                          <a:spcPts val="300"/>
                        </a:spcBef>
                        <a:spcAft>
                          <a:spcPts val="1000"/>
                        </a:spcAft>
                      </a:pPr>
                      <a:r>
                        <a:rPr lang="en-GB" sz="1200" dirty="0">
                          <a:effectLst/>
                        </a:rPr>
                        <a:t>Instant Cereals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1739754997"/>
                  </a:ext>
                </a:extLst>
              </a:tr>
              <a:tr h="246957">
                <a:tc>
                  <a:txBody>
                    <a:bodyPr/>
                    <a:lstStyle/>
                    <a:p>
                      <a:pPr>
                        <a:lnSpc>
                          <a:spcPct val="115000"/>
                        </a:lnSpc>
                        <a:spcBef>
                          <a:spcPts val="300"/>
                        </a:spcBef>
                        <a:spcAft>
                          <a:spcPts val="1000"/>
                        </a:spcAft>
                      </a:pPr>
                      <a:r>
                        <a:rPr lang="en-GB" sz="1200">
                          <a:effectLst/>
                        </a:rPr>
                        <a:t>Butter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12.6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dirty="0">
                          <a:effectLst/>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3.2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2313799951"/>
                  </a:ext>
                </a:extLst>
              </a:tr>
              <a:tr h="246957">
                <a:tc>
                  <a:txBody>
                    <a:bodyPr/>
                    <a:lstStyle/>
                    <a:p>
                      <a:pPr>
                        <a:lnSpc>
                          <a:spcPct val="115000"/>
                        </a:lnSpc>
                        <a:spcBef>
                          <a:spcPts val="300"/>
                        </a:spcBef>
                        <a:spcAft>
                          <a:spcPts val="1000"/>
                        </a:spcAft>
                      </a:pPr>
                      <a:r>
                        <a:rPr lang="en-GB" sz="1200" dirty="0">
                          <a:effectLst/>
                        </a:rPr>
                        <a:t>Maas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10.6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6.2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4102448138"/>
                  </a:ext>
                </a:extLst>
              </a:tr>
              <a:tr h="246957">
                <a:tc>
                  <a:txBody>
                    <a:bodyPr/>
                    <a:lstStyle/>
                    <a:p>
                      <a:pPr>
                        <a:lnSpc>
                          <a:spcPct val="115000"/>
                        </a:lnSpc>
                        <a:spcBef>
                          <a:spcPts val="300"/>
                        </a:spcBef>
                        <a:spcAft>
                          <a:spcPts val="1000"/>
                        </a:spcAft>
                      </a:pPr>
                      <a:r>
                        <a:rPr lang="en-GB" sz="1200" dirty="0">
                          <a:effectLst/>
                        </a:rPr>
                        <a:t>Pre-packaged cheese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dirty="0">
                          <a:effectLst/>
                        </a:rPr>
                        <a:t>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2368643104"/>
                  </a:ext>
                </a:extLst>
              </a:tr>
              <a:tr h="246957">
                <a:tc>
                  <a:txBody>
                    <a:bodyPr/>
                    <a:lstStyle/>
                    <a:p>
                      <a:pPr>
                        <a:lnSpc>
                          <a:spcPct val="115000"/>
                        </a:lnSpc>
                        <a:spcBef>
                          <a:spcPts val="300"/>
                        </a:spcBef>
                        <a:spcAft>
                          <a:spcPts val="1000"/>
                        </a:spcAft>
                      </a:pPr>
                      <a:r>
                        <a:rPr lang="en-GB" sz="1200">
                          <a:effectLst/>
                        </a:rPr>
                        <a:t>Cream</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0.04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2042838727"/>
                  </a:ext>
                </a:extLst>
              </a:tr>
              <a:tr h="246957">
                <a:tc>
                  <a:txBody>
                    <a:bodyPr/>
                    <a:lstStyle/>
                    <a:p>
                      <a:pPr>
                        <a:lnSpc>
                          <a:spcPct val="115000"/>
                        </a:lnSpc>
                        <a:spcBef>
                          <a:spcPts val="300"/>
                        </a:spcBef>
                        <a:spcAft>
                          <a:spcPts val="1000"/>
                        </a:spcAft>
                      </a:pPr>
                      <a:r>
                        <a:rPr lang="en-GB" sz="1200">
                          <a:effectLst/>
                        </a:rPr>
                        <a:t>Margarine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b"/>
                </a:tc>
                <a:tc>
                  <a:txBody>
                    <a:bodyPr/>
                    <a:lstStyle/>
                    <a:p>
                      <a:pPr algn="ctr">
                        <a:spcBef>
                          <a:spcPts val="300"/>
                        </a:spcBef>
                        <a:spcAft>
                          <a:spcPts val="300"/>
                        </a:spcAft>
                      </a:pPr>
                      <a:r>
                        <a:rPr lang="en-GB" sz="1400">
                          <a:effectLst/>
                        </a:rPr>
                        <a:t>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dirty="0">
                          <a:effectLst/>
                        </a:rPr>
                        <a:t>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690442007"/>
                  </a:ext>
                </a:extLst>
              </a:tr>
              <a:tr h="246957">
                <a:tc>
                  <a:txBody>
                    <a:bodyPr/>
                    <a:lstStyle/>
                    <a:p>
                      <a:pPr>
                        <a:lnSpc>
                          <a:spcPct val="115000"/>
                        </a:lnSpc>
                        <a:spcBef>
                          <a:spcPts val="300"/>
                        </a:spcBef>
                        <a:spcAft>
                          <a:spcPts val="1000"/>
                        </a:spcAft>
                      </a:pPr>
                      <a:r>
                        <a:rPr lang="en-GB" sz="1200" dirty="0">
                          <a:effectLst/>
                        </a:rPr>
                        <a:t>Bread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5.6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dirty="0">
                          <a:effectLst/>
                        </a:rPr>
                        <a:t>13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1339291255"/>
                  </a:ext>
                </a:extLst>
              </a:tr>
              <a:tr h="246957">
                <a:tc>
                  <a:txBody>
                    <a:bodyPr/>
                    <a:lstStyle/>
                    <a:p>
                      <a:pPr>
                        <a:lnSpc>
                          <a:spcPct val="115000"/>
                        </a:lnSpc>
                        <a:spcBef>
                          <a:spcPts val="300"/>
                        </a:spcBef>
                        <a:spcAft>
                          <a:spcPts val="1000"/>
                        </a:spcAft>
                      </a:pPr>
                      <a:r>
                        <a:rPr lang="en-GB" sz="1200" dirty="0">
                          <a:effectLst/>
                        </a:rPr>
                        <a:t>Yoghurt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4.1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1852154286"/>
                  </a:ext>
                </a:extLst>
              </a:tr>
              <a:tr h="246957">
                <a:tc>
                  <a:txBody>
                    <a:bodyPr/>
                    <a:lstStyle/>
                    <a:p>
                      <a:pPr>
                        <a:lnSpc>
                          <a:spcPct val="115000"/>
                        </a:lnSpc>
                        <a:spcBef>
                          <a:spcPts val="300"/>
                        </a:spcBef>
                        <a:spcAft>
                          <a:spcPts val="1000"/>
                        </a:spcAft>
                      </a:pPr>
                      <a:r>
                        <a:rPr lang="en-GB" sz="1200">
                          <a:effectLst/>
                        </a:rPr>
                        <a:t>Flavoured milk</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6.7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1645849496"/>
                  </a:ext>
                </a:extLst>
              </a:tr>
              <a:tr h="246957">
                <a:tc>
                  <a:txBody>
                    <a:bodyPr/>
                    <a:lstStyle/>
                    <a:p>
                      <a:pPr>
                        <a:lnSpc>
                          <a:spcPct val="115000"/>
                        </a:lnSpc>
                        <a:spcBef>
                          <a:spcPts val="300"/>
                        </a:spcBef>
                        <a:spcAft>
                          <a:spcPts val="1000"/>
                        </a:spcAft>
                      </a:pPr>
                      <a:r>
                        <a:rPr lang="en-GB" sz="1200" dirty="0">
                          <a:effectLst/>
                        </a:rPr>
                        <a:t>Rice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-2.4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dirty="0">
                          <a:effectLst/>
                        </a:rPr>
                        <a:t>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1976581205"/>
                  </a:ext>
                </a:extLst>
              </a:tr>
              <a:tr h="246957">
                <a:tc>
                  <a:txBody>
                    <a:bodyPr/>
                    <a:lstStyle/>
                    <a:p>
                      <a:pPr>
                        <a:lnSpc>
                          <a:spcPct val="115000"/>
                        </a:lnSpc>
                        <a:spcBef>
                          <a:spcPts val="300"/>
                        </a:spcBef>
                        <a:spcAft>
                          <a:spcPts val="1000"/>
                        </a:spcAft>
                      </a:pPr>
                      <a:r>
                        <a:rPr lang="en-GB" sz="1200" dirty="0">
                          <a:effectLst/>
                        </a:rPr>
                        <a:t>Tea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-4.4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dirty="0">
                          <a:effectLst/>
                        </a:rPr>
                        <a:t>-4.0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605236551"/>
                  </a:ext>
                </a:extLst>
              </a:tr>
              <a:tr h="246957">
                <a:tc>
                  <a:txBody>
                    <a:bodyPr/>
                    <a:lstStyle/>
                    <a:p>
                      <a:pPr>
                        <a:lnSpc>
                          <a:spcPct val="115000"/>
                        </a:lnSpc>
                        <a:spcBef>
                          <a:spcPts val="300"/>
                        </a:spcBef>
                        <a:spcAft>
                          <a:spcPts val="1000"/>
                        </a:spcAft>
                      </a:pPr>
                      <a:r>
                        <a:rPr lang="en-GB" sz="1200" dirty="0">
                          <a:effectLst/>
                        </a:rPr>
                        <a:t>Coffee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-10.3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dirty="0">
                          <a:effectLst/>
                        </a:rPr>
                        <a:t>-4.3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dirty="0">
                          <a:effectLst/>
                        </a:rPr>
                        <a:t>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2001228547"/>
                  </a:ext>
                </a:extLst>
              </a:tr>
              <a:tr h="246957">
                <a:tc>
                  <a:txBody>
                    <a:bodyPr/>
                    <a:lstStyle/>
                    <a:p>
                      <a:pPr>
                        <a:lnSpc>
                          <a:spcPct val="115000"/>
                        </a:lnSpc>
                        <a:spcBef>
                          <a:spcPts val="300"/>
                        </a:spcBef>
                        <a:spcAft>
                          <a:spcPts val="1000"/>
                        </a:spcAft>
                      </a:pPr>
                      <a:r>
                        <a:rPr lang="en-GB" sz="1200" dirty="0">
                          <a:effectLst/>
                        </a:rPr>
                        <a:t>Fresh Milk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0.6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a:effectLst/>
                        </a:rPr>
                        <a:t>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-3.3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marR="81915" algn="ctr">
                        <a:spcBef>
                          <a:spcPts val="300"/>
                        </a:spcBef>
                        <a:spcAft>
                          <a:spcPts val="300"/>
                        </a:spcAft>
                      </a:pPr>
                      <a:r>
                        <a:rPr lang="en-GB" sz="1400">
                          <a:effectLst/>
                        </a:rPr>
                        <a:t>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r">
                        <a:lnSpc>
                          <a:spcPct val="115000"/>
                        </a:lnSpc>
                        <a:spcBef>
                          <a:spcPts val="300"/>
                        </a:spcBef>
                        <a:spcAft>
                          <a:spcPts val="1000"/>
                        </a:spcAft>
                      </a:pPr>
                      <a:r>
                        <a:rPr lang="en-GB" sz="1400">
                          <a:effectLst/>
                        </a:rPr>
                        <a:t>-4.8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tc>
                  <a:txBody>
                    <a:bodyPr/>
                    <a:lstStyle/>
                    <a:p>
                      <a:pPr algn="ctr">
                        <a:spcBef>
                          <a:spcPts val="300"/>
                        </a:spcBef>
                        <a:spcAft>
                          <a:spcPts val="300"/>
                        </a:spcAft>
                      </a:pPr>
                      <a:r>
                        <a:rPr lang="en-GB" sz="1400" dirty="0">
                          <a:effectLst/>
                        </a:rPr>
                        <a:t>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57" marR="50657" marT="0" marB="0" anchor="ctr"/>
                </a:tc>
                <a:extLst>
                  <a:ext uri="{0D108BD9-81ED-4DB2-BD59-A6C34878D82A}">
                    <a16:rowId xmlns:a16="http://schemas.microsoft.com/office/drawing/2014/main" val="38483511"/>
                  </a:ext>
                </a:extLst>
              </a:tr>
            </a:tbl>
          </a:graphicData>
        </a:graphic>
      </p:graphicFrame>
    </p:spTree>
    <p:extLst>
      <p:ext uri="{BB962C8B-B14F-4D97-AF65-F5344CB8AC3E}">
        <p14:creationId xmlns:p14="http://schemas.microsoft.com/office/powerpoint/2010/main" val="145864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800" dirty="0">
                <a:latin typeface="Arial Rounded MT Bold" panose="020F0704030504030204" pitchFamily="34" charset="0"/>
              </a:rPr>
              <a:t>.</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812528" y="6395908"/>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October 2024 (* forecast)</a:t>
            </a:r>
          </a:p>
        </p:txBody>
      </p:sp>
      <p:graphicFrame>
        <p:nvGraphicFramePr>
          <p:cNvPr id="6" name="Chart 5">
            <a:extLst>
              <a:ext uri="{FF2B5EF4-FFF2-40B4-BE49-F238E27FC236}">
                <a16:creationId xmlns:a16="http://schemas.microsoft.com/office/drawing/2014/main" id="{85DD1FED-A96D-4950-94F5-488AA6C4215A}"/>
              </a:ext>
            </a:extLst>
          </p:cNvPr>
          <p:cNvGraphicFramePr>
            <a:graphicFrameLocks/>
          </p:cNvGraphicFramePr>
          <p:nvPr>
            <p:extLst>
              <p:ext uri="{D42A27DB-BD31-4B8C-83A1-F6EECF244321}">
                <p14:modId xmlns:p14="http://schemas.microsoft.com/office/powerpoint/2010/main" val="1184972384"/>
              </p:ext>
            </p:extLst>
          </p:nvPr>
        </p:nvGraphicFramePr>
        <p:xfrm>
          <a:off x="697408" y="47108"/>
          <a:ext cx="10871200" cy="57342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2F0132A-0DF9-A295-B86F-F335C273B8E2}"/>
              </a:ext>
            </a:extLst>
          </p:cNvPr>
          <p:cNvSpPr txBox="1"/>
          <p:nvPr/>
        </p:nvSpPr>
        <p:spPr>
          <a:xfrm>
            <a:off x="8190272" y="5762186"/>
            <a:ext cx="2379406" cy="101566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i="1" u="sng" dirty="0"/>
              <a:t>Global inflation forecast: </a:t>
            </a:r>
          </a:p>
          <a:p>
            <a:r>
              <a:rPr lang="en-US" sz="1500" dirty="0"/>
              <a:t>2024 = 5,8%</a:t>
            </a:r>
          </a:p>
          <a:p>
            <a:r>
              <a:rPr lang="en-US" sz="1500" dirty="0"/>
              <a:t>2025 = 4,3%</a:t>
            </a:r>
          </a:p>
          <a:p>
            <a:r>
              <a:rPr lang="en-US" sz="1500" dirty="0"/>
              <a:t>2026 = 4,2%</a:t>
            </a:r>
          </a:p>
        </p:txBody>
      </p:sp>
    </p:spTree>
    <p:extLst>
      <p:ext uri="{BB962C8B-B14F-4D97-AF65-F5344CB8AC3E}">
        <p14:creationId xmlns:p14="http://schemas.microsoft.com/office/powerpoint/2010/main" val="2800249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8"/>
            <a:ext cx="10972800" cy="297455"/>
          </a:xfrm>
        </p:spPr>
        <p:txBody>
          <a:bodyPr>
            <a:noAutofit/>
          </a:bodyPr>
          <a:lstStyle/>
          <a:p>
            <a:pPr algn="ctr">
              <a:spcAft>
                <a:spcPts val="0"/>
              </a:spcAft>
            </a:pPr>
            <a:r>
              <a:rPr lang="en-US" sz="2000" b="1" dirty="0">
                <a:latin typeface="Arial Rounded MT Bold" panose="020F0704030504030204" pitchFamily="34" charset="0"/>
              </a:rPr>
              <a:t> </a:t>
            </a:r>
          </a:p>
        </p:txBody>
      </p:sp>
      <p:sp>
        <p:nvSpPr>
          <p:cNvPr id="8" name="TextBox 7"/>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June 2024 report</a:t>
            </a:r>
          </a:p>
        </p:txBody>
      </p:sp>
      <p:sp>
        <p:nvSpPr>
          <p:cNvPr id="2" name="Rectangle 1">
            <a:extLst>
              <a:ext uri="{FF2B5EF4-FFF2-40B4-BE49-F238E27FC236}">
                <a16:creationId xmlns:a16="http://schemas.microsoft.com/office/drawing/2014/main" id="{1621C062-E2BB-F1EA-1D78-EE07231335D9}"/>
              </a:ext>
            </a:extLst>
          </p:cNvPr>
          <p:cNvSpPr/>
          <p:nvPr/>
        </p:nvSpPr>
        <p:spPr>
          <a:xfrm>
            <a:off x="387016" y="1109609"/>
            <a:ext cx="1567650" cy="4445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dirty="0">
                <a:solidFill>
                  <a:schemeClr val="tx1"/>
                </a:solidFill>
                <a:latin typeface="Arial Rounded MT Bold" panose="020F0704030504030204" pitchFamily="34" charset="0"/>
              </a:rPr>
              <a:t>Changes in the average retail  prices of specific dairy products and specific other food products</a:t>
            </a:r>
          </a:p>
        </p:txBody>
      </p:sp>
      <p:graphicFrame>
        <p:nvGraphicFramePr>
          <p:cNvPr id="3" name="Table 2">
            <a:extLst>
              <a:ext uri="{FF2B5EF4-FFF2-40B4-BE49-F238E27FC236}">
                <a16:creationId xmlns:a16="http://schemas.microsoft.com/office/drawing/2014/main" id="{607796A6-66E1-BD41-1611-1998D7FBD904}"/>
              </a:ext>
            </a:extLst>
          </p:cNvPr>
          <p:cNvGraphicFramePr>
            <a:graphicFrameLocks noGrp="1"/>
          </p:cNvGraphicFramePr>
          <p:nvPr>
            <p:extLst>
              <p:ext uri="{D42A27DB-BD31-4B8C-83A1-F6EECF244321}">
                <p14:modId xmlns:p14="http://schemas.microsoft.com/office/powerpoint/2010/main" val="2681535677"/>
              </p:ext>
            </p:extLst>
          </p:nvPr>
        </p:nvGraphicFramePr>
        <p:xfrm>
          <a:off x="2165131" y="33583"/>
          <a:ext cx="9858701" cy="6422256"/>
        </p:xfrm>
        <a:graphic>
          <a:graphicData uri="http://schemas.openxmlformats.org/drawingml/2006/table">
            <a:tbl>
              <a:tblPr firstRow="1" firstCol="1" bandRow="1">
                <a:tableStyleId>{5C22544A-7EE6-4342-B048-85BDC9FD1C3A}</a:tableStyleId>
              </a:tblPr>
              <a:tblGrid>
                <a:gridCol w="2986207">
                  <a:extLst>
                    <a:ext uri="{9D8B030D-6E8A-4147-A177-3AD203B41FA5}">
                      <a16:colId xmlns:a16="http://schemas.microsoft.com/office/drawing/2014/main" val="3131917677"/>
                    </a:ext>
                  </a:extLst>
                </a:gridCol>
                <a:gridCol w="1144763">
                  <a:extLst>
                    <a:ext uri="{9D8B030D-6E8A-4147-A177-3AD203B41FA5}">
                      <a16:colId xmlns:a16="http://schemas.microsoft.com/office/drawing/2014/main" val="169500680"/>
                    </a:ext>
                  </a:extLst>
                </a:gridCol>
                <a:gridCol w="1145742">
                  <a:extLst>
                    <a:ext uri="{9D8B030D-6E8A-4147-A177-3AD203B41FA5}">
                      <a16:colId xmlns:a16="http://schemas.microsoft.com/office/drawing/2014/main" val="2427891506"/>
                    </a:ext>
                  </a:extLst>
                </a:gridCol>
                <a:gridCol w="1145742">
                  <a:extLst>
                    <a:ext uri="{9D8B030D-6E8A-4147-A177-3AD203B41FA5}">
                      <a16:colId xmlns:a16="http://schemas.microsoft.com/office/drawing/2014/main" val="1088062430"/>
                    </a:ext>
                  </a:extLst>
                </a:gridCol>
                <a:gridCol w="1144763">
                  <a:extLst>
                    <a:ext uri="{9D8B030D-6E8A-4147-A177-3AD203B41FA5}">
                      <a16:colId xmlns:a16="http://schemas.microsoft.com/office/drawing/2014/main" val="1267549154"/>
                    </a:ext>
                  </a:extLst>
                </a:gridCol>
                <a:gridCol w="1145742">
                  <a:extLst>
                    <a:ext uri="{9D8B030D-6E8A-4147-A177-3AD203B41FA5}">
                      <a16:colId xmlns:a16="http://schemas.microsoft.com/office/drawing/2014/main" val="4090429736"/>
                    </a:ext>
                  </a:extLst>
                </a:gridCol>
                <a:gridCol w="1145742">
                  <a:extLst>
                    <a:ext uri="{9D8B030D-6E8A-4147-A177-3AD203B41FA5}">
                      <a16:colId xmlns:a16="http://schemas.microsoft.com/office/drawing/2014/main" val="1826697170"/>
                    </a:ext>
                  </a:extLst>
                </a:gridCol>
              </a:tblGrid>
              <a:tr h="1130420">
                <a:tc rowSpan="2">
                  <a:txBody>
                    <a:bodyPr/>
                    <a:lstStyle/>
                    <a:p>
                      <a:pPr algn="ctr">
                        <a:spcBef>
                          <a:spcPts val="300"/>
                        </a:spcBef>
                        <a:spcAft>
                          <a:spcPts val="300"/>
                        </a:spcAft>
                      </a:pPr>
                      <a:r>
                        <a:rPr lang="en-GB" sz="1800" dirty="0">
                          <a:effectLst/>
                        </a:rPr>
                        <a:t>Product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gridSpan="2">
                  <a:txBody>
                    <a:bodyPr/>
                    <a:lstStyle/>
                    <a:p>
                      <a:pPr algn="ctr"/>
                      <a:r>
                        <a:rPr lang="en-ZA" sz="1600" kern="1200" cap="all">
                          <a:effectLst/>
                        </a:rPr>
                        <a:t>JUNE</a:t>
                      </a:r>
                      <a:r>
                        <a:rPr lang="en-GB" sz="1600" kern="1200" cap="all">
                          <a:effectLst/>
                        </a:rPr>
                        <a:t> 2024 versus</a:t>
                      </a:r>
                      <a:endParaRPr lang="en-ZA" sz="1600">
                        <a:effectLst/>
                      </a:endParaRPr>
                    </a:p>
                    <a:p>
                      <a:pPr algn="ctr"/>
                      <a:r>
                        <a:rPr lang="en-GB" sz="1600" kern="1200" cap="all">
                          <a:effectLst/>
                        </a:rPr>
                        <a:t>MAY 2024</a:t>
                      </a:r>
                      <a:endParaRPr lang="en-ZA" sz="1600">
                        <a:effectLst/>
                      </a:endParaRPr>
                    </a:p>
                    <a:p>
                      <a:pPr algn="ctr"/>
                      <a:r>
                        <a:rPr lang="en-ZA" sz="1600" cap="all">
                          <a:effectLst/>
                        </a:rPr>
                        <a:t> </a:t>
                      </a:r>
                      <a:endParaRPr lang="en-ZA" sz="1600">
                        <a:effectLst/>
                      </a:endParaRPr>
                    </a:p>
                    <a:p>
                      <a:pPr algn="ctr">
                        <a:spcBef>
                          <a:spcPts val="300"/>
                        </a:spcBef>
                        <a:spcAft>
                          <a:spcPts val="300"/>
                        </a:spcAft>
                      </a:pPr>
                      <a:r>
                        <a:rPr lang="en-GB" sz="1800" kern="1200" cap="all">
                          <a:effectLst/>
                        </a:rPr>
                        <a:t> (1 month ago)</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hMerge="1">
                  <a:txBody>
                    <a:bodyPr/>
                    <a:lstStyle/>
                    <a:p>
                      <a:endParaRPr lang="en-ZA"/>
                    </a:p>
                  </a:txBody>
                  <a:tcPr/>
                </a:tc>
                <a:tc gridSpan="2">
                  <a:txBody>
                    <a:bodyPr/>
                    <a:lstStyle/>
                    <a:p>
                      <a:pPr algn="ctr"/>
                      <a:r>
                        <a:rPr lang="en-ZA" sz="1600" kern="1200" cap="all">
                          <a:effectLst/>
                        </a:rPr>
                        <a:t>JUNE</a:t>
                      </a:r>
                      <a:r>
                        <a:rPr lang="en-GB" sz="1600" kern="1200" cap="all">
                          <a:effectLst/>
                        </a:rPr>
                        <a:t> 2024 versus</a:t>
                      </a:r>
                      <a:endParaRPr lang="en-ZA" sz="1600">
                        <a:effectLst/>
                      </a:endParaRPr>
                    </a:p>
                    <a:p>
                      <a:pPr algn="ctr"/>
                      <a:r>
                        <a:rPr lang="en-ZA" sz="1600" kern="1200" cap="all">
                          <a:effectLst/>
                        </a:rPr>
                        <a:t>DECEMBER </a:t>
                      </a:r>
                      <a:r>
                        <a:rPr lang="en-GB" sz="1600" kern="1200" cap="all">
                          <a:effectLst/>
                        </a:rPr>
                        <a:t>2023</a:t>
                      </a:r>
                      <a:endParaRPr lang="en-ZA" sz="1600">
                        <a:effectLst/>
                      </a:endParaRPr>
                    </a:p>
                    <a:p>
                      <a:pPr algn="ctr"/>
                      <a:r>
                        <a:rPr lang="en-GB" sz="1600" kern="1200" cap="all">
                          <a:effectLst/>
                        </a:rPr>
                        <a:t> </a:t>
                      </a:r>
                      <a:endParaRPr lang="en-ZA" sz="1600">
                        <a:effectLst/>
                      </a:endParaRPr>
                    </a:p>
                    <a:p>
                      <a:pPr algn="ctr">
                        <a:spcBef>
                          <a:spcPts val="300"/>
                        </a:spcBef>
                        <a:spcAft>
                          <a:spcPts val="300"/>
                        </a:spcAft>
                      </a:pPr>
                      <a:r>
                        <a:rPr lang="en-GB" sz="1800" kern="1200" cap="all">
                          <a:effectLst/>
                        </a:rPr>
                        <a:t>(6 months ago)</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hMerge="1">
                  <a:txBody>
                    <a:bodyPr/>
                    <a:lstStyle/>
                    <a:p>
                      <a:endParaRPr lang="en-ZA"/>
                    </a:p>
                  </a:txBody>
                  <a:tcPr/>
                </a:tc>
                <a:tc gridSpan="2">
                  <a:txBody>
                    <a:bodyPr/>
                    <a:lstStyle/>
                    <a:p>
                      <a:pPr algn="ctr"/>
                      <a:r>
                        <a:rPr lang="en-ZA" sz="1600" kern="1200" cap="all">
                          <a:effectLst/>
                        </a:rPr>
                        <a:t>JUNE</a:t>
                      </a:r>
                      <a:r>
                        <a:rPr lang="en-GB" sz="1600" kern="1200" cap="all">
                          <a:effectLst/>
                        </a:rPr>
                        <a:t> 2024 versus</a:t>
                      </a:r>
                      <a:endParaRPr lang="en-ZA" sz="1600">
                        <a:effectLst/>
                      </a:endParaRPr>
                    </a:p>
                    <a:p>
                      <a:pPr algn="ctr"/>
                      <a:r>
                        <a:rPr lang="en-ZA" sz="1600" kern="1200" cap="all">
                          <a:effectLst/>
                        </a:rPr>
                        <a:t>JUNE</a:t>
                      </a:r>
                      <a:r>
                        <a:rPr lang="en-GB" sz="1600" kern="1200" cap="all">
                          <a:effectLst/>
                        </a:rPr>
                        <a:t> 2023</a:t>
                      </a:r>
                      <a:endParaRPr lang="en-ZA" sz="1600">
                        <a:effectLst/>
                      </a:endParaRPr>
                    </a:p>
                    <a:p>
                      <a:pPr algn="ctr"/>
                      <a:r>
                        <a:rPr lang="en-GB" sz="1600" kern="1200" cap="all">
                          <a:effectLst/>
                        </a:rPr>
                        <a:t> </a:t>
                      </a:r>
                      <a:endParaRPr lang="en-ZA" sz="1600">
                        <a:effectLst/>
                      </a:endParaRPr>
                    </a:p>
                    <a:p>
                      <a:pPr algn="ctr">
                        <a:spcBef>
                          <a:spcPts val="300"/>
                        </a:spcBef>
                        <a:spcAft>
                          <a:spcPts val="300"/>
                        </a:spcAft>
                      </a:pPr>
                      <a:r>
                        <a:rPr lang="en-GB" sz="1800" kern="1200" cap="all">
                          <a:effectLst/>
                        </a:rPr>
                        <a:t>(12 months ago)</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hMerge="1">
                  <a:txBody>
                    <a:bodyPr/>
                    <a:lstStyle/>
                    <a:p>
                      <a:endParaRPr lang="en-ZA"/>
                    </a:p>
                  </a:txBody>
                  <a:tcPr/>
                </a:tc>
                <a:extLst>
                  <a:ext uri="{0D108BD9-81ED-4DB2-BD59-A6C34878D82A}">
                    <a16:rowId xmlns:a16="http://schemas.microsoft.com/office/drawing/2014/main" val="653910289"/>
                  </a:ext>
                </a:extLst>
              </a:tr>
              <a:tr h="270922">
                <a:tc vMerge="1">
                  <a:txBody>
                    <a:bodyPr/>
                    <a:lstStyle/>
                    <a:p>
                      <a:endParaRPr lang="en-ZA"/>
                    </a:p>
                  </a:txBody>
                  <a:tcPr/>
                </a:tc>
                <a:tc>
                  <a:txBody>
                    <a:bodyPr/>
                    <a:lstStyle/>
                    <a:p>
                      <a:pPr algn="ctr">
                        <a:spcBef>
                          <a:spcPts val="300"/>
                        </a:spcBef>
                        <a:spcAft>
                          <a:spcPts val="300"/>
                        </a:spcAft>
                      </a:pPr>
                      <a:r>
                        <a:rPr lang="en-GB" sz="1800">
                          <a:effectLst/>
                        </a:rPr>
                        <a: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Ranking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Ranking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Ranking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2021205209"/>
                  </a:ext>
                </a:extLst>
              </a:tr>
              <a:tr h="291492">
                <a:tc>
                  <a:txBody>
                    <a:bodyPr/>
                    <a:lstStyle/>
                    <a:p>
                      <a:pPr>
                        <a:lnSpc>
                          <a:spcPct val="115000"/>
                        </a:lnSpc>
                        <a:spcBef>
                          <a:spcPts val="300"/>
                        </a:spcBef>
                        <a:spcAft>
                          <a:spcPts val="1000"/>
                        </a:spcAft>
                      </a:pPr>
                      <a:r>
                        <a:rPr lang="en-GB" sz="1800">
                          <a:effectLst/>
                        </a:rPr>
                        <a:t>Rice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-0.01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7.9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29.4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3250824629"/>
                  </a:ext>
                </a:extLst>
              </a:tr>
              <a:tr h="291492">
                <a:tc>
                  <a:txBody>
                    <a:bodyPr/>
                    <a:lstStyle/>
                    <a:p>
                      <a:pPr>
                        <a:lnSpc>
                          <a:spcPct val="115000"/>
                        </a:lnSpc>
                        <a:spcBef>
                          <a:spcPts val="300"/>
                        </a:spcBef>
                        <a:spcAft>
                          <a:spcPts val="1000"/>
                        </a:spcAft>
                      </a:pPr>
                      <a:r>
                        <a:rPr lang="en-GB" sz="1800">
                          <a:effectLst/>
                        </a:rPr>
                        <a:t>Coffee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-4.3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19.5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1792769171"/>
                  </a:ext>
                </a:extLst>
              </a:tr>
              <a:tr h="291492">
                <a:tc>
                  <a:txBody>
                    <a:bodyPr/>
                    <a:lstStyle/>
                    <a:p>
                      <a:pPr>
                        <a:lnSpc>
                          <a:spcPct val="115000"/>
                        </a:lnSpc>
                        <a:spcBef>
                          <a:spcPts val="300"/>
                        </a:spcBef>
                        <a:spcAft>
                          <a:spcPts val="1000"/>
                        </a:spcAft>
                      </a:pPr>
                      <a:r>
                        <a:rPr lang="en-GB" sz="1800">
                          <a:effectLst/>
                        </a:rPr>
                        <a:t>Tea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-2.6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6.7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15.8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143164684"/>
                  </a:ext>
                </a:extLst>
              </a:tr>
              <a:tr h="291492">
                <a:tc>
                  <a:txBody>
                    <a:bodyPr/>
                    <a:lstStyle/>
                    <a:p>
                      <a:pPr>
                        <a:lnSpc>
                          <a:spcPct val="115000"/>
                        </a:lnSpc>
                        <a:spcBef>
                          <a:spcPts val="300"/>
                        </a:spcBef>
                        <a:spcAft>
                          <a:spcPts val="1000"/>
                        </a:spcAft>
                      </a:pPr>
                      <a:r>
                        <a:rPr lang="en-GB" sz="1800">
                          <a:effectLst/>
                        </a:rPr>
                        <a:t>Short Life Juice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12.0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6.7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1520429613"/>
                  </a:ext>
                </a:extLst>
              </a:tr>
              <a:tr h="291492">
                <a:tc>
                  <a:txBody>
                    <a:bodyPr/>
                    <a:lstStyle/>
                    <a:p>
                      <a:pPr>
                        <a:lnSpc>
                          <a:spcPct val="115000"/>
                        </a:lnSpc>
                        <a:spcBef>
                          <a:spcPts val="300"/>
                        </a:spcBef>
                        <a:spcAft>
                          <a:spcPts val="1000"/>
                        </a:spcAft>
                      </a:pPr>
                      <a:r>
                        <a:rPr lang="en-GB" sz="1800">
                          <a:effectLst/>
                        </a:rPr>
                        <a:t>Pre-packaged cheese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-4.3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5.5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4279465951"/>
                  </a:ext>
                </a:extLst>
              </a:tr>
              <a:tr h="291492">
                <a:tc>
                  <a:txBody>
                    <a:bodyPr/>
                    <a:lstStyle/>
                    <a:p>
                      <a:pPr>
                        <a:lnSpc>
                          <a:spcPct val="115000"/>
                        </a:lnSpc>
                        <a:spcBef>
                          <a:spcPts val="300"/>
                        </a:spcBef>
                        <a:spcAft>
                          <a:spcPts val="1000"/>
                        </a:spcAft>
                      </a:pPr>
                      <a:r>
                        <a:rPr lang="en-GB" sz="1800">
                          <a:effectLst/>
                        </a:rPr>
                        <a:t>Cream cheese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0.01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5.4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2523820795"/>
                  </a:ext>
                </a:extLst>
              </a:tr>
              <a:tr h="291492">
                <a:tc>
                  <a:txBody>
                    <a:bodyPr/>
                    <a:lstStyle/>
                    <a:p>
                      <a:pPr>
                        <a:lnSpc>
                          <a:spcPct val="115000"/>
                        </a:lnSpc>
                        <a:spcBef>
                          <a:spcPts val="300"/>
                        </a:spcBef>
                        <a:spcAft>
                          <a:spcPts val="1000"/>
                        </a:spcAft>
                      </a:pPr>
                      <a:r>
                        <a:rPr lang="en-GB" sz="1800">
                          <a:effectLst/>
                        </a:rPr>
                        <a:t>Yoghurt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4.3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4.2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3259545224"/>
                  </a:ext>
                </a:extLst>
              </a:tr>
              <a:tr h="291492">
                <a:tc>
                  <a:txBody>
                    <a:bodyPr/>
                    <a:lstStyle/>
                    <a:p>
                      <a:pPr>
                        <a:lnSpc>
                          <a:spcPct val="115000"/>
                        </a:lnSpc>
                        <a:spcBef>
                          <a:spcPts val="300"/>
                        </a:spcBef>
                        <a:spcAft>
                          <a:spcPts val="1000"/>
                        </a:spcAft>
                      </a:pPr>
                      <a:r>
                        <a:rPr lang="en-GB" sz="1800">
                          <a:effectLst/>
                        </a:rPr>
                        <a:t>Margarine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-0.06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4.2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3268743624"/>
                  </a:ext>
                </a:extLst>
              </a:tr>
              <a:tr h="291492">
                <a:tc>
                  <a:txBody>
                    <a:bodyPr/>
                    <a:lstStyle/>
                    <a:p>
                      <a:pPr>
                        <a:lnSpc>
                          <a:spcPct val="115000"/>
                        </a:lnSpc>
                        <a:spcBef>
                          <a:spcPts val="300"/>
                        </a:spcBef>
                        <a:spcAft>
                          <a:spcPts val="1000"/>
                        </a:spcAft>
                      </a:pPr>
                      <a:r>
                        <a:rPr lang="en-GB" sz="1800">
                          <a:effectLst/>
                        </a:rPr>
                        <a:t>Instant Cereals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-2.6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3.5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753830930"/>
                  </a:ext>
                </a:extLst>
              </a:tr>
              <a:tr h="291492">
                <a:tc>
                  <a:txBody>
                    <a:bodyPr/>
                    <a:lstStyle/>
                    <a:p>
                      <a:pPr>
                        <a:lnSpc>
                          <a:spcPct val="115000"/>
                        </a:lnSpc>
                        <a:spcBef>
                          <a:spcPts val="300"/>
                        </a:spcBef>
                        <a:spcAft>
                          <a:spcPts val="1000"/>
                        </a:spcAft>
                      </a:pPr>
                      <a:r>
                        <a:rPr lang="en-GB" sz="1800">
                          <a:effectLst/>
                        </a:rPr>
                        <a:t>Cream</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2.9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1572718060"/>
                  </a:ext>
                </a:extLst>
              </a:tr>
              <a:tr h="291492">
                <a:tc>
                  <a:txBody>
                    <a:bodyPr/>
                    <a:lstStyle/>
                    <a:p>
                      <a:pPr>
                        <a:lnSpc>
                          <a:spcPct val="115000"/>
                        </a:lnSpc>
                        <a:spcBef>
                          <a:spcPts val="300"/>
                        </a:spcBef>
                        <a:spcAft>
                          <a:spcPts val="1000"/>
                        </a:spcAft>
                      </a:pPr>
                      <a:r>
                        <a:rPr lang="en-GB" sz="1800">
                          <a:effectLst/>
                        </a:rPr>
                        <a:t>Maas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2.8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1021573190"/>
                  </a:ext>
                </a:extLst>
              </a:tr>
              <a:tr h="291492">
                <a:tc>
                  <a:txBody>
                    <a:bodyPr/>
                    <a:lstStyle/>
                    <a:p>
                      <a:pPr>
                        <a:lnSpc>
                          <a:spcPct val="115000"/>
                        </a:lnSpc>
                        <a:spcBef>
                          <a:spcPts val="300"/>
                        </a:spcBef>
                        <a:spcAft>
                          <a:spcPts val="1000"/>
                        </a:spcAft>
                      </a:pPr>
                      <a:r>
                        <a:rPr lang="en-GB" sz="1800">
                          <a:effectLst/>
                        </a:rPr>
                        <a:t>Maize Meal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2.6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6.7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2.3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2885648712"/>
                  </a:ext>
                </a:extLst>
              </a:tr>
              <a:tr h="291492">
                <a:tc>
                  <a:txBody>
                    <a:bodyPr/>
                    <a:lstStyle/>
                    <a:p>
                      <a:pPr>
                        <a:lnSpc>
                          <a:spcPct val="115000"/>
                        </a:lnSpc>
                        <a:spcBef>
                          <a:spcPts val="300"/>
                        </a:spcBef>
                        <a:spcAft>
                          <a:spcPts val="1000"/>
                        </a:spcAft>
                      </a:pPr>
                      <a:r>
                        <a:rPr lang="en-GB" sz="1800">
                          <a:effectLst/>
                        </a:rPr>
                        <a:t>Bread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663847236"/>
                  </a:ext>
                </a:extLst>
              </a:tr>
              <a:tr h="291492">
                <a:tc>
                  <a:txBody>
                    <a:bodyPr/>
                    <a:lstStyle/>
                    <a:p>
                      <a:pPr>
                        <a:lnSpc>
                          <a:spcPct val="115000"/>
                        </a:lnSpc>
                        <a:spcBef>
                          <a:spcPts val="300"/>
                        </a:spcBef>
                        <a:spcAft>
                          <a:spcPts val="1000"/>
                        </a:spcAft>
                      </a:pPr>
                      <a:r>
                        <a:rPr lang="en-GB" sz="1800">
                          <a:effectLst/>
                        </a:rPr>
                        <a:t>Fresh Milk</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470448718"/>
                  </a:ext>
                </a:extLst>
              </a:tr>
              <a:tr h="291492">
                <a:tc>
                  <a:txBody>
                    <a:bodyPr/>
                    <a:lstStyle/>
                    <a:p>
                      <a:pPr>
                        <a:lnSpc>
                          <a:spcPct val="115000"/>
                        </a:lnSpc>
                        <a:spcBef>
                          <a:spcPts val="300"/>
                        </a:spcBef>
                        <a:spcAft>
                          <a:spcPts val="1000"/>
                        </a:spcAft>
                      </a:pPr>
                      <a:r>
                        <a:rPr lang="en-GB" sz="1800">
                          <a:effectLst/>
                        </a:rPr>
                        <a:t>Butter</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1987389483"/>
                  </a:ext>
                </a:extLst>
              </a:tr>
              <a:tr h="291492">
                <a:tc>
                  <a:txBody>
                    <a:bodyPr/>
                    <a:lstStyle/>
                    <a:p>
                      <a:pPr>
                        <a:lnSpc>
                          <a:spcPct val="115000"/>
                        </a:lnSpc>
                        <a:spcBef>
                          <a:spcPts val="300"/>
                        </a:spcBef>
                        <a:spcAft>
                          <a:spcPts val="1000"/>
                        </a:spcAft>
                      </a:pPr>
                      <a:r>
                        <a:rPr lang="en-GB" sz="1800">
                          <a:effectLst/>
                        </a:rPr>
                        <a:t>Flavoured milk</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4.4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428176371"/>
                  </a:ext>
                </a:extLst>
              </a:tr>
              <a:tr h="291492">
                <a:tc>
                  <a:txBody>
                    <a:bodyPr/>
                    <a:lstStyle/>
                    <a:p>
                      <a:pPr>
                        <a:lnSpc>
                          <a:spcPct val="115000"/>
                        </a:lnSpc>
                        <a:spcBef>
                          <a:spcPts val="300"/>
                        </a:spcBef>
                        <a:spcAft>
                          <a:spcPts val="1000"/>
                        </a:spcAft>
                      </a:pPr>
                      <a:r>
                        <a:rPr lang="en-GB" sz="1800" dirty="0">
                          <a:effectLst/>
                        </a:rPr>
                        <a:t>UHT milk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-1.0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a:effectLst/>
                        </a:rPr>
                        <a:t>14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r">
                        <a:lnSpc>
                          <a:spcPct val="115000"/>
                        </a:lnSpc>
                        <a:spcBef>
                          <a:spcPts val="300"/>
                        </a:spcBef>
                        <a:spcAft>
                          <a:spcPts val="1000"/>
                        </a:spcAft>
                      </a:pPr>
                      <a:r>
                        <a:rPr lang="en-GB" sz="1800">
                          <a:effectLst/>
                        </a:rPr>
                        <a:t>-0.7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tc>
                  <a:txBody>
                    <a:bodyPr/>
                    <a:lstStyle/>
                    <a:p>
                      <a:pPr algn="ctr">
                        <a:spcBef>
                          <a:spcPts val="300"/>
                        </a:spcBef>
                        <a:spcAft>
                          <a:spcPts val="300"/>
                        </a:spcAft>
                      </a:pPr>
                      <a:r>
                        <a:rPr lang="en-GB" sz="1800" dirty="0">
                          <a:effectLst/>
                        </a:rPr>
                        <a:t>17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199" marR="48199" marT="0" marB="0" anchor="ctr"/>
                </a:tc>
                <a:extLst>
                  <a:ext uri="{0D108BD9-81ED-4DB2-BD59-A6C34878D82A}">
                    <a16:rowId xmlns:a16="http://schemas.microsoft.com/office/drawing/2014/main" val="2211096964"/>
                  </a:ext>
                </a:extLst>
              </a:tr>
            </a:tbl>
          </a:graphicData>
        </a:graphic>
      </p:graphicFrame>
    </p:spTree>
    <p:extLst>
      <p:ext uri="{BB962C8B-B14F-4D97-AF65-F5344CB8AC3E}">
        <p14:creationId xmlns:p14="http://schemas.microsoft.com/office/powerpoint/2010/main" val="32770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20319"/>
            <a:ext cx="10972800" cy="646923"/>
          </a:xfrm>
        </p:spPr>
        <p:txBody>
          <a:bodyPr>
            <a:noAutofit/>
          </a:bodyPr>
          <a:lstStyle/>
          <a:p>
            <a:pPr algn="ctr">
              <a:spcAft>
                <a:spcPts val="0"/>
              </a:spcAft>
            </a:pPr>
            <a:r>
              <a:rPr lang="en-US" sz="2000" b="1" dirty="0">
                <a:latin typeface="Arial Rounded MT Bold" panose="020F0704030504030204" pitchFamily="34" charset="0"/>
              </a:rPr>
              <a:t>The retail price indices (RPI) of specific dairy products:</a:t>
            </a:r>
            <a:br>
              <a:rPr lang="en-US" sz="2000" b="1" dirty="0">
                <a:latin typeface="Arial Rounded MT Bold" panose="020F0704030504030204" pitchFamily="34" charset="0"/>
              </a:rPr>
            </a:br>
            <a:r>
              <a:rPr lang="en-US" sz="2000" b="1" dirty="0">
                <a:latin typeface="Arial Rounded MT Bold" panose="020F0704030504030204" pitchFamily="34" charset="0"/>
              </a:rPr>
              <a:t>December 2016 – June 2024</a:t>
            </a:r>
            <a:br>
              <a:rPr lang="en-US" sz="2000" b="1" dirty="0">
                <a:latin typeface="Arial Rounded MT Bold" panose="020F0704030504030204" pitchFamily="34" charset="0"/>
              </a:rPr>
            </a:br>
            <a:br>
              <a:rPr lang="en-US" sz="2000" b="1" dirty="0">
                <a:latin typeface="Arial Rounded MT Bold" panose="020F0704030504030204" pitchFamily="34" charset="0"/>
              </a:rPr>
            </a:br>
            <a:endParaRPr lang="en-US" sz="2000" b="1" dirty="0">
              <a:latin typeface="Arial Rounded MT Bold" panose="020F0704030504030204" pitchFamily="34" charset="0"/>
            </a:endParaRPr>
          </a:p>
        </p:txBody>
      </p:sp>
      <p:sp>
        <p:nvSpPr>
          <p:cNvPr id="4" name="TextBox 3">
            <a:extLst>
              <a:ext uri="{FF2B5EF4-FFF2-40B4-BE49-F238E27FC236}">
                <a16:creationId xmlns:a16="http://schemas.microsoft.com/office/drawing/2014/main" id="{C9AA11C9-9511-28DA-36F6-167643801B60}"/>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June 2024 report</a:t>
            </a:r>
          </a:p>
        </p:txBody>
      </p:sp>
      <p:pic>
        <p:nvPicPr>
          <p:cNvPr id="5" name="Picture 4">
            <a:extLst>
              <a:ext uri="{FF2B5EF4-FFF2-40B4-BE49-F238E27FC236}">
                <a16:creationId xmlns:a16="http://schemas.microsoft.com/office/drawing/2014/main" id="{38817503-C980-AE33-C56C-5CE5DB213A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464" y="667242"/>
            <a:ext cx="11974416" cy="5195455"/>
          </a:xfrm>
          <a:prstGeom prst="rect">
            <a:avLst/>
          </a:prstGeom>
          <a:noFill/>
          <a:ln>
            <a:noFill/>
          </a:ln>
        </p:spPr>
      </p:pic>
    </p:spTree>
    <p:extLst>
      <p:ext uri="{BB962C8B-B14F-4D97-AF65-F5344CB8AC3E}">
        <p14:creationId xmlns:p14="http://schemas.microsoft.com/office/powerpoint/2010/main" val="1663731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43415" y="68315"/>
            <a:ext cx="11349659" cy="917511"/>
          </a:xfrm>
        </p:spPr>
        <p:txBody>
          <a:bodyPr>
            <a:noAutofit/>
          </a:bodyPr>
          <a:lstStyle/>
          <a:p>
            <a:pPr algn="ctr">
              <a:spcAft>
                <a:spcPts val="0"/>
              </a:spcAft>
            </a:pPr>
            <a:r>
              <a:rPr lang="en-US" sz="2000" b="1" dirty="0">
                <a:latin typeface="Arial Rounded MT Bold" panose="020F0704030504030204" pitchFamily="34" charset="0"/>
              </a:rPr>
              <a:t>The producer price index (PPI) of unprocessed milk, from December 2016 to July 2024 and the retail price indices (RPI) of fresh milk and UHT milk, from December 2016 to June 2024 </a:t>
            </a:r>
          </a:p>
        </p:txBody>
      </p:sp>
      <p:sp>
        <p:nvSpPr>
          <p:cNvPr id="2" name="TextBox 1">
            <a:extLst>
              <a:ext uri="{FF2B5EF4-FFF2-40B4-BE49-F238E27FC236}">
                <a16:creationId xmlns:a16="http://schemas.microsoft.com/office/drawing/2014/main" id="{D9F74B5B-4CF8-BC4A-9BC7-C45C73932D0F}"/>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June 2024 report</a:t>
            </a:r>
          </a:p>
        </p:txBody>
      </p:sp>
      <p:pic>
        <p:nvPicPr>
          <p:cNvPr id="5" name="Picture 4">
            <a:extLst>
              <a:ext uri="{FF2B5EF4-FFF2-40B4-BE49-F238E27FC236}">
                <a16:creationId xmlns:a16="http://schemas.microsoft.com/office/drawing/2014/main" id="{59C72197-4880-DA27-C77E-C00C28C46A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1" y="728537"/>
            <a:ext cx="11938000" cy="5214997"/>
          </a:xfrm>
          <a:prstGeom prst="rect">
            <a:avLst/>
          </a:prstGeom>
          <a:noFill/>
          <a:ln>
            <a:noFill/>
          </a:ln>
        </p:spPr>
      </p:pic>
    </p:spTree>
    <p:extLst>
      <p:ext uri="{BB962C8B-B14F-4D97-AF65-F5344CB8AC3E}">
        <p14:creationId xmlns:p14="http://schemas.microsoft.com/office/powerpoint/2010/main" val="3400684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49977" y="3672"/>
            <a:ext cx="12491954" cy="945503"/>
          </a:xfrm>
        </p:spPr>
        <p:txBody>
          <a:bodyPr>
            <a:noAutofit/>
          </a:bodyPr>
          <a:lstStyle/>
          <a:p>
            <a:pPr algn="ctr">
              <a:spcAft>
                <a:spcPts val="0"/>
              </a:spcAft>
            </a:pPr>
            <a:r>
              <a:rPr lang="en-US" sz="1900" b="1" dirty="0">
                <a:latin typeface="Arial Rounded MT Bold" panose="020F0704030504030204" pitchFamily="34" charset="0"/>
              </a:rPr>
              <a:t>The producer price index (PPI) of unprocessed milk, from December 2016 to July 2024 and the retail price indices (RPI) of yoghurt, maas and pre-packaged cheese, from December 2016 to June 2024</a:t>
            </a:r>
          </a:p>
        </p:txBody>
      </p:sp>
      <p:sp>
        <p:nvSpPr>
          <p:cNvPr id="8" name="TextBox 7"/>
          <p:cNvSpPr txBox="1"/>
          <p:nvPr/>
        </p:nvSpPr>
        <p:spPr>
          <a:xfrm>
            <a:off x="1845603" y="6404474"/>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December 2023 report</a:t>
            </a:r>
          </a:p>
        </p:txBody>
      </p:sp>
      <p:pic>
        <p:nvPicPr>
          <p:cNvPr id="4" name="Picture 3">
            <a:extLst>
              <a:ext uri="{FF2B5EF4-FFF2-40B4-BE49-F238E27FC236}">
                <a16:creationId xmlns:a16="http://schemas.microsoft.com/office/drawing/2014/main" id="{A6BABA37-EBF6-2018-31DA-2806EFCCBA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 y="637936"/>
            <a:ext cx="10932630" cy="5358608"/>
          </a:xfrm>
          <a:prstGeom prst="rect">
            <a:avLst/>
          </a:prstGeom>
          <a:noFill/>
          <a:ln>
            <a:noFill/>
          </a:ln>
        </p:spPr>
      </p:pic>
    </p:spTree>
    <p:extLst>
      <p:ext uri="{BB962C8B-B14F-4D97-AF65-F5344CB8AC3E}">
        <p14:creationId xmlns:p14="http://schemas.microsoft.com/office/powerpoint/2010/main" val="256699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74" y="0"/>
            <a:ext cx="11139851" cy="1341120"/>
          </a:xfrm>
        </p:spPr>
        <p:txBody>
          <a:bodyPr>
            <a:noAutofit/>
          </a:bodyPr>
          <a:lstStyle/>
          <a:p>
            <a:pPr algn="ctr"/>
            <a:r>
              <a:rPr lang="en-US" sz="2800" dirty="0">
                <a:latin typeface="Arial Rounded MT Bold" pitchFamily="34" charset="0"/>
              </a:rPr>
              <a:t>Monthly cumulative net imports, milk equivalent: </a:t>
            </a:r>
            <a:br>
              <a:rPr lang="en-US" sz="2800" dirty="0">
                <a:latin typeface="Arial Rounded MT Bold" pitchFamily="34" charset="0"/>
              </a:rPr>
            </a:br>
            <a:r>
              <a:rPr lang="en-US" sz="2800" dirty="0">
                <a:latin typeface="Arial Rounded MT Bold" pitchFamily="34" charset="0"/>
              </a:rPr>
              <a:t>January 2020 to August 2024</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797234" y="6453493"/>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SARS as supplied by SAMPRO</a:t>
            </a:r>
          </a:p>
        </p:txBody>
      </p:sp>
      <p:graphicFrame>
        <p:nvGraphicFramePr>
          <p:cNvPr id="4" name="Chart 3">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3368772259"/>
              </p:ext>
            </p:extLst>
          </p:nvPr>
        </p:nvGraphicFramePr>
        <p:xfrm>
          <a:off x="1300478" y="878998"/>
          <a:ext cx="9611361" cy="5156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0904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9" y="10339"/>
            <a:ext cx="11356514" cy="1341120"/>
          </a:xfrm>
        </p:spPr>
        <p:txBody>
          <a:bodyPr>
            <a:noAutofit/>
          </a:bodyPr>
          <a:lstStyle/>
          <a:p>
            <a:pPr algn="ctr"/>
            <a:r>
              <a:rPr lang="en-US" sz="2800" dirty="0">
                <a:latin typeface="Arial Rounded MT Bold" pitchFamily="34" charset="0"/>
              </a:rPr>
              <a:t>Annual purchases of unprocessed milk plus milk equivalent of net imports = Total supply: 2014 - 2023</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840970" y="6403066"/>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SAMPRO, MPO, MILK SA, </a:t>
            </a:r>
          </a:p>
        </p:txBody>
      </p:sp>
      <p:graphicFrame>
        <p:nvGraphicFramePr>
          <p:cNvPr id="7" name="Chart 6">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3940848416"/>
              </p:ext>
            </p:extLst>
          </p:nvPr>
        </p:nvGraphicFramePr>
        <p:xfrm>
          <a:off x="935419" y="872363"/>
          <a:ext cx="10966882" cy="5318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6433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9" y="52379"/>
            <a:ext cx="11816178" cy="1101978"/>
          </a:xfrm>
        </p:spPr>
        <p:txBody>
          <a:bodyPr>
            <a:noAutofit/>
          </a:bodyPr>
          <a:lstStyle/>
          <a:p>
            <a:pPr algn="ctr"/>
            <a:r>
              <a:rPr lang="en-US" sz="2800" dirty="0">
                <a:latin typeface="Arial Rounded MT Bold" pitchFamily="34" charset="0"/>
              </a:rPr>
              <a:t>PPI Indices of unprocessed milk and dairy products and the CPI of milk, cheese and eggs: January 2014 – September 2024</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866060" y="6398083"/>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a:t>
            </a:r>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78378927"/>
              </p:ext>
            </p:extLst>
          </p:nvPr>
        </p:nvGraphicFramePr>
        <p:xfrm>
          <a:off x="1100600" y="975359"/>
          <a:ext cx="10237960" cy="5554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526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691545" y="846269"/>
            <a:ext cx="8636000" cy="685800"/>
          </a:xfrm>
        </p:spPr>
        <p:txBody>
          <a:bodyPr/>
          <a:lstStyle/>
          <a:p>
            <a:pPr algn="ctr"/>
            <a:r>
              <a:rPr lang="en-ZA" dirty="0">
                <a:solidFill>
                  <a:srgbClr val="0061AE"/>
                </a:solidFill>
                <a:latin typeface="Arial Rounded MT Bold" panose="020F0704030504030204" pitchFamily="34" charset="0"/>
              </a:rPr>
              <a:t>Thank you</a:t>
            </a:r>
          </a:p>
        </p:txBody>
      </p:sp>
      <p:sp>
        <p:nvSpPr>
          <p:cNvPr id="4" name="Subtitle 3"/>
          <p:cNvSpPr>
            <a:spLocks noGrp="1"/>
          </p:cNvSpPr>
          <p:nvPr>
            <p:ph type="subTitle" idx="1"/>
          </p:nvPr>
        </p:nvSpPr>
        <p:spPr/>
        <p:txBody>
          <a:bodyPr>
            <a:normAutofit/>
          </a:bodyPr>
          <a:lstStyle/>
          <a:p>
            <a:endParaRPr lang="en-ZA" dirty="0"/>
          </a:p>
        </p:txBody>
      </p:sp>
      <p:pic>
        <p:nvPicPr>
          <p:cNvPr id="163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810" y="1834359"/>
            <a:ext cx="4283420" cy="280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800" dirty="0">
                <a:latin typeface="Arial Rounded MT Bold" panose="020F0704030504030204" pitchFamily="34" charset="0"/>
              </a:rPr>
              <a:t>.</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767750" y="6451986"/>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(*estimate) (** forecast) </a:t>
            </a:r>
          </a:p>
        </p:txBody>
      </p:sp>
      <p:graphicFrame>
        <p:nvGraphicFramePr>
          <p:cNvPr id="10" name="Chart 9">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1705114269"/>
              </p:ext>
            </p:extLst>
          </p:nvPr>
        </p:nvGraphicFramePr>
        <p:xfrm>
          <a:off x="-236658" y="59399"/>
          <a:ext cx="11533921" cy="658480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5EAD16D-2799-34EC-1AE5-5D94EA3D7D44}"/>
              </a:ext>
            </a:extLst>
          </p:cNvPr>
          <p:cNvSpPr txBox="1"/>
          <p:nvPr/>
        </p:nvSpPr>
        <p:spPr>
          <a:xfrm>
            <a:off x="9836713" y="2421836"/>
            <a:ext cx="2281083" cy="116955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i="1" u="sng" dirty="0"/>
              <a:t>Estimated growth in 2024:</a:t>
            </a:r>
          </a:p>
          <a:p>
            <a:r>
              <a:rPr lang="en-US" sz="1400" dirty="0"/>
              <a:t>World = 3,2%</a:t>
            </a:r>
          </a:p>
          <a:p>
            <a:r>
              <a:rPr lang="en-US" sz="1400" dirty="0"/>
              <a:t>Advanced econ = 1,8%</a:t>
            </a:r>
          </a:p>
          <a:p>
            <a:r>
              <a:rPr lang="en-US" sz="1400" dirty="0"/>
              <a:t>Developing econ = 4,2%</a:t>
            </a:r>
          </a:p>
          <a:p>
            <a:r>
              <a:rPr lang="en-US" sz="1400" dirty="0"/>
              <a:t>South Africa = 1,1%</a:t>
            </a:r>
          </a:p>
        </p:txBody>
      </p:sp>
    </p:spTree>
    <p:extLst>
      <p:ext uri="{BB962C8B-B14F-4D97-AF65-F5344CB8AC3E}">
        <p14:creationId xmlns:p14="http://schemas.microsoft.com/office/powerpoint/2010/main" val="248830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F5586-1C1C-519C-567F-2206D52E2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93FD1-B3BE-2E28-E561-1C4FCB712574}"/>
              </a:ext>
            </a:extLst>
          </p:cNvPr>
          <p:cNvSpPr>
            <a:spLocks noGrp="1"/>
          </p:cNvSpPr>
          <p:nvPr>
            <p:ph type="title"/>
          </p:nvPr>
        </p:nvSpPr>
        <p:spPr>
          <a:xfrm>
            <a:off x="1349829" y="82849"/>
            <a:ext cx="9728718" cy="510429"/>
          </a:xfrm>
        </p:spPr>
        <p:txBody>
          <a:bodyPr>
            <a:noAutofit/>
          </a:bodyPr>
          <a:lstStyle/>
          <a:p>
            <a:pPr algn="ctr"/>
            <a:r>
              <a:rPr lang="en-ZA" sz="2800" dirty="0">
                <a:latin typeface="Arial Rounded MT Bold" panose="020F0704030504030204" pitchFamily="34" charset="0"/>
              </a:rPr>
              <a:t>FAO food price </a:t>
            </a:r>
            <a:r>
              <a:rPr lang="en-ZA" sz="2800" b="1" dirty="0">
                <a:latin typeface="Arial" panose="020B0604020202020204" pitchFamily="34" charset="0"/>
                <a:cs typeface="Arial" panose="020B0604020202020204" pitchFamily="34" charset="0"/>
              </a:rPr>
              <a:t>indices</a:t>
            </a:r>
            <a:r>
              <a:rPr lang="en-ZA" sz="2800" dirty="0">
                <a:latin typeface="Arial Rounded MT Bold" panose="020F0704030504030204" pitchFamily="34" charset="0"/>
              </a:rPr>
              <a:t> January 2014 – September 2024</a:t>
            </a:r>
          </a:p>
        </p:txBody>
      </p:sp>
      <p:sp>
        <p:nvSpPr>
          <p:cNvPr id="6" name="Rectangle 5">
            <a:extLst>
              <a:ext uri="{FF2B5EF4-FFF2-40B4-BE49-F238E27FC236}">
                <a16:creationId xmlns:a16="http://schemas.microsoft.com/office/drawing/2014/main" id="{2B01FDCB-41CA-03BA-C0A0-B4BBAC3BC153}"/>
              </a:ext>
            </a:extLst>
          </p:cNvPr>
          <p:cNvSpPr/>
          <p:nvPr/>
        </p:nvSpPr>
        <p:spPr>
          <a:xfrm>
            <a:off x="1832648" y="6524748"/>
            <a:ext cx="2671501" cy="297454"/>
          </a:xfrm>
          <a:prstGeom prst="rect">
            <a:avLst/>
          </a:prstGeom>
        </p:spPr>
        <p:txBody>
          <a:bodyPr wrap="none">
            <a:spAutoFit/>
          </a:bodyPr>
          <a:lstStyle/>
          <a:p>
            <a:r>
              <a:rPr lang="en-ZA" sz="1333" dirty="0">
                <a:latin typeface="Arial Rounded MT Bold" panose="020F0704030504030204" pitchFamily="34" charset="0"/>
              </a:rPr>
              <a:t>Source: FAO, September 2024</a:t>
            </a:r>
          </a:p>
        </p:txBody>
      </p:sp>
      <p:sp>
        <p:nvSpPr>
          <p:cNvPr id="7" name="Rectangle: Rounded Corners 6">
            <a:extLst>
              <a:ext uri="{FF2B5EF4-FFF2-40B4-BE49-F238E27FC236}">
                <a16:creationId xmlns:a16="http://schemas.microsoft.com/office/drawing/2014/main" id="{D5E461DC-3213-B674-B6C8-4809218037AB}"/>
              </a:ext>
            </a:extLst>
          </p:cNvPr>
          <p:cNvSpPr/>
          <p:nvPr/>
        </p:nvSpPr>
        <p:spPr>
          <a:xfrm>
            <a:off x="7791186" y="2441675"/>
            <a:ext cx="3442996" cy="1091683"/>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8" name="Rectangle: Rounded Corners 7">
            <a:extLst>
              <a:ext uri="{FF2B5EF4-FFF2-40B4-BE49-F238E27FC236}">
                <a16:creationId xmlns:a16="http://schemas.microsoft.com/office/drawing/2014/main" id="{33C194E3-C90E-81C8-879B-55AF02861DA3}"/>
              </a:ext>
            </a:extLst>
          </p:cNvPr>
          <p:cNvSpPr/>
          <p:nvPr/>
        </p:nvSpPr>
        <p:spPr>
          <a:xfrm>
            <a:off x="2761861" y="3601616"/>
            <a:ext cx="4861249" cy="821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9" name="Rectangle: Rounded Corners 8">
            <a:extLst>
              <a:ext uri="{FF2B5EF4-FFF2-40B4-BE49-F238E27FC236}">
                <a16:creationId xmlns:a16="http://schemas.microsoft.com/office/drawing/2014/main" id="{04FCD0EA-185B-E8C3-C5CB-7F283F42FCBA}"/>
              </a:ext>
            </a:extLst>
          </p:cNvPr>
          <p:cNvSpPr/>
          <p:nvPr/>
        </p:nvSpPr>
        <p:spPr>
          <a:xfrm>
            <a:off x="2733994" y="3533358"/>
            <a:ext cx="5057192" cy="979714"/>
          </a:xfrm>
          <a:prstGeom prst="roundRect">
            <a:avLst/>
          </a:prstGeom>
          <a:noFill/>
          <a:ln w="76200">
            <a:solidFill>
              <a:srgbClr val="0079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solidFill>
                <a:srgbClr val="00B050"/>
              </a:solidFill>
            </a:endParaRPr>
          </a:p>
        </p:txBody>
      </p:sp>
      <p:graphicFrame>
        <p:nvGraphicFramePr>
          <p:cNvPr id="5" name="Chart 4">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3961730607"/>
              </p:ext>
            </p:extLst>
          </p:nvPr>
        </p:nvGraphicFramePr>
        <p:xfrm>
          <a:off x="1047758" y="593278"/>
          <a:ext cx="10464688" cy="5856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568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1" y="164638"/>
            <a:ext cx="11245147" cy="5664072"/>
          </a:xfrm>
        </p:spPr>
        <p:txBody>
          <a:bodyPr>
            <a:noAutofit/>
          </a:bodyPr>
          <a:lstStyle/>
          <a:p>
            <a:pPr algn="ctr"/>
            <a:br>
              <a:rPr lang="en-ZA" sz="5400" dirty="0">
                <a:latin typeface="Arial Rounded MT Bold" panose="020F0704030504030204" pitchFamily="34" charset="0"/>
              </a:rPr>
            </a:br>
            <a:r>
              <a:rPr lang="en-ZA" sz="5400" dirty="0">
                <a:latin typeface="Arial Rounded MT Bold" panose="020F0704030504030204" pitchFamily="34" charset="0"/>
              </a:rPr>
              <a:t>World Dynamic: </a:t>
            </a:r>
            <a:br>
              <a:rPr lang="en-ZA" sz="5400" dirty="0">
                <a:latin typeface="Arial Rounded MT Bold" panose="020F0704030504030204" pitchFamily="34" charset="0"/>
              </a:rPr>
            </a:br>
            <a:br>
              <a:rPr lang="en-ZA" sz="5400" dirty="0">
                <a:latin typeface="Arial Rounded MT Bold" panose="020F0704030504030204" pitchFamily="34" charset="0"/>
              </a:rPr>
            </a:br>
            <a:r>
              <a:rPr lang="en-ZA" sz="5400" dirty="0">
                <a:latin typeface="Arial Rounded MT Bold" panose="020F0704030504030204" pitchFamily="34" charset="0"/>
              </a:rPr>
              <a:t>“Policy Pivot, Rising Threats”</a:t>
            </a:r>
            <a:br>
              <a:rPr lang="en-ZA" sz="5400" dirty="0">
                <a:latin typeface="Arial Rounded MT Bold" panose="020F0704030504030204" pitchFamily="34" charset="0"/>
              </a:rPr>
            </a:br>
            <a:br>
              <a:rPr lang="en-ZA" sz="5400" dirty="0">
                <a:latin typeface="Arial Rounded MT Bold" panose="020F0704030504030204" pitchFamily="34" charset="0"/>
              </a:rPr>
            </a:br>
            <a:r>
              <a:rPr lang="en-ZA" sz="5400" dirty="0">
                <a:latin typeface="Arial Rounded MT Bold" panose="020F0704030504030204" pitchFamily="34" charset="0"/>
              </a:rPr>
              <a:t> </a:t>
            </a:r>
            <a:br>
              <a:rPr lang="en-ZA" sz="5400" dirty="0">
                <a:latin typeface="Arial Rounded MT Bold" panose="020F0704030504030204" pitchFamily="34" charset="0"/>
              </a:rPr>
            </a:br>
            <a:br>
              <a:rPr lang="en-ZA" sz="5400" dirty="0">
                <a:latin typeface="Arial Rounded MT Bold" panose="020F0704030504030204" pitchFamily="34" charset="0"/>
              </a:rPr>
            </a:br>
            <a:endParaRPr lang="en-ZA" sz="54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Tree>
    <p:extLst>
      <p:ext uri="{BB962C8B-B14F-4D97-AF65-F5344CB8AC3E}">
        <p14:creationId xmlns:p14="http://schemas.microsoft.com/office/powerpoint/2010/main" val="97200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3481F274-39E5-EE9C-6C64-F6B0A278C413}"/>
              </a:ext>
            </a:extLst>
          </p:cNvPr>
          <p:cNvGraphicFramePr>
            <a:graphicFrameLocks noGrp="1"/>
          </p:cNvGraphicFramePr>
          <p:nvPr>
            <p:ph idx="1"/>
            <p:extLst>
              <p:ext uri="{D42A27DB-BD31-4B8C-83A1-F6EECF244321}">
                <p14:modId xmlns:p14="http://schemas.microsoft.com/office/powerpoint/2010/main" val="2596607108"/>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06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6F2F2-1E6D-71AD-7B5B-0CD02B0C2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DB098-641D-E38F-24AE-F552B3A64121}"/>
              </a:ext>
            </a:extLst>
          </p:cNvPr>
          <p:cNvSpPr>
            <a:spLocks noGrp="1"/>
          </p:cNvSpPr>
          <p:nvPr>
            <p:ph type="title"/>
          </p:nvPr>
        </p:nvSpPr>
        <p:spPr>
          <a:xfrm>
            <a:off x="1349829" y="84949"/>
            <a:ext cx="9728718" cy="510429"/>
          </a:xfrm>
        </p:spPr>
        <p:txBody>
          <a:bodyPr>
            <a:noAutofit/>
          </a:bodyPr>
          <a:lstStyle/>
          <a:p>
            <a:pPr algn="ctr"/>
            <a:r>
              <a:rPr lang="en-ZA" sz="2800" dirty="0">
                <a:latin typeface="Arial Rounded MT Bold" panose="020F0704030504030204" pitchFamily="34" charset="0"/>
              </a:rPr>
              <a:t>Global unprocessed milk production: 2013 - 2023</a:t>
            </a:r>
          </a:p>
        </p:txBody>
      </p:sp>
      <p:sp>
        <p:nvSpPr>
          <p:cNvPr id="6" name="Rectangle 5">
            <a:extLst>
              <a:ext uri="{FF2B5EF4-FFF2-40B4-BE49-F238E27FC236}">
                <a16:creationId xmlns:a16="http://schemas.microsoft.com/office/drawing/2014/main" id="{DE325346-71F7-30D4-6B08-9995B241F935}"/>
              </a:ext>
            </a:extLst>
          </p:cNvPr>
          <p:cNvSpPr/>
          <p:nvPr/>
        </p:nvSpPr>
        <p:spPr>
          <a:xfrm>
            <a:off x="1822137" y="6467374"/>
            <a:ext cx="3485506" cy="307777"/>
          </a:xfrm>
          <a:prstGeom prst="rect">
            <a:avLst/>
          </a:prstGeom>
        </p:spPr>
        <p:txBody>
          <a:bodyPr wrap="none">
            <a:spAutoFit/>
          </a:bodyPr>
          <a:lstStyle/>
          <a:p>
            <a:r>
              <a:rPr lang="en-ZA" sz="1333" dirty="0">
                <a:latin typeface="Arial Rounded MT Bold" panose="020F0704030504030204" pitchFamily="34" charset="0"/>
              </a:rPr>
              <a:t>Source:</a:t>
            </a:r>
            <a:r>
              <a:rPr lang="en-US" sz="1400" dirty="0">
                <a:latin typeface="Arial Rounded MT Bold" panose="020F0704030504030204" pitchFamily="34" charset="0"/>
              </a:rPr>
              <a:t>IDF World Dairy Situation 2023</a:t>
            </a:r>
            <a:endParaRPr lang="en-ZA" sz="1333" dirty="0">
              <a:latin typeface="Arial Rounded MT Bold" panose="020F0704030504030204" pitchFamily="34" charset="0"/>
            </a:endParaRPr>
          </a:p>
        </p:txBody>
      </p:sp>
      <p:graphicFrame>
        <p:nvGraphicFramePr>
          <p:cNvPr id="5" name="Chart 4">
            <a:extLst>
              <a:ext uri="{FF2B5EF4-FFF2-40B4-BE49-F238E27FC236}">
                <a16:creationId xmlns:a16="http://schemas.microsoft.com/office/drawing/2014/main" id="{00000000-0008-0000-2100-000003000000}"/>
              </a:ext>
            </a:extLst>
          </p:cNvPr>
          <p:cNvGraphicFramePr>
            <a:graphicFrameLocks/>
          </p:cNvGraphicFramePr>
          <p:nvPr>
            <p:extLst>
              <p:ext uri="{D42A27DB-BD31-4B8C-83A1-F6EECF244321}">
                <p14:modId xmlns:p14="http://schemas.microsoft.com/office/powerpoint/2010/main" val="248419554"/>
              </p:ext>
            </p:extLst>
          </p:nvPr>
        </p:nvGraphicFramePr>
        <p:xfrm>
          <a:off x="1671145" y="595378"/>
          <a:ext cx="10520855" cy="5444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758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0311-47B0-E885-7078-8F9776830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0AC7B-1BF2-7EBE-005D-C9F9E8D1AD0F}"/>
              </a:ext>
            </a:extLst>
          </p:cNvPr>
          <p:cNvSpPr>
            <a:spLocks noGrp="1"/>
          </p:cNvSpPr>
          <p:nvPr>
            <p:ph type="title"/>
          </p:nvPr>
        </p:nvSpPr>
        <p:spPr>
          <a:xfrm>
            <a:off x="1349829" y="82849"/>
            <a:ext cx="9728718" cy="510429"/>
          </a:xfrm>
        </p:spPr>
        <p:txBody>
          <a:bodyPr>
            <a:noAutofit/>
          </a:bodyPr>
          <a:lstStyle/>
          <a:p>
            <a:pPr algn="ctr"/>
            <a:r>
              <a:rPr lang="en-ZA" sz="2800" dirty="0">
                <a:latin typeface="Arial Rounded MT Bold" panose="020F0704030504030204" pitchFamily="34" charset="0"/>
              </a:rPr>
              <a:t>World population and per capita dairy consumption</a:t>
            </a:r>
          </a:p>
        </p:txBody>
      </p:sp>
      <p:sp>
        <p:nvSpPr>
          <p:cNvPr id="6" name="Rectangle 5">
            <a:extLst>
              <a:ext uri="{FF2B5EF4-FFF2-40B4-BE49-F238E27FC236}">
                <a16:creationId xmlns:a16="http://schemas.microsoft.com/office/drawing/2014/main" id="{D3225D72-2C13-85A2-A1FD-4487E48B7D2C}"/>
              </a:ext>
            </a:extLst>
          </p:cNvPr>
          <p:cNvSpPr/>
          <p:nvPr/>
        </p:nvSpPr>
        <p:spPr>
          <a:xfrm>
            <a:off x="1832648" y="6524748"/>
            <a:ext cx="3485506" cy="307777"/>
          </a:xfrm>
          <a:prstGeom prst="rect">
            <a:avLst/>
          </a:prstGeom>
        </p:spPr>
        <p:txBody>
          <a:bodyPr wrap="none">
            <a:spAutoFit/>
          </a:bodyPr>
          <a:lstStyle/>
          <a:p>
            <a:r>
              <a:rPr lang="en-ZA" sz="1333" dirty="0">
                <a:latin typeface="Arial Rounded MT Bold" panose="020F0704030504030204" pitchFamily="34" charset="0"/>
              </a:rPr>
              <a:t>Source:</a:t>
            </a:r>
            <a:r>
              <a:rPr lang="en-US" sz="1400" dirty="0">
                <a:latin typeface="Arial Rounded MT Bold" panose="020F0704030504030204" pitchFamily="34" charset="0"/>
              </a:rPr>
              <a:t>IDF World Dairy Situation 2024</a:t>
            </a:r>
            <a:endParaRPr lang="en-ZA" sz="1333" dirty="0">
              <a:latin typeface="Arial Rounded MT Bold" panose="020F0704030504030204" pitchFamily="34" charset="0"/>
            </a:endParaRPr>
          </a:p>
        </p:txBody>
      </p:sp>
      <p:pic>
        <p:nvPicPr>
          <p:cNvPr id="8" name="Picture 7" descr="A graph of a graph with blue and orange bars&#10;&#10;Description automatically generated">
            <a:extLst>
              <a:ext uri="{FF2B5EF4-FFF2-40B4-BE49-F238E27FC236}">
                <a16:creationId xmlns:a16="http://schemas.microsoft.com/office/drawing/2014/main" id="{91646AA6-6073-2128-E20C-D2A4FD66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591" y="616690"/>
            <a:ext cx="7264311" cy="5908058"/>
          </a:xfrm>
          <a:prstGeom prst="rect">
            <a:avLst/>
          </a:prstGeom>
        </p:spPr>
      </p:pic>
    </p:spTree>
    <p:extLst>
      <p:ext uri="{BB962C8B-B14F-4D97-AF65-F5344CB8AC3E}">
        <p14:creationId xmlns:p14="http://schemas.microsoft.com/office/powerpoint/2010/main" val="801398841"/>
      </p:ext>
    </p:extLst>
  </p:cSld>
  <p:clrMapOvr>
    <a:masterClrMapping/>
  </p:clrMapOvr>
</p:sld>
</file>

<file path=ppt/theme/theme1.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10998</TotalTime>
  <Words>2349</Words>
  <Application>Microsoft Office PowerPoint</Application>
  <PresentationFormat>Widescreen</PresentationFormat>
  <Paragraphs>703</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Rounded MT Bold</vt:lpstr>
      <vt:lpstr>Calibri</vt:lpstr>
      <vt:lpstr>Cambria</vt:lpstr>
      <vt:lpstr>Google Sans</vt:lpstr>
      <vt:lpstr>Wingdings 2</vt:lpstr>
      <vt:lpstr>Contents Slide Master</vt:lpstr>
      <vt:lpstr>Milk SA Project: Economies and Markets  </vt:lpstr>
      <vt:lpstr>PowerPoint Presentation</vt:lpstr>
      <vt:lpstr>.</vt:lpstr>
      <vt:lpstr>.</vt:lpstr>
      <vt:lpstr>FAO food price indices January 2014 – September 2024</vt:lpstr>
      <vt:lpstr> World Dynamic:   “Policy Pivot, Rising Threats”     </vt:lpstr>
      <vt:lpstr>PowerPoint Presentation</vt:lpstr>
      <vt:lpstr>Global unprocessed milk production: 2013 - 2023</vt:lpstr>
      <vt:lpstr>World population and per capita dairy consumption</vt:lpstr>
      <vt:lpstr>Global Dairy Trade Auction Price Index of Dairy Products (GDT) January 2014 – October 2024</vt:lpstr>
      <vt:lpstr>International prices of dairy products Jan 2014 – September 2024</vt:lpstr>
      <vt:lpstr>Average European, Poland, and SA producer prices, of unprocessed milk, R/litre, Jan 2021 – Oct 2024 (latest two month preliminary)</vt:lpstr>
      <vt:lpstr>Unprocessed milk production in key exporting countries</vt:lpstr>
      <vt:lpstr>PowerPoint Presentation</vt:lpstr>
      <vt:lpstr>Business cycle indicators: Leading and the Co-incident Indicator  January 2013 – August 2024 </vt:lpstr>
      <vt:lpstr>Quarterly economic growth in SA (seasonally adjusted),  2019 – 2024 (base year 2015)</vt:lpstr>
      <vt:lpstr>Annual SA GDP at 2015 constant prices  2013 – 2024 (R billion)</vt:lpstr>
      <vt:lpstr>Consumer price inflation (CPI) headline and food inflation in SA,  January 2022 – September 2024</vt:lpstr>
      <vt:lpstr>Consumer price inflation (CPI) headline, food &amp; milk, eggs and cheese inflation in SA, January 2022 – September 2024</vt:lpstr>
      <vt:lpstr>Prime interest rates in South Africa, January 2013 – September 2024</vt:lpstr>
      <vt:lpstr>SA households: Real per capita disposable income and debt % of disposable income</vt:lpstr>
      <vt:lpstr>South African growth in Real Retail Sales: January 2014 – August 2024</vt:lpstr>
      <vt:lpstr>PowerPoint Presentation</vt:lpstr>
      <vt:lpstr>Monthly unprocessed milk purchases: January 2020 – September 2024 </vt:lpstr>
      <vt:lpstr>Monthly daily average unprocessed milk purchases:  January 2020 – September 2024 </vt:lpstr>
      <vt:lpstr>Maize (70%) and Soybean (30%) Price Ratio:  January 2019 – September 2024</vt:lpstr>
      <vt:lpstr>Changes in the quantities of retail sales of specific dairy products</vt:lpstr>
      <vt:lpstr>Changes in average retail prices of specific dairy products</vt:lpstr>
      <vt:lpstr> Changes in the Quantities of retail sales of specific dairy products and specific other food products </vt:lpstr>
      <vt:lpstr> </vt:lpstr>
      <vt:lpstr>The retail price indices (RPI) of specific dairy products: December 2016 – June 2024  </vt:lpstr>
      <vt:lpstr>The producer price index (PPI) of unprocessed milk, from December 2016 to July 2024 and the retail price indices (RPI) of fresh milk and UHT milk, from December 2016 to June 2024 </vt:lpstr>
      <vt:lpstr>The producer price index (PPI) of unprocessed milk, from December 2016 to July 2024 and the retail price indices (RPI) of yoghurt, maas and pre-packaged cheese, from December 2016 to June 2024</vt:lpstr>
      <vt:lpstr>Monthly cumulative net imports, milk equivalent:  January 2020 to August 2024</vt:lpstr>
      <vt:lpstr>Annual purchases of unprocessed milk plus milk equivalent of net imports = Total supply: 2014 - 2023</vt:lpstr>
      <vt:lpstr>PPI Indices of unprocessed milk and dairy products and the CPI of milk, cheese and eggs: January 2014 – September 2024</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Corlia</dc:creator>
  <cp:lastModifiedBy>Bertus van Heerden</cp:lastModifiedBy>
  <cp:revision>411</cp:revision>
  <cp:lastPrinted>2024-06-11T05:27:17Z</cp:lastPrinted>
  <dcterms:created xsi:type="dcterms:W3CDTF">2018-10-29T11:34:46Z</dcterms:created>
  <dcterms:modified xsi:type="dcterms:W3CDTF">2024-11-07T10:03:49Z</dcterms:modified>
</cp:coreProperties>
</file>