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3" d="100"/>
          <a:sy n="83" d="100"/>
        </p:scale>
        <p:origin x="686" y="67"/>
      </p:cViewPr>
      <p:guideLst/>
    </p:cSldViewPr>
  </p:slideViewPr>
  <p:notesTextViewPr>
    <p:cViewPr>
      <p:scale>
        <a:sx n="1" d="1"/>
        <a:sy n="1" d="1"/>
      </p:scale>
      <p:origin x="0" y="0"/>
    </p:cViewPr>
  </p:notesTextViewPr>
  <p:notesViewPr>
    <p:cSldViewPr snapToGrid="0">
      <p:cViewPr varScale="1">
        <p:scale>
          <a:sx n="82" d="100"/>
          <a:sy n="82" d="100"/>
        </p:scale>
        <p:origin x="387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411201-D457-4B66-ACC8-1DC7CF6027D3}" type="datetimeFigureOut">
              <a:rPr lang="en-ZA" smtClean="0"/>
              <a:t>2025/06/10</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A32AA7-A9AB-4969-818C-33A35B0C2522}" type="slidenum">
              <a:rPr lang="en-ZA" smtClean="0"/>
              <a:t>‹#›</a:t>
            </a:fld>
            <a:endParaRPr lang="en-ZA"/>
          </a:p>
        </p:txBody>
      </p:sp>
    </p:spTree>
    <p:extLst>
      <p:ext uri="{BB962C8B-B14F-4D97-AF65-F5344CB8AC3E}">
        <p14:creationId xmlns:p14="http://schemas.microsoft.com/office/powerpoint/2010/main" val="3949227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FA010-BBC2-7029-CDD6-DCE37BEE28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4B2078AA-82E5-5A82-4252-3BF6EA4121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EFB1D649-367A-50D2-27B1-53BF94DC8C3B}"/>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5" name="Footer Placeholder 4">
            <a:extLst>
              <a:ext uri="{FF2B5EF4-FFF2-40B4-BE49-F238E27FC236}">
                <a16:creationId xmlns:a16="http://schemas.microsoft.com/office/drawing/2014/main" id="{6DA9D643-AB8F-573E-AF8D-F6033B87F466}"/>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AFD0038-8CF5-9B5B-0563-996F1B4ECFDF}"/>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3846421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962E7-2C03-C150-EBEE-7DDED5A302FE}"/>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9E4D2C48-DC89-D448-1AD4-8AAFF3B52E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7296A33A-F151-9668-FB8F-C75239DA5213}"/>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5" name="Footer Placeholder 4">
            <a:extLst>
              <a:ext uri="{FF2B5EF4-FFF2-40B4-BE49-F238E27FC236}">
                <a16:creationId xmlns:a16="http://schemas.microsoft.com/office/drawing/2014/main" id="{850613A9-CDB2-99B2-FEB4-6F84748E472C}"/>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F18B85D-BC66-2828-D2CB-90FC32EDECFA}"/>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3446752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3C5045-DF02-EB0D-FC23-77130F732BC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A7C4186D-D79A-6303-3567-3781722B70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3A777B7-04D6-E37A-B02C-0C55F271CB09}"/>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5" name="Footer Placeholder 4">
            <a:extLst>
              <a:ext uri="{FF2B5EF4-FFF2-40B4-BE49-F238E27FC236}">
                <a16:creationId xmlns:a16="http://schemas.microsoft.com/office/drawing/2014/main" id="{6F25591E-ABCA-72CD-B6EF-9ED98449B152}"/>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E3816FB-B679-BC1D-51A3-1A3EE58A9666}"/>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414090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C0DE-D2AC-08E4-0FD0-41164A137083}"/>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22DC8790-8BA6-D9E2-13D2-CDBC64241D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51E9AE9-CCBE-E9A4-7213-F407CBCB2198}"/>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5" name="Footer Placeholder 4">
            <a:extLst>
              <a:ext uri="{FF2B5EF4-FFF2-40B4-BE49-F238E27FC236}">
                <a16:creationId xmlns:a16="http://schemas.microsoft.com/office/drawing/2014/main" id="{D77A92E2-45C9-A8EF-B5BB-98E7655D6DE4}"/>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0537A181-27ED-29ED-8CF1-82B84DA88B41}"/>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1595986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AF8CA-EBD1-7F5A-F2C8-A5F839B991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D4CE717E-A4E4-77F4-73C0-73DF3B6D7A8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88FB2A-EA13-18B2-B39A-836E1DE1592E}"/>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5" name="Footer Placeholder 4">
            <a:extLst>
              <a:ext uri="{FF2B5EF4-FFF2-40B4-BE49-F238E27FC236}">
                <a16:creationId xmlns:a16="http://schemas.microsoft.com/office/drawing/2014/main" id="{5A4A2A59-A1B9-4D3A-D6AC-B02DC5CE1A00}"/>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21189D7-1057-2CB1-4959-CCC57D89574F}"/>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3233276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6AEE1-6A8B-19BE-2F24-8081322A40C6}"/>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4C8BD001-0A3A-8770-5C64-28D26ECB31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AF340883-FFE5-A28A-750C-280EBA9A88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7157BC66-1719-DD4A-FDE0-A9D06EB16596}"/>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6" name="Footer Placeholder 5">
            <a:extLst>
              <a:ext uri="{FF2B5EF4-FFF2-40B4-BE49-F238E27FC236}">
                <a16:creationId xmlns:a16="http://schemas.microsoft.com/office/drawing/2014/main" id="{5ABB0B4D-0A55-CA4D-11E3-93BF8C5E0044}"/>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26CD6353-4A20-0949-222D-EFF77415B3F0}"/>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4200195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4433C-91DC-B43F-4C23-DF8A8C3DF9E4}"/>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E0C5AA9C-536D-1818-920D-9C4243A57E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8AE5A7-61D6-BB54-8AF9-D97F7EEA80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EA0E01E5-0CF4-571D-AB75-5CB047BD99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24B6A1-3230-319A-DAE5-6276A3E221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6F399150-0807-36EA-9F8F-6604C9D1654D}"/>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8" name="Footer Placeholder 7">
            <a:extLst>
              <a:ext uri="{FF2B5EF4-FFF2-40B4-BE49-F238E27FC236}">
                <a16:creationId xmlns:a16="http://schemas.microsoft.com/office/drawing/2014/main" id="{09E1EFEA-1791-6288-F0B9-38E808462398}"/>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3E4AD631-150A-801D-89C6-3902DB50CA60}"/>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4187069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A018A-AB15-E7CB-5E06-6D1B1C6B5ED5}"/>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C2103DD2-9F07-1BF2-A2B0-BA69F684AA1F}"/>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4" name="Footer Placeholder 3">
            <a:extLst>
              <a:ext uri="{FF2B5EF4-FFF2-40B4-BE49-F238E27FC236}">
                <a16:creationId xmlns:a16="http://schemas.microsoft.com/office/drawing/2014/main" id="{79E4E928-97E1-8776-D03A-1F2594E4CDD7}"/>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D53EAE53-C14B-8672-8B08-2F921B108958}"/>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888470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DA5368-AF5F-1250-5E87-A1661FE4B0E2}"/>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3" name="Footer Placeholder 2">
            <a:extLst>
              <a:ext uri="{FF2B5EF4-FFF2-40B4-BE49-F238E27FC236}">
                <a16:creationId xmlns:a16="http://schemas.microsoft.com/office/drawing/2014/main" id="{A02E75CA-F9C3-2C4F-BEB9-0B60A1E4A04E}"/>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A22231E4-0974-88AE-1D01-8DB5498C9167}"/>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586066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5E004-63C1-EAD2-5EF6-578839A42F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B60AA2A9-8C10-4416-5D77-2B21D3FF74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5C744118-FEC0-127F-FC38-9EA4907F45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0EBB10-F92B-585F-DDB5-74395B628C2B}"/>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6" name="Footer Placeholder 5">
            <a:extLst>
              <a:ext uri="{FF2B5EF4-FFF2-40B4-BE49-F238E27FC236}">
                <a16:creationId xmlns:a16="http://schemas.microsoft.com/office/drawing/2014/main" id="{59891E47-C87B-CD02-82E3-DEDCF65DD392}"/>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A3E2FCE7-32E8-EF49-D2ED-1E05E6861690}"/>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3264107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52E78-CEB5-DB2A-62FC-A853AD49FE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805E009F-9905-6074-1924-A7C1426530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75DE3B81-AD0E-C458-D5FF-C03E072610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D23A91-A54C-0E7E-EE15-A8175DA3A99E}"/>
              </a:ext>
            </a:extLst>
          </p:cNvPr>
          <p:cNvSpPr>
            <a:spLocks noGrp="1"/>
          </p:cNvSpPr>
          <p:nvPr>
            <p:ph type="dt" sz="half" idx="10"/>
          </p:nvPr>
        </p:nvSpPr>
        <p:spPr/>
        <p:txBody>
          <a:bodyPr/>
          <a:lstStyle/>
          <a:p>
            <a:fld id="{1181A3CB-7A28-4BD5-8BF2-0179978B5500}" type="datetimeFigureOut">
              <a:rPr lang="en-ZA" smtClean="0"/>
              <a:t>2025/06/10</a:t>
            </a:fld>
            <a:endParaRPr lang="en-ZA"/>
          </a:p>
        </p:txBody>
      </p:sp>
      <p:sp>
        <p:nvSpPr>
          <p:cNvPr id="6" name="Footer Placeholder 5">
            <a:extLst>
              <a:ext uri="{FF2B5EF4-FFF2-40B4-BE49-F238E27FC236}">
                <a16:creationId xmlns:a16="http://schemas.microsoft.com/office/drawing/2014/main" id="{D2FD0AB6-6D4E-BFDC-F43A-BB8B1E1863A1}"/>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981ECE5-7DD5-B4E9-6C03-842F2D513441}"/>
              </a:ext>
            </a:extLst>
          </p:cNvPr>
          <p:cNvSpPr>
            <a:spLocks noGrp="1"/>
          </p:cNvSpPr>
          <p:nvPr>
            <p:ph type="sldNum" sz="quarter" idx="12"/>
          </p:nvPr>
        </p:nvSpPr>
        <p:spPr/>
        <p:txBody>
          <a:bodyPr/>
          <a:lstStyle/>
          <a:p>
            <a:fld id="{60A87602-B615-4ACF-AC9C-73EA0BDE58DB}" type="slidenum">
              <a:rPr lang="en-ZA" smtClean="0"/>
              <a:t>‹#›</a:t>
            </a:fld>
            <a:endParaRPr lang="en-ZA"/>
          </a:p>
        </p:txBody>
      </p:sp>
    </p:spTree>
    <p:extLst>
      <p:ext uri="{BB962C8B-B14F-4D97-AF65-F5344CB8AC3E}">
        <p14:creationId xmlns:p14="http://schemas.microsoft.com/office/powerpoint/2010/main" val="343185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761DA4-0E9A-5BC5-19BA-7F86EA014E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3096EAEB-90E2-01FE-9927-883783CADF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1ADCA217-8D94-99A6-D801-40C3E39122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181A3CB-7A28-4BD5-8BF2-0179978B5500}" type="datetimeFigureOut">
              <a:rPr lang="en-ZA" smtClean="0"/>
              <a:t>2025/06/10</a:t>
            </a:fld>
            <a:endParaRPr lang="en-ZA"/>
          </a:p>
        </p:txBody>
      </p:sp>
      <p:sp>
        <p:nvSpPr>
          <p:cNvPr id="5" name="Footer Placeholder 4">
            <a:extLst>
              <a:ext uri="{FF2B5EF4-FFF2-40B4-BE49-F238E27FC236}">
                <a16:creationId xmlns:a16="http://schemas.microsoft.com/office/drawing/2014/main" id="{32B4DCD6-F75F-054E-88C3-687EC8C34C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634A2748-E3C6-A74F-8FF5-A0A71F7C6F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A87602-B615-4ACF-AC9C-73EA0BDE58DB}" type="slidenum">
              <a:rPr lang="en-ZA" smtClean="0"/>
              <a:t>‹#›</a:t>
            </a:fld>
            <a:endParaRPr lang="en-ZA"/>
          </a:p>
        </p:txBody>
      </p:sp>
    </p:spTree>
    <p:extLst>
      <p:ext uri="{BB962C8B-B14F-4D97-AF65-F5344CB8AC3E}">
        <p14:creationId xmlns:p14="http://schemas.microsoft.com/office/powerpoint/2010/main" val="2556112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9CB26-93EE-2F34-7C12-7D8743C61656}"/>
              </a:ext>
            </a:extLst>
          </p:cNvPr>
          <p:cNvSpPr>
            <a:spLocks noGrp="1"/>
          </p:cNvSpPr>
          <p:nvPr>
            <p:ph type="ctrTitle"/>
          </p:nvPr>
        </p:nvSpPr>
        <p:spPr>
          <a:xfrm>
            <a:off x="1524000" y="1122363"/>
            <a:ext cx="9144000" cy="1222003"/>
          </a:xfrm>
        </p:spPr>
        <p:txBody>
          <a:bodyPr/>
          <a:lstStyle/>
          <a:p>
            <a:r>
              <a:rPr lang="en-ZA" b="1" dirty="0"/>
              <a:t>CEO Presentation</a:t>
            </a:r>
          </a:p>
        </p:txBody>
      </p:sp>
      <p:sp>
        <p:nvSpPr>
          <p:cNvPr id="3" name="Subtitle 2">
            <a:extLst>
              <a:ext uri="{FF2B5EF4-FFF2-40B4-BE49-F238E27FC236}">
                <a16:creationId xmlns:a16="http://schemas.microsoft.com/office/drawing/2014/main" id="{B11DB91A-ADB4-DCA8-DFFA-1267C9714876}"/>
              </a:ext>
            </a:extLst>
          </p:cNvPr>
          <p:cNvSpPr>
            <a:spLocks noGrp="1"/>
          </p:cNvSpPr>
          <p:nvPr>
            <p:ph type="subTitle" idx="1"/>
          </p:nvPr>
        </p:nvSpPr>
        <p:spPr>
          <a:xfrm>
            <a:off x="1524000" y="2626468"/>
            <a:ext cx="9144000" cy="2631332"/>
          </a:xfrm>
        </p:spPr>
        <p:txBody>
          <a:bodyPr>
            <a:normAutofit/>
          </a:bodyPr>
          <a:lstStyle/>
          <a:p>
            <a:r>
              <a:rPr lang="en-ZA" sz="2800" b="1" dirty="0"/>
              <a:t>To the Members of Milk SA</a:t>
            </a:r>
          </a:p>
          <a:p>
            <a:endParaRPr lang="en-ZA" sz="2800" b="1" dirty="0"/>
          </a:p>
          <a:p>
            <a:r>
              <a:rPr lang="en-ZA" sz="2800" b="1" dirty="0"/>
              <a:t>At their General Meeting</a:t>
            </a:r>
          </a:p>
          <a:p>
            <a:endParaRPr lang="en-ZA" sz="2800" b="1" dirty="0"/>
          </a:p>
          <a:p>
            <a:r>
              <a:rPr lang="en-ZA" sz="2800" b="1" dirty="0"/>
              <a:t>12 June 2025</a:t>
            </a:r>
          </a:p>
        </p:txBody>
      </p:sp>
      <p:pic>
        <p:nvPicPr>
          <p:cNvPr id="1026" name="Picture 3">
            <a:extLst>
              <a:ext uri="{FF2B5EF4-FFF2-40B4-BE49-F238E27FC236}">
                <a16:creationId xmlns:a16="http://schemas.microsoft.com/office/drawing/2014/main" id="{EA9812CE-ECFB-38C5-49F9-459DCCED524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629900" y="5832475"/>
            <a:ext cx="1562100" cy="102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6262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E5533-C138-E539-F168-676CD80F0C65}"/>
              </a:ext>
            </a:extLst>
          </p:cNvPr>
          <p:cNvSpPr>
            <a:spLocks noGrp="1"/>
          </p:cNvSpPr>
          <p:nvPr>
            <p:ph type="title"/>
          </p:nvPr>
        </p:nvSpPr>
        <p:spPr>
          <a:xfrm>
            <a:off x="838200" y="365126"/>
            <a:ext cx="10515600" cy="775518"/>
          </a:xfrm>
        </p:spPr>
        <p:txBody>
          <a:bodyPr/>
          <a:lstStyle/>
          <a:p>
            <a:pPr algn="ctr"/>
            <a:r>
              <a:rPr lang="en-ZA" b="1" dirty="0">
                <a:latin typeface="Arial Narrow" panose="020B0606020202030204" pitchFamily="34" charset="0"/>
              </a:rPr>
              <a:t>Numbers</a:t>
            </a:r>
          </a:p>
        </p:txBody>
      </p:sp>
      <p:sp>
        <p:nvSpPr>
          <p:cNvPr id="3" name="Content Placeholder 2">
            <a:extLst>
              <a:ext uri="{FF2B5EF4-FFF2-40B4-BE49-F238E27FC236}">
                <a16:creationId xmlns:a16="http://schemas.microsoft.com/office/drawing/2014/main" id="{69E1A7B2-527B-9055-F50E-5363F62C5C8A}"/>
              </a:ext>
            </a:extLst>
          </p:cNvPr>
          <p:cNvSpPr>
            <a:spLocks noGrp="1"/>
          </p:cNvSpPr>
          <p:nvPr>
            <p:ph idx="1"/>
          </p:nvPr>
        </p:nvSpPr>
        <p:spPr>
          <a:xfrm>
            <a:off x="838200" y="1244338"/>
            <a:ext cx="10515600" cy="4932625"/>
          </a:xfrm>
        </p:spPr>
        <p:txBody>
          <a:bodyPr>
            <a:normAutofit lnSpcReduction="10000"/>
          </a:bodyPr>
          <a:lstStyle/>
          <a:p>
            <a:r>
              <a:rPr lang="en-ZA" dirty="0">
                <a:latin typeface="Arial" panose="020B0604020202020204" pitchFamily="34" charset="0"/>
                <a:cs typeface="Arial" panose="020B0604020202020204" pitchFamily="34" charset="0"/>
              </a:rPr>
              <a:t>Every cow produces milk for ±107 people in SA. </a:t>
            </a:r>
          </a:p>
          <a:p>
            <a:pPr marL="0" indent="0">
              <a:buNone/>
            </a:pPr>
            <a:endParaRPr lang="en-ZA" dirty="0">
              <a:latin typeface="Arial" panose="020B0604020202020204" pitchFamily="34" charset="0"/>
              <a:cs typeface="Arial" panose="020B0604020202020204" pitchFamily="34" charset="0"/>
            </a:endParaRPr>
          </a:p>
          <a:p>
            <a:r>
              <a:rPr lang="en-ZA" dirty="0">
                <a:latin typeface="Arial" panose="020B0604020202020204" pitchFamily="34" charset="0"/>
                <a:cs typeface="Arial" panose="020B0604020202020204" pitchFamily="34" charset="0"/>
              </a:rPr>
              <a:t>For every single dairy farmer, there are ±72 730 consumers.</a:t>
            </a:r>
            <a:r>
              <a:rPr lang="en-ZA" baseline="30000" dirty="0">
                <a:latin typeface="Arial" panose="020B0604020202020204" pitchFamily="34" charset="0"/>
                <a:cs typeface="Arial" panose="020B0604020202020204" pitchFamily="34" charset="0"/>
              </a:rPr>
              <a:t> </a:t>
            </a:r>
            <a:endParaRPr lang="en-ZA" dirty="0">
              <a:latin typeface="Arial" panose="020B0604020202020204" pitchFamily="34" charset="0"/>
              <a:cs typeface="Arial" panose="020B0604020202020204" pitchFamily="34" charset="0"/>
            </a:endParaRPr>
          </a:p>
          <a:p>
            <a:pPr marL="0" indent="0">
              <a:buNone/>
            </a:pPr>
            <a:endParaRPr lang="en-ZA" dirty="0">
              <a:latin typeface="Arial" panose="020B0604020202020204" pitchFamily="34" charset="0"/>
              <a:cs typeface="Arial" panose="020B0604020202020204" pitchFamily="34" charset="0"/>
            </a:endParaRPr>
          </a:p>
          <a:p>
            <a:r>
              <a:rPr lang="en-ZA" dirty="0">
                <a:latin typeface="Arial" panose="020B0604020202020204" pitchFamily="34" charset="0"/>
                <a:cs typeface="Arial" panose="020B0604020202020204" pitchFamily="34" charset="0"/>
              </a:rPr>
              <a:t>For every dairy factory in SA, there are ±496 100 consumers.</a:t>
            </a:r>
          </a:p>
          <a:p>
            <a:pPr marL="0" indent="0">
              <a:buNone/>
            </a:pPr>
            <a:endParaRPr lang="en-ZA" dirty="0">
              <a:latin typeface="Arial" panose="020B0604020202020204" pitchFamily="34" charset="0"/>
              <a:cs typeface="Arial" panose="020B0604020202020204" pitchFamily="34" charset="0"/>
            </a:endParaRPr>
          </a:p>
          <a:p>
            <a:r>
              <a:rPr lang="en-ZA" dirty="0">
                <a:latin typeface="Arial" panose="020B0604020202020204" pitchFamily="34" charset="0"/>
                <a:cs typeface="Arial" panose="020B0604020202020204" pitchFamily="34" charset="0"/>
              </a:rPr>
              <a:t>Only 30 from the 130 dairy factories process 90% of the country’s milk into drinking milk and other dairy products.</a:t>
            </a:r>
          </a:p>
          <a:p>
            <a:pPr marL="0" indent="0">
              <a:buNone/>
            </a:pPr>
            <a:endParaRPr lang="en-ZA" dirty="0">
              <a:latin typeface="Arial" panose="020B0604020202020204" pitchFamily="34" charset="0"/>
              <a:cs typeface="Arial" panose="020B0604020202020204" pitchFamily="34" charset="0"/>
            </a:endParaRPr>
          </a:p>
          <a:p>
            <a:r>
              <a:rPr lang="en-ZA" dirty="0">
                <a:latin typeface="Arial" panose="020B0604020202020204" pitchFamily="34" charset="0"/>
                <a:cs typeface="Arial" panose="020B0604020202020204" pitchFamily="34" charset="0"/>
              </a:rPr>
              <a:t>SA produces 0,4% of the world’s milk, and we are self-sufficient.</a:t>
            </a:r>
          </a:p>
          <a:p>
            <a:endParaRPr lang="en-ZA" dirty="0"/>
          </a:p>
        </p:txBody>
      </p:sp>
      <p:pic>
        <p:nvPicPr>
          <p:cNvPr id="4" name="Picture 3">
            <a:extLst>
              <a:ext uri="{FF2B5EF4-FFF2-40B4-BE49-F238E27FC236}">
                <a16:creationId xmlns:a16="http://schemas.microsoft.com/office/drawing/2014/main" id="{AD18C021-4EF2-2C9B-E0EB-C40F4C4D39B9}"/>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629900" y="5832475"/>
            <a:ext cx="1562100" cy="102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6279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39FFC-B4B8-344F-2270-07B1125A3189}"/>
              </a:ext>
            </a:extLst>
          </p:cNvPr>
          <p:cNvSpPr>
            <a:spLocks noGrp="1"/>
          </p:cNvSpPr>
          <p:nvPr>
            <p:ph type="title"/>
          </p:nvPr>
        </p:nvSpPr>
        <p:spPr>
          <a:xfrm>
            <a:off x="838200" y="365126"/>
            <a:ext cx="10515600" cy="1001762"/>
          </a:xfrm>
        </p:spPr>
        <p:txBody>
          <a:bodyPr/>
          <a:lstStyle/>
          <a:p>
            <a:pPr algn="ctr"/>
            <a:r>
              <a:rPr lang="en-ZA" b="1" dirty="0"/>
              <a:t>Thoughts</a:t>
            </a:r>
          </a:p>
        </p:txBody>
      </p:sp>
      <p:sp>
        <p:nvSpPr>
          <p:cNvPr id="3" name="Content Placeholder 2">
            <a:extLst>
              <a:ext uri="{FF2B5EF4-FFF2-40B4-BE49-F238E27FC236}">
                <a16:creationId xmlns:a16="http://schemas.microsoft.com/office/drawing/2014/main" id="{A1D1776B-128A-733F-9605-AE9453F6A141}"/>
              </a:ext>
            </a:extLst>
          </p:cNvPr>
          <p:cNvSpPr>
            <a:spLocks noGrp="1"/>
          </p:cNvSpPr>
          <p:nvPr>
            <p:ph idx="1"/>
          </p:nvPr>
        </p:nvSpPr>
        <p:spPr>
          <a:xfrm>
            <a:off x="838200" y="1555423"/>
            <a:ext cx="10515600" cy="4621540"/>
          </a:xfrm>
        </p:spPr>
        <p:txBody>
          <a:bodyPr>
            <a:normAutofit/>
          </a:bodyPr>
          <a:lstStyle/>
          <a:p>
            <a:r>
              <a:rPr lang="en-ZA" dirty="0">
                <a:latin typeface="Arial" panose="020B0604020202020204" pitchFamily="34" charset="0"/>
                <a:cs typeface="Arial" panose="020B0604020202020204" pitchFamily="34" charset="0"/>
              </a:rPr>
              <a:t>A handful and declining number of entrepreneurs provides for an ever increasing population.</a:t>
            </a:r>
          </a:p>
          <a:p>
            <a:pPr marL="0" indent="0">
              <a:buNone/>
            </a:pPr>
            <a:endParaRPr lang="en-ZA" dirty="0">
              <a:latin typeface="Arial" panose="020B0604020202020204" pitchFamily="34" charset="0"/>
              <a:cs typeface="Arial" panose="020B0604020202020204" pitchFamily="34" charset="0"/>
            </a:endParaRPr>
          </a:p>
          <a:p>
            <a:r>
              <a:rPr lang="en-ZA" dirty="0">
                <a:latin typeface="Arial" panose="020B0604020202020204" pitchFamily="34" charset="0"/>
                <a:cs typeface="Arial" panose="020B0604020202020204" pitchFamily="34" charset="0"/>
              </a:rPr>
              <a:t>The vulnerability of the dairy industry is also quite obvious in many respects, which is aggravated by the State’s incapacity.</a:t>
            </a:r>
          </a:p>
          <a:p>
            <a:pPr marL="0" indent="0">
              <a:buNone/>
            </a:pPr>
            <a:endParaRPr lang="en-ZA" dirty="0">
              <a:latin typeface="Arial" panose="020B0604020202020204" pitchFamily="34" charset="0"/>
              <a:cs typeface="Arial" panose="020B0604020202020204" pitchFamily="34" charset="0"/>
            </a:endParaRPr>
          </a:p>
          <a:p>
            <a:r>
              <a:rPr lang="en-ZA" dirty="0">
                <a:latin typeface="Arial" panose="020B0604020202020204" pitchFamily="34" charset="0"/>
                <a:cs typeface="Arial" panose="020B0604020202020204" pitchFamily="34" charset="0"/>
              </a:rPr>
              <a:t>Therefore, the industry needs to stand together, do things together and plan ahead, so that we can continue doing what we love and appreciate most. </a:t>
            </a:r>
          </a:p>
          <a:p>
            <a:endParaRPr lang="en-ZA" dirty="0"/>
          </a:p>
        </p:txBody>
      </p:sp>
      <p:pic>
        <p:nvPicPr>
          <p:cNvPr id="4" name="Picture 3">
            <a:extLst>
              <a:ext uri="{FF2B5EF4-FFF2-40B4-BE49-F238E27FC236}">
                <a16:creationId xmlns:a16="http://schemas.microsoft.com/office/drawing/2014/main" id="{90212D1B-473E-BF71-FEC0-49B7C86A4A0A}"/>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629900" y="5832475"/>
            <a:ext cx="1562100" cy="102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8106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B0302C-DAD1-651A-2966-DC76CB8CE61A}"/>
              </a:ext>
            </a:extLst>
          </p:cNvPr>
          <p:cNvSpPr>
            <a:spLocks noGrp="1"/>
          </p:cNvSpPr>
          <p:nvPr>
            <p:ph type="title"/>
          </p:nvPr>
        </p:nvSpPr>
        <p:spPr>
          <a:xfrm>
            <a:off x="686834" y="1153572"/>
            <a:ext cx="3200400" cy="4461163"/>
          </a:xfrm>
        </p:spPr>
        <p:txBody>
          <a:bodyPr>
            <a:normAutofit/>
          </a:bodyPr>
          <a:lstStyle/>
          <a:p>
            <a:r>
              <a:rPr lang="en-ZA" dirty="0">
                <a:solidFill>
                  <a:srgbClr val="FFFFFF"/>
                </a:solidFill>
                <a:latin typeface="Arial" panose="020B0604020202020204" pitchFamily="34" charset="0"/>
                <a:cs typeface="Arial" panose="020B0604020202020204" pitchFamily="34" charset="0"/>
              </a:rPr>
              <a:t>“Something wrong”</a:t>
            </a:r>
          </a:p>
        </p:txBody>
      </p:sp>
      <p:sp>
        <p:nvSpPr>
          <p:cNvPr id="16" name="Arc 15">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4A94D7B-0958-0FD4-604E-0AE73407F46A}"/>
              </a:ext>
            </a:extLst>
          </p:cNvPr>
          <p:cNvSpPr>
            <a:spLocks noGrp="1"/>
          </p:cNvSpPr>
          <p:nvPr>
            <p:ph idx="1"/>
          </p:nvPr>
        </p:nvSpPr>
        <p:spPr>
          <a:xfrm>
            <a:off x="4447308" y="319088"/>
            <a:ext cx="6906491" cy="5857875"/>
          </a:xfrm>
        </p:spPr>
        <p:txBody>
          <a:bodyPr anchor="ctr">
            <a:normAutofit lnSpcReduction="10000"/>
          </a:bodyPr>
          <a:lstStyle/>
          <a:p>
            <a:r>
              <a:rPr lang="en-ZA" sz="2000" b="1" dirty="0">
                <a:latin typeface="Arial" panose="020B0604020202020204" pitchFamily="34" charset="0"/>
                <a:cs typeface="Arial" panose="020B0604020202020204" pitchFamily="34" charset="0"/>
              </a:rPr>
              <a:t>I received a call last week from a farmer in the Southern Cape who argued that there is something wrong in the dairy industry, as many dairy farmers are closing business. He insisted that the Control Boards should be revived but refused to be a member of the MPO and be part of the solution. </a:t>
            </a:r>
          </a:p>
          <a:p>
            <a:pPr marL="0" indent="0">
              <a:buNone/>
            </a:pPr>
            <a:endParaRPr lang="en-ZA" sz="2000" b="1" dirty="0">
              <a:latin typeface="Arial" panose="020B0604020202020204" pitchFamily="34" charset="0"/>
              <a:cs typeface="Arial" panose="020B0604020202020204" pitchFamily="34" charset="0"/>
            </a:endParaRPr>
          </a:p>
          <a:p>
            <a:r>
              <a:rPr lang="en-ZA" sz="2000" b="1" dirty="0">
                <a:latin typeface="Arial" panose="020B0604020202020204" pitchFamily="34" charset="0"/>
                <a:cs typeface="Arial" panose="020B0604020202020204" pitchFamily="34" charset="0"/>
              </a:rPr>
              <a:t>The unsettling reality is that certain not-so-subtle noises have been made in Government circles, about market concentration and unfair competition; and this was also the topic at a recent NEDLAC session, where Milk SA had to field arguments such as that the current system was not conducive for small entrepreneurs and new entrants.</a:t>
            </a:r>
          </a:p>
          <a:p>
            <a:pPr marL="0" indent="0">
              <a:buNone/>
            </a:pPr>
            <a:endParaRPr lang="en-ZA" sz="2000" b="1" dirty="0">
              <a:latin typeface="Arial" panose="020B0604020202020204" pitchFamily="34" charset="0"/>
              <a:cs typeface="Arial" panose="020B0604020202020204" pitchFamily="34" charset="0"/>
            </a:endParaRPr>
          </a:p>
          <a:p>
            <a:r>
              <a:rPr lang="en-ZA" sz="2000" b="1" dirty="0">
                <a:latin typeface="Arial" panose="020B0604020202020204" pitchFamily="34" charset="0"/>
                <a:cs typeface="Arial" panose="020B0604020202020204" pitchFamily="34" charset="0"/>
              </a:rPr>
              <a:t>Fortunately, the founders of Milk SA had the vision 23 years ago, to realize that the industry needs a unified stance and strategic intent as well as unified actions to fill in where government failed and to lead where there is no foresight.</a:t>
            </a:r>
          </a:p>
          <a:p>
            <a:endParaRPr lang="en-ZA" sz="20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9636182-0001-DAD5-BEE2-C8B8A0E45D4D}"/>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10629900" y="5832475"/>
            <a:ext cx="1562100" cy="102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8450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67906-103E-D356-8E06-64403E3C06A1}"/>
              </a:ext>
            </a:extLst>
          </p:cNvPr>
          <p:cNvSpPr>
            <a:spLocks noGrp="1"/>
          </p:cNvSpPr>
          <p:nvPr>
            <p:ph type="title"/>
          </p:nvPr>
        </p:nvSpPr>
        <p:spPr>
          <a:xfrm>
            <a:off x="5868557" y="1138036"/>
            <a:ext cx="5444382" cy="515666"/>
          </a:xfrm>
        </p:spPr>
        <p:txBody>
          <a:bodyPr anchor="t">
            <a:normAutofit fontScale="90000"/>
          </a:bodyPr>
          <a:lstStyle/>
          <a:p>
            <a:r>
              <a:rPr lang="en-ZA" sz="3200" b="1" dirty="0">
                <a:latin typeface="Arial" panose="020B0604020202020204" pitchFamily="34" charset="0"/>
                <a:cs typeface="Arial" panose="020B0604020202020204" pitchFamily="34" charset="0"/>
              </a:rPr>
              <a:t>We’ve grown organically</a:t>
            </a:r>
          </a:p>
        </p:txBody>
      </p:sp>
      <p:pic>
        <p:nvPicPr>
          <p:cNvPr id="13" name="Picture 12" descr="Abstract texture of white smoke">
            <a:extLst>
              <a:ext uri="{FF2B5EF4-FFF2-40B4-BE49-F238E27FC236}">
                <a16:creationId xmlns:a16="http://schemas.microsoft.com/office/drawing/2014/main" id="{390596AA-FC27-AC5D-1F1D-6F112EBBF625}"/>
              </a:ext>
            </a:extLst>
          </p:cNvPr>
          <p:cNvPicPr>
            <a:picLocks noChangeAspect="1"/>
          </p:cNvPicPr>
          <p:nvPr/>
        </p:nvPicPr>
        <p:blipFill>
          <a:blip r:embed="rId2"/>
          <a:srcRect l="49682" r="180" b="-1"/>
          <a:stretch>
            <a:fillRect/>
          </a:stretch>
        </p:blipFill>
        <p:spPr>
          <a:xfrm>
            <a:off x="-1" y="10"/>
            <a:ext cx="3988341" cy="6857990"/>
          </a:xfrm>
          <a:prstGeom prst="rect">
            <a:avLst/>
          </a:prstGeom>
        </p:spPr>
      </p:pic>
      <p:cxnSp>
        <p:nvCxnSpPr>
          <p:cNvPr id="14" name="Straight Connector 13">
            <a:extLst>
              <a:ext uri="{FF2B5EF4-FFF2-40B4-BE49-F238E27FC236}">
                <a16:creationId xmlns:a16="http://schemas.microsoft.com/office/drawing/2014/main" id="{1503BFE4-729B-D9D0-C17B-501E6AF1127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71697"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2112C92-8682-9607-DE6A-028023D33972}"/>
              </a:ext>
            </a:extLst>
          </p:cNvPr>
          <p:cNvSpPr>
            <a:spLocks noGrp="1"/>
          </p:cNvSpPr>
          <p:nvPr>
            <p:ph idx="1"/>
          </p:nvPr>
        </p:nvSpPr>
        <p:spPr>
          <a:xfrm>
            <a:off x="4542817" y="1653702"/>
            <a:ext cx="6770122" cy="4488681"/>
          </a:xfrm>
        </p:spPr>
        <p:txBody>
          <a:bodyPr>
            <a:normAutofit lnSpcReduction="10000"/>
          </a:bodyPr>
          <a:lstStyle/>
          <a:p>
            <a:r>
              <a:rPr lang="en-ZA" sz="1800" b="1" dirty="0">
                <a:latin typeface="Arial" panose="020B0604020202020204" pitchFamily="34" charset="0"/>
                <a:cs typeface="Arial" panose="020B0604020202020204" pitchFamily="34" charset="0"/>
              </a:rPr>
              <a:t>For me as CEO, it is a great privilege to have been entrusted by the Board of Directors with the responsibility to take care of the statutory regulations and the governance affairs of Milk SA. As Milk SA, we have grown organically over these years, while the projects were shaped by changing variables such as consumer demand and the regulatory environment.</a:t>
            </a:r>
          </a:p>
          <a:p>
            <a:r>
              <a:rPr lang="en-ZA" sz="1800" b="1" dirty="0">
                <a:latin typeface="Arial" panose="020B0604020202020204" pitchFamily="34" charset="0"/>
                <a:cs typeface="Arial" panose="020B0604020202020204" pitchFamily="34" charset="0"/>
              </a:rPr>
              <a:t>We are particularly exited about the fact that we could expand the statutory information during the past three-and-a-half years to report on nine different product categories.</a:t>
            </a:r>
          </a:p>
          <a:p>
            <a:r>
              <a:rPr lang="en-ZA" sz="1800" b="1" dirty="0">
                <a:latin typeface="Arial" panose="020B0604020202020204" pitchFamily="34" charset="0"/>
                <a:cs typeface="Arial" panose="020B0604020202020204" pitchFamily="34" charset="0"/>
              </a:rPr>
              <a:t>We are also proud of our meticulous administration and established structures through which we can collect the levies efficiently and to provide reliable industry information for all.</a:t>
            </a:r>
          </a:p>
          <a:p>
            <a:r>
              <a:rPr lang="en-ZA" sz="1800" b="1" dirty="0">
                <a:latin typeface="Arial" panose="020B0604020202020204" pitchFamily="34" charset="0"/>
                <a:cs typeface="Arial" panose="020B0604020202020204" pitchFamily="34" charset="0"/>
              </a:rPr>
              <a:t>The Office is prepared and looking forward to be serving the industry for another four-year round, which will be the sixth round.</a:t>
            </a:r>
          </a:p>
          <a:p>
            <a:endParaRPr lang="en-ZA" sz="1400" dirty="0"/>
          </a:p>
          <a:p>
            <a:endParaRPr lang="en-ZA" sz="1400" dirty="0"/>
          </a:p>
        </p:txBody>
      </p:sp>
      <p:pic>
        <p:nvPicPr>
          <p:cNvPr id="4" name="Picture 3">
            <a:extLst>
              <a:ext uri="{FF2B5EF4-FFF2-40B4-BE49-F238E27FC236}">
                <a16:creationId xmlns:a16="http://schemas.microsoft.com/office/drawing/2014/main" id="{D5F66DE5-7341-E16C-FA7C-F3F54F21192A}"/>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0629900" y="5832475"/>
            <a:ext cx="1562100" cy="102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4038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5E2835-4E47-45B3-9CFE-732FF7B054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A graph of a number of role players&#10;&#10;AI-generated content may be incorrect.">
            <a:extLst>
              <a:ext uri="{FF2B5EF4-FFF2-40B4-BE49-F238E27FC236}">
                <a16:creationId xmlns:a16="http://schemas.microsoft.com/office/drawing/2014/main" id="{4790922B-B0DD-9640-CC3D-090633061FD2}"/>
              </a:ext>
            </a:extLst>
          </p:cNvPr>
          <p:cNvPicPr>
            <a:picLocks noChangeAspect="1"/>
          </p:cNvPicPr>
          <p:nvPr/>
        </p:nvPicPr>
        <p:blipFill>
          <a:blip r:embed="rId2"/>
          <a:srcRect l="847" r="4870"/>
          <a:stretch>
            <a:fillRect/>
          </a:stretch>
        </p:blipFill>
        <p:spPr>
          <a:xfrm>
            <a:off x="3242695" y="10"/>
            <a:ext cx="8949307" cy="6857990"/>
          </a:xfrm>
          <a:custGeom>
            <a:avLst/>
            <a:gdLst/>
            <a:ahLst/>
            <a:cxnLst/>
            <a:rect l="l" t="t" r="r" b="b"/>
            <a:pathLst>
              <a:path w="8949307" h="6858000">
                <a:moveTo>
                  <a:pt x="0" y="0"/>
                </a:moveTo>
                <a:lnTo>
                  <a:pt x="8949307" y="0"/>
                </a:lnTo>
                <a:lnTo>
                  <a:pt x="8949307" y="6858000"/>
                </a:lnTo>
                <a:lnTo>
                  <a:pt x="0" y="6858000"/>
                </a:lnTo>
                <a:lnTo>
                  <a:pt x="62983" y="6788730"/>
                </a:lnTo>
                <a:cubicBezTo>
                  <a:pt x="773509" y="5928900"/>
                  <a:pt x="1212979" y="4741056"/>
                  <a:pt x="1212979" y="3429000"/>
                </a:cubicBezTo>
                <a:cubicBezTo>
                  <a:pt x="1212979" y="2116944"/>
                  <a:pt x="773509" y="929100"/>
                  <a:pt x="62983" y="69271"/>
                </a:cubicBezTo>
                <a:close/>
              </a:path>
            </a:pathLst>
          </a:custGeom>
        </p:spPr>
      </p:pic>
      <p:sp useBgFill="1">
        <p:nvSpPr>
          <p:cNvPr id="13" name="Freeform: Shape 12">
            <a:extLst>
              <a:ext uri="{FF2B5EF4-FFF2-40B4-BE49-F238E27FC236}">
                <a16:creationId xmlns:a16="http://schemas.microsoft.com/office/drawing/2014/main" id="{5B45AD5D-AA52-4F7B-9362-576A39AD9E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D5D5D5"/>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Freeform: Shape 14">
            <a:extLst>
              <a:ext uri="{FF2B5EF4-FFF2-40B4-BE49-F238E27FC236}">
                <a16:creationId xmlns:a16="http://schemas.microsoft.com/office/drawing/2014/main" id="{AEDD7960-4866-4399-BEF6-DD1431AB4E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86F2EB7-A5E0-CCD6-9BCF-A49F54B25DC7}"/>
              </a:ext>
            </a:extLst>
          </p:cNvPr>
          <p:cNvSpPr>
            <a:spLocks noGrp="1"/>
          </p:cNvSpPr>
          <p:nvPr>
            <p:ph type="title"/>
          </p:nvPr>
        </p:nvSpPr>
        <p:spPr>
          <a:xfrm>
            <a:off x="371093" y="1161287"/>
            <a:ext cx="3655961" cy="2081533"/>
          </a:xfrm>
        </p:spPr>
        <p:txBody>
          <a:bodyPr anchor="b">
            <a:normAutofit fontScale="90000"/>
          </a:bodyPr>
          <a:lstStyle/>
          <a:p>
            <a:r>
              <a:rPr lang="en-ZA" sz="2800" b="1" dirty="0">
                <a:latin typeface="Arial" panose="020B0604020202020204" pitchFamily="34" charset="0"/>
                <a:cs typeface="Arial" panose="020B0604020202020204" pitchFamily="34" charset="0"/>
              </a:rPr>
              <a:t>Number of registered role-players per category and their contribution to levy income, 2024</a:t>
            </a:r>
          </a:p>
        </p:txBody>
      </p:sp>
      <p:sp>
        <p:nvSpPr>
          <p:cNvPr id="17" name="Rectangle 16">
            <a:extLst>
              <a:ext uri="{FF2B5EF4-FFF2-40B4-BE49-F238E27FC236}">
                <a16:creationId xmlns:a16="http://schemas.microsoft.com/office/drawing/2014/main" id="{55D4142C-5077-457F-A6AD-3FECFDB396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8">
            <a:extLst>
              <a:ext uri="{FF2B5EF4-FFF2-40B4-BE49-F238E27FC236}">
                <a16:creationId xmlns:a16="http://schemas.microsoft.com/office/drawing/2014/main" id="{7A5F0580-5EE9-419F-96EE-B6529EF6E7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375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5" name="Picture 3">
            <a:extLst>
              <a:ext uri="{FF2B5EF4-FFF2-40B4-BE49-F238E27FC236}">
                <a16:creationId xmlns:a16="http://schemas.microsoft.com/office/drawing/2014/main" id="{A31E5836-B464-5C68-D93B-42F7ECE2CEFA}"/>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9248" y="5832475"/>
            <a:ext cx="1562100" cy="102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1732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73EE3-4E76-C104-371F-3BA7227B4574}"/>
              </a:ext>
            </a:extLst>
          </p:cNvPr>
          <p:cNvSpPr>
            <a:spLocks noGrp="1"/>
          </p:cNvSpPr>
          <p:nvPr>
            <p:ph type="title"/>
          </p:nvPr>
        </p:nvSpPr>
        <p:spPr>
          <a:xfrm>
            <a:off x="838200" y="365125"/>
            <a:ext cx="10515600" cy="1103751"/>
          </a:xfrm>
        </p:spPr>
        <p:txBody>
          <a:bodyPr>
            <a:normAutofit/>
          </a:bodyPr>
          <a:lstStyle/>
          <a:p>
            <a:pPr algn="ctr"/>
            <a:r>
              <a:rPr lang="en-ZA" sz="3600" b="1" dirty="0">
                <a:latin typeface="Arial" panose="020B0604020202020204" pitchFamily="34" charset="0"/>
                <a:cs typeface="Arial" panose="020B0604020202020204" pitchFamily="34" charset="0"/>
              </a:rPr>
              <a:t>Unprocessed milk used in the manufacturing of milk and other dairy products</a:t>
            </a:r>
          </a:p>
        </p:txBody>
      </p:sp>
      <p:pic>
        <p:nvPicPr>
          <p:cNvPr id="4" name="Content Placeholder 3" descr="A graph of different colored bars&#10;&#10;AI-generated content may be incorrect.">
            <a:extLst>
              <a:ext uri="{FF2B5EF4-FFF2-40B4-BE49-F238E27FC236}">
                <a16:creationId xmlns:a16="http://schemas.microsoft.com/office/drawing/2014/main" id="{C7A5038F-DA7D-A962-9667-226F6A233736}"/>
              </a:ext>
            </a:extLst>
          </p:cNvPr>
          <p:cNvPicPr>
            <a:picLocks noGrp="1" noChangeAspect="1"/>
          </p:cNvPicPr>
          <p:nvPr>
            <p:ph idx="1"/>
          </p:nvPr>
        </p:nvPicPr>
        <p:blipFill>
          <a:blip r:embed="rId2"/>
          <a:stretch>
            <a:fillRect/>
          </a:stretch>
        </p:blipFill>
        <p:spPr>
          <a:xfrm>
            <a:off x="1347976" y="1825625"/>
            <a:ext cx="9496047" cy="4351338"/>
          </a:xfrm>
          <a:prstGeom prst="rect">
            <a:avLst/>
          </a:prstGeom>
        </p:spPr>
      </p:pic>
      <p:pic>
        <p:nvPicPr>
          <p:cNvPr id="5" name="Picture 3">
            <a:extLst>
              <a:ext uri="{FF2B5EF4-FFF2-40B4-BE49-F238E27FC236}">
                <a16:creationId xmlns:a16="http://schemas.microsoft.com/office/drawing/2014/main" id="{5192311F-53BF-3438-343E-F7C73F010E5A}"/>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0700426" y="5878776"/>
            <a:ext cx="1491574" cy="979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2702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16328B-2F1F-A5AF-FDAB-0B13A8E3138D}"/>
              </a:ext>
            </a:extLst>
          </p:cNvPr>
          <p:cNvSpPr>
            <a:spLocks noGrp="1"/>
          </p:cNvSpPr>
          <p:nvPr>
            <p:ph type="title"/>
          </p:nvPr>
        </p:nvSpPr>
        <p:spPr>
          <a:xfrm>
            <a:off x="838200" y="365125"/>
            <a:ext cx="10515600" cy="1239939"/>
          </a:xfrm>
        </p:spPr>
        <p:txBody>
          <a:bodyPr>
            <a:normAutofit/>
          </a:bodyPr>
          <a:lstStyle/>
          <a:p>
            <a:pPr algn="ctr"/>
            <a:r>
              <a:rPr lang="en-ZA" b="1" dirty="0">
                <a:latin typeface="Arial" panose="020B0604020202020204" pitchFamily="34" charset="0"/>
                <a:cs typeface="Arial" panose="020B0604020202020204" pitchFamily="34" charset="0"/>
              </a:rPr>
              <a:t>Debt (30 April 2025)</a:t>
            </a:r>
            <a:br>
              <a:rPr lang="en-ZA" b="1" dirty="0">
                <a:latin typeface="Arial" panose="020B0604020202020204" pitchFamily="34" charset="0"/>
                <a:cs typeface="Arial" panose="020B0604020202020204" pitchFamily="34" charset="0"/>
              </a:rPr>
            </a:br>
            <a:r>
              <a:rPr lang="en-ZA" sz="3200" dirty="0">
                <a:latin typeface="Arial" panose="020B0604020202020204" pitchFamily="34" charset="0"/>
                <a:cs typeface="Arial" panose="020B0604020202020204" pitchFamily="34" charset="0"/>
              </a:rPr>
              <a:t>Total debt: R600 000; Provision for bad debt: R300 000</a:t>
            </a:r>
            <a:endParaRPr lang="en-ZA" dirty="0">
              <a:latin typeface="Arial" panose="020B0604020202020204" pitchFamily="34" charset="0"/>
              <a:cs typeface="Arial" panose="020B0604020202020204" pitchFamily="34" charset="0"/>
            </a:endParaRPr>
          </a:p>
        </p:txBody>
      </p:sp>
      <p:pic>
        <p:nvPicPr>
          <p:cNvPr id="7" name="Content Placeholder 6" descr="A graph with blue bars and numbers&#10;&#10;AI-generated content may be incorrect.">
            <a:extLst>
              <a:ext uri="{FF2B5EF4-FFF2-40B4-BE49-F238E27FC236}">
                <a16:creationId xmlns:a16="http://schemas.microsoft.com/office/drawing/2014/main" id="{E9DE7E30-CFB8-8432-8740-464ABFB1B7B3}"/>
              </a:ext>
            </a:extLst>
          </p:cNvPr>
          <p:cNvPicPr>
            <a:picLocks noGrp="1" noChangeAspect="1"/>
          </p:cNvPicPr>
          <p:nvPr>
            <p:ph sz="half" idx="1"/>
          </p:nvPr>
        </p:nvPicPr>
        <p:blipFill>
          <a:blip r:embed="rId2"/>
          <a:stretch>
            <a:fillRect/>
          </a:stretch>
        </p:blipFill>
        <p:spPr>
          <a:xfrm>
            <a:off x="838200" y="2137884"/>
            <a:ext cx="5181600" cy="3220407"/>
          </a:xfrm>
          <a:prstGeom prst="rect">
            <a:avLst/>
          </a:prstGeom>
        </p:spPr>
      </p:pic>
      <p:pic>
        <p:nvPicPr>
          <p:cNvPr id="9" name="Content Placeholder 8" descr="A graph of different colored lines&#10;&#10;AI-generated content may be incorrect.">
            <a:extLst>
              <a:ext uri="{FF2B5EF4-FFF2-40B4-BE49-F238E27FC236}">
                <a16:creationId xmlns:a16="http://schemas.microsoft.com/office/drawing/2014/main" id="{4991F3B7-F16C-46EE-7C34-BE4D4AC2FC10}"/>
              </a:ext>
            </a:extLst>
          </p:cNvPr>
          <p:cNvPicPr>
            <a:picLocks noGrp="1" noChangeAspect="1"/>
          </p:cNvPicPr>
          <p:nvPr>
            <p:ph sz="half" idx="2"/>
          </p:nvPr>
        </p:nvPicPr>
        <p:blipFill>
          <a:blip r:embed="rId3"/>
          <a:stretch>
            <a:fillRect/>
          </a:stretch>
        </p:blipFill>
        <p:spPr>
          <a:xfrm>
            <a:off x="6172200" y="2137884"/>
            <a:ext cx="5181600" cy="3220407"/>
          </a:xfrm>
          <a:prstGeom prst="rect">
            <a:avLst/>
          </a:prstGeom>
        </p:spPr>
      </p:pic>
      <p:pic>
        <p:nvPicPr>
          <p:cNvPr id="11" name="Picture 3">
            <a:extLst>
              <a:ext uri="{FF2B5EF4-FFF2-40B4-BE49-F238E27FC236}">
                <a16:creationId xmlns:a16="http://schemas.microsoft.com/office/drawing/2014/main" id="{E7D45960-3CD5-0BF9-88B8-A3F33FB257F8}"/>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10629900" y="5832475"/>
            <a:ext cx="1562100" cy="102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850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FF64-2190-0CB2-E38B-0B1A5B064722}"/>
              </a:ext>
            </a:extLst>
          </p:cNvPr>
          <p:cNvSpPr>
            <a:spLocks noGrp="1"/>
          </p:cNvSpPr>
          <p:nvPr>
            <p:ph type="title"/>
          </p:nvPr>
        </p:nvSpPr>
        <p:spPr>
          <a:xfrm>
            <a:off x="838200" y="365126"/>
            <a:ext cx="10515600" cy="841506"/>
          </a:xfrm>
        </p:spPr>
        <p:txBody>
          <a:bodyPr/>
          <a:lstStyle/>
          <a:p>
            <a:pPr algn="ctr"/>
            <a:r>
              <a:rPr lang="en-ZA" b="1" dirty="0">
                <a:latin typeface="Arial" panose="020B0604020202020204" pitchFamily="34" charset="0"/>
                <a:cs typeface="Arial" panose="020B0604020202020204" pitchFamily="34" charset="0"/>
              </a:rPr>
              <a:t>Conclusion</a:t>
            </a:r>
          </a:p>
        </p:txBody>
      </p:sp>
      <p:sp>
        <p:nvSpPr>
          <p:cNvPr id="3" name="Content Placeholder 2">
            <a:extLst>
              <a:ext uri="{FF2B5EF4-FFF2-40B4-BE49-F238E27FC236}">
                <a16:creationId xmlns:a16="http://schemas.microsoft.com/office/drawing/2014/main" id="{BA42908A-C484-F16E-7662-FB36A59546F7}"/>
              </a:ext>
            </a:extLst>
          </p:cNvPr>
          <p:cNvSpPr>
            <a:spLocks noGrp="1"/>
          </p:cNvSpPr>
          <p:nvPr>
            <p:ph sz="half" idx="1"/>
          </p:nvPr>
        </p:nvSpPr>
        <p:spPr>
          <a:xfrm>
            <a:off x="838199" y="1385740"/>
            <a:ext cx="10643647" cy="4791223"/>
          </a:xfrm>
        </p:spPr>
        <p:txBody>
          <a:bodyPr>
            <a:normAutofit/>
          </a:bodyPr>
          <a:lstStyle/>
          <a:p>
            <a:r>
              <a:rPr lang="en-ZA" dirty="0">
                <a:latin typeface="Arial" panose="020B0604020202020204" pitchFamily="34" charset="0"/>
                <a:cs typeface="Arial" panose="020B0604020202020204" pitchFamily="34" charset="0"/>
              </a:rPr>
              <a:t>I can proudly say that over more than 20 years, Milk SA has optimally (but not always fully) utilized its resources, time and opportunities towards building this dairy industry.</a:t>
            </a:r>
          </a:p>
          <a:p>
            <a:r>
              <a:rPr lang="en-ZA" dirty="0">
                <a:latin typeface="Arial" panose="020B0604020202020204" pitchFamily="34" charset="0"/>
                <a:cs typeface="Arial" panose="020B0604020202020204" pitchFamily="34" charset="0"/>
              </a:rPr>
              <a:t>I tip my hat to </a:t>
            </a:r>
            <a:r>
              <a:rPr lang="en-ZA" dirty="0" smtClean="0">
                <a:latin typeface="Arial" panose="020B0604020202020204" pitchFamily="34" charset="0"/>
                <a:cs typeface="Arial" panose="020B0604020202020204" pitchFamily="34" charset="0"/>
              </a:rPr>
              <a:t>some stalwarts </a:t>
            </a:r>
            <a:r>
              <a:rPr lang="en-ZA" dirty="0">
                <a:latin typeface="Arial" panose="020B0604020202020204" pitchFamily="34" charset="0"/>
                <a:cs typeface="Arial" panose="020B0604020202020204" pitchFamily="34" charset="0"/>
              </a:rPr>
              <a:t>with statesmanship, whom we see here today … who might not be here tomorrow anymore … Those with a positive mindset who have brought the industry together and secured the foundation for the future.</a:t>
            </a:r>
          </a:p>
          <a:p>
            <a:r>
              <a:rPr lang="en-ZA" dirty="0">
                <a:latin typeface="Arial" panose="020B0604020202020204" pitchFamily="34" charset="0"/>
                <a:cs typeface="Arial" panose="020B0604020202020204" pitchFamily="34" charset="0"/>
              </a:rPr>
              <a:t>I thank everyone who encouraged </a:t>
            </a:r>
            <a:r>
              <a:rPr lang="en-ZA" dirty="0" smtClean="0">
                <a:latin typeface="Arial" panose="020B0604020202020204" pitchFamily="34" charset="0"/>
                <a:cs typeface="Arial" panose="020B0604020202020204" pitchFamily="34" charset="0"/>
              </a:rPr>
              <a:t>and supported me </a:t>
            </a:r>
            <a:r>
              <a:rPr lang="en-ZA" dirty="0">
                <a:latin typeface="Arial" panose="020B0604020202020204" pitchFamily="34" charset="0"/>
                <a:cs typeface="Arial" panose="020B0604020202020204" pitchFamily="34" charset="0"/>
              </a:rPr>
              <a:t>and the staff over the last </a:t>
            </a:r>
            <a:r>
              <a:rPr lang="en-ZA" dirty="0" smtClean="0">
                <a:latin typeface="Arial" panose="020B0604020202020204" pitchFamily="34" charset="0"/>
                <a:cs typeface="Arial" panose="020B0604020202020204" pitchFamily="34" charset="0"/>
              </a:rPr>
              <a:t>3 years</a:t>
            </a:r>
            <a:r>
              <a:rPr lang="en-ZA" dirty="0" smtClean="0">
                <a:latin typeface="Arial" panose="020B0604020202020204" pitchFamily="34" charset="0"/>
                <a:cs typeface="Arial" panose="020B0604020202020204" pitchFamily="34" charset="0"/>
              </a:rPr>
              <a:t>, as we worked through and around a barrage of additional challenges.</a:t>
            </a:r>
            <a:endParaRPr lang="en-ZA" dirty="0"/>
          </a:p>
          <a:p>
            <a:endParaRPr lang="en-ZA" dirty="0"/>
          </a:p>
        </p:txBody>
      </p:sp>
    </p:spTree>
    <p:extLst>
      <p:ext uri="{BB962C8B-B14F-4D97-AF65-F5344CB8AC3E}">
        <p14:creationId xmlns:p14="http://schemas.microsoft.com/office/powerpoint/2010/main" val="2248068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213</TotalTime>
  <Words>555</Words>
  <Application>Microsoft Office PowerPoint</Application>
  <PresentationFormat>Widescreen</PresentationFormat>
  <Paragraphs>40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Aptos Display</vt:lpstr>
      <vt:lpstr>Arial</vt:lpstr>
      <vt:lpstr>Arial Narrow</vt:lpstr>
      <vt:lpstr>Calibri</vt:lpstr>
      <vt:lpstr>Office Theme</vt:lpstr>
      <vt:lpstr>CEO Presentation</vt:lpstr>
      <vt:lpstr>Numbers</vt:lpstr>
      <vt:lpstr>Thoughts</vt:lpstr>
      <vt:lpstr>“Something wrong”</vt:lpstr>
      <vt:lpstr>We’ve grown organically</vt:lpstr>
      <vt:lpstr>Number of registered role-players per category and their contribution to levy income, 2024</vt:lpstr>
      <vt:lpstr>Unprocessed milk used in the manufacturing of milk and other dairy products</vt:lpstr>
      <vt:lpstr>Debt (30 April 2025) Total debt: R600 000; Provision for bad debt: R300 000</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CEO Presentation</dc:title>
  <dc:creator>Nico Fouche</dc:creator>
  <cp:lastModifiedBy>Nico Fouche</cp:lastModifiedBy>
  <cp:revision>33</cp:revision>
  <dcterms:created xsi:type="dcterms:W3CDTF">2025-06-02T14:08:17Z</dcterms:created>
  <dcterms:modified xsi:type="dcterms:W3CDTF">2025-06-10T21:07:09Z</dcterms:modified>
</cp:coreProperties>
</file>