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9.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1.xml" ContentType="application/vnd.openxmlformats-officedocument.themeOverride+xml"/>
  <Override PartName="/ppt/notesSlides/notesSlide27.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2.xml" ContentType="application/vnd.openxmlformats-officedocument.themeOverride+xml"/>
  <Override PartName="/ppt/notesSlides/notesSlide28.xml" ContentType="application/vnd.openxmlformats-officedocument.presentationml.notesSlide+xml"/>
  <Override PartName="/ppt/charts/chart17.xml" ContentType="application/vnd.openxmlformats-officedocument.drawingml.chart+xml"/>
  <Override PartName="/ppt/theme/themeOverride13.xml" ContentType="application/vnd.openxmlformats-officedocument.themeOverr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557" r:id="rId5"/>
    <p:sldId id="676" r:id="rId6"/>
    <p:sldId id="601" r:id="rId7"/>
    <p:sldId id="622" r:id="rId8"/>
    <p:sldId id="652" r:id="rId9"/>
    <p:sldId id="663" r:id="rId10"/>
    <p:sldId id="603" r:id="rId11"/>
    <p:sldId id="668" r:id="rId12"/>
    <p:sldId id="563" r:id="rId13"/>
    <p:sldId id="654" r:id="rId14"/>
    <p:sldId id="672" r:id="rId15"/>
    <p:sldId id="667" r:id="rId16"/>
    <p:sldId id="604" r:id="rId17"/>
    <p:sldId id="675" r:id="rId18"/>
    <p:sldId id="640" r:id="rId19"/>
    <p:sldId id="670" r:id="rId20"/>
    <p:sldId id="605" r:id="rId21"/>
    <p:sldId id="642" r:id="rId22"/>
    <p:sldId id="656" r:id="rId23"/>
    <p:sldId id="674" r:id="rId24"/>
    <p:sldId id="643" r:id="rId25"/>
    <p:sldId id="618" r:id="rId26"/>
    <p:sldId id="660" r:id="rId27"/>
    <p:sldId id="659" r:id="rId28"/>
    <p:sldId id="661" r:id="rId29"/>
    <p:sldId id="589" r:id="rId30"/>
    <p:sldId id="645" r:id="rId31"/>
    <p:sldId id="635" r:id="rId32"/>
    <p:sldId id="596"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van Heerden" initials="BvH" lastIdx="0" clrIdx="0">
    <p:extLst>
      <p:ext uri="{19B8F6BF-5375-455C-9EA6-DF929625EA0E}">
        <p15:presenceInfo xmlns:p15="http://schemas.microsoft.com/office/powerpoint/2012/main" userId="S-1-5-21-642463569-756165387-552280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E"/>
    <a:srgbClr val="0062AC"/>
    <a:srgbClr val="0079CC"/>
    <a:srgbClr val="0261AC"/>
    <a:srgbClr val="8FBFF9"/>
    <a:srgbClr val="037BDF"/>
    <a:srgbClr val="0062B0"/>
    <a:srgbClr val="D5E3FB"/>
    <a:srgbClr val="00904B"/>
    <a:srgbClr val="025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1CA6F-2531-4D3B-9251-8B1F32EBD95A}" v="1" dt="2025-06-12T06:15:59.320"/>
    <p1510:client id="{B346C23F-C17A-4492-A049-4FD37C8B75BC}" v="462" dt="2025-06-11T10:21:00.89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9020" autoAdjust="0"/>
  </p:normalViewPr>
  <p:slideViewPr>
    <p:cSldViewPr snapToGrid="0">
      <p:cViewPr varScale="1">
        <p:scale>
          <a:sx n="73" d="100"/>
          <a:sy n="73" d="100"/>
        </p:scale>
        <p:origin x="1018" y="67"/>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hambampo.sharepoint.com/sites/MilkProducersOrganisation/Shared%20Documents/AgriInspec%20Data/Milk%20SA%20AGM/Copy%20of%20Stats%20masterfile_NEW.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ade\AppData\Roaming\Microsoft\Excel\Dairy%20digits%20figure%20(005)%20(version%201).xlsb" TargetMode="Externa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jade\AppData\Local\Microsoft\Windows\INetCache\Content.Outlook\7QK06U7N\Stats%20masterfile.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oleObject" Target="https://hambampo.sharepoint.com/sites/MilkProducersOrganisation/Shared%20Documents/AgriInspec%20Data/Milk%20SA%20AGM/Copy%20of%20Stats%20masterfile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2800" b="1" dirty="0">
                <a:solidFill>
                  <a:schemeClr val="tx1"/>
                </a:solidFill>
                <a:latin typeface="Arial" panose="020B0604020202020204" pitchFamily="34" charset="0"/>
                <a:cs typeface="Arial" panose="020B0604020202020204" pitchFamily="34" charset="0"/>
              </a:rPr>
              <a:t>Global inflation from 2000 to 2026 </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v>Global inflation</c:v>
          </c:tx>
          <c:spPr>
            <a:ln w="76200" cap="rnd">
              <a:solidFill>
                <a:schemeClr val="accent1"/>
              </a:solidFill>
              <a:round/>
            </a:ln>
            <a:effectLst/>
          </c:spPr>
          <c:marker>
            <c:symbol val="none"/>
          </c:marker>
          <c:cat>
            <c:strRef>
              <c:f>Sheet1!$A$2:$A$28</c:f>
              <c:strCache>
                <c:ptCount val="2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strCache>
            </c:strRef>
          </c:cat>
          <c:val>
            <c:numRef>
              <c:f>Sheet1!$F$2:$F$28</c:f>
              <c:numCache>
                <c:formatCode>General</c:formatCode>
                <c:ptCount val="27"/>
                <c:pt idx="0">
                  <c:v>3.5</c:v>
                </c:pt>
                <c:pt idx="1">
                  <c:v>3.8</c:v>
                </c:pt>
                <c:pt idx="2">
                  <c:v>2.8</c:v>
                </c:pt>
                <c:pt idx="3">
                  <c:v>3</c:v>
                </c:pt>
                <c:pt idx="4">
                  <c:v>3.4</c:v>
                </c:pt>
                <c:pt idx="5">
                  <c:v>4.0999999999999996</c:v>
                </c:pt>
                <c:pt idx="6">
                  <c:v>4.3</c:v>
                </c:pt>
                <c:pt idx="7">
                  <c:v>4.8</c:v>
                </c:pt>
                <c:pt idx="8">
                  <c:v>9</c:v>
                </c:pt>
                <c:pt idx="9">
                  <c:v>2.9</c:v>
                </c:pt>
                <c:pt idx="10">
                  <c:v>3.4</c:v>
                </c:pt>
                <c:pt idx="11">
                  <c:v>4.8</c:v>
                </c:pt>
                <c:pt idx="12">
                  <c:v>3.7</c:v>
                </c:pt>
                <c:pt idx="13">
                  <c:v>2.6</c:v>
                </c:pt>
                <c:pt idx="14">
                  <c:v>2.4</c:v>
                </c:pt>
                <c:pt idx="15">
                  <c:v>1.4</c:v>
                </c:pt>
                <c:pt idx="16">
                  <c:v>1.6</c:v>
                </c:pt>
                <c:pt idx="17">
                  <c:v>2.1</c:v>
                </c:pt>
                <c:pt idx="18">
                  <c:v>2.4</c:v>
                </c:pt>
                <c:pt idx="19">
                  <c:v>2.2000000000000002</c:v>
                </c:pt>
                <c:pt idx="20">
                  <c:v>1.9</c:v>
                </c:pt>
                <c:pt idx="21">
                  <c:v>4.7</c:v>
                </c:pt>
                <c:pt idx="22">
                  <c:v>8.6999999999999993</c:v>
                </c:pt>
                <c:pt idx="23">
                  <c:v>6.8</c:v>
                </c:pt>
                <c:pt idx="24">
                  <c:v>5.8</c:v>
                </c:pt>
                <c:pt idx="25">
                  <c:v>4.3</c:v>
                </c:pt>
                <c:pt idx="26">
                  <c:v>3.6</c:v>
                </c:pt>
              </c:numCache>
            </c:numRef>
          </c:val>
          <c:smooth val="0"/>
          <c:extLst>
            <c:ext xmlns:c16="http://schemas.microsoft.com/office/drawing/2014/chart" uri="{C3380CC4-5D6E-409C-BE32-E72D297353CC}">
              <c16:uniqueId val="{00000000-4EE6-4D90-9CA1-0B0B18C129A1}"/>
            </c:ext>
          </c:extLst>
        </c:ser>
        <c:dLbls>
          <c:showLegendKey val="0"/>
          <c:showVal val="0"/>
          <c:showCatName val="0"/>
          <c:showSerName val="0"/>
          <c:showPercent val="0"/>
          <c:showBubbleSize val="0"/>
        </c:dLbls>
        <c:smooth val="0"/>
        <c:axId val="811613792"/>
        <c:axId val="811612480"/>
      </c:lineChart>
      <c:catAx>
        <c:axId val="811613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11612480"/>
        <c:crosses val="autoZero"/>
        <c:auto val="1"/>
        <c:lblAlgn val="ctr"/>
        <c:lblOffset val="100"/>
        <c:noMultiLvlLbl val="0"/>
      </c:catAx>
      <c:valAx>
        <c:axId val="81161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Percentage</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11613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52842828474053E-2"/>
          <c:y val="0.24323216371632045"/>
          <c:w val="0.85858526033526694"/>
          <c:h val="0.6594041794890404"/>
        </c:manualLayout>
      </c:layout>
      <c:barChart>
        <c:barDir val="col"/>
        <c:grouping val="clustered"/>
        <c:varyColors val="0"/>
        <c:ser>
          <c:idx val="1"/>
          <c:order val="0"/>
          <c:tx>
            <c:strRef>
              <c:f>'Ktl en jaarlikse data'!$Q$17</c:f>
              <c:strCache>
                <c:ptCount val="1"/>
                <c:pt idx="0">
                  <c:v>GDP at constant 2015 prices, seasonally adjusted.</c:v>
                </c:pt>
              </c:strCache>
            </c:strRef>
          </c:tx>
          <c:invertIfNegative val="0"/>
          <c:dLbls>
            <c:spPr>
              <a:noFill/>
              <a:ln>
                <a:noFill/>
              </a:ln>
              <a:effectLst/>
            </c:spPr>
            <c:txPr>
              <a:bodyPr wrap="square" lIns="38100" tIns="19050" rIns="38100" bIns="19050" anchor="ctr">
                <a:spAutoFit/>
              </a:bodyPr>
              <a:lstStyle/>
              <a:p>
                <a:pPr>
                  <a:defRPr sz="18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'Ktl en jaarlikse data'!$R$21:$R$31</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extLst/>
            </c:strRef>
          </c:cat>
          <c:val>
            <c:numRef>
              <c:f>'Ktl en jaarlikse data'!$Q$21:$Q$31</c:f>
              <c:numCache>
                <c:formatCode>#,##0</c:formatCode>
                <c:ptCount val="11"/>
                <c:pt idx="0">
                  <c:v>4421</c:v>
                </c:pt>
                <c:pt idx="1">
                  <c:v>4450</c:v>
                </c:pt>
                <c:pt idx="2">
                  <c:v>4502</c:v>
                </c:pt>
                <c:pt idx="3">
                  <c:v>4572</c:v>
                </c:pt>
                <c:pt idx="4">
                  <c:v>4584</c:v>
                </c:pt>
                <c:pt idx="5">
                  <c:v>4301</c:v>
                </c:pt>
                <c:pt idx="6">
                  <c:v>4514</c:v>
                </c:pt>
                <c:pt idx="7">
                  <c:v>4600</c:v>
                </c:pt>
                <c:pt idx="8">
                  <c:v>4632</c:v>
                </c:pt>
                <c:pt idx="9">
                  <c:v>4659</c:v>
                </c:pt>
                <c:pt idx="10">
                  <c:v>4705</c:v>
                </c:pt>
              </c:numCache>
              <c:extLst/>
            </c:numRef>
          </c:val>
          <c:extLst>
            <c:ext xmlns:c16="http://schemas.microsoft.com/office/drawing/2014/chart" uri="{C3380CC4-5D6E-409C-BE32-E72D297353CC}">
              <c16:uniqueId val="{00000000-B993-4E01-8076-6C063EEB070D}"/>
            </c:ext>
          </c:extLst>
        </c:ser>
        <c:dLbls>
          <c:dLblPos val="outEnd"/>
          <c:showLegendKey val="0"/>
          <c:showVal val="1"/>
          <c:showCatName val="0"/>
          <c:showSerName val="0"/>
          <c:showPercent val="0"/>
          <c:showBubbleSize val="0"/>
        </c:dLbls>
        <c:gapWidth val="150"/>
        <c:axId val="130492288"/>
        <c:axId val="130493824"/>
      </c:barChart>
      <c:catAx>
        <c:axId val="130492288"/>
        <c:scaling>
          <c:orientation val="minMax"/>
        </c:scaling>
        <c:delete val="0"/>
        <c:axPos val="b"/>
        <c:numFmt formatCode="General" sourceLinked="1"/>
        <c:majorTickMark val="out"/>
        <c:minorTickMark val="none"/>
        <c:tickLblPos val="nextTo"/>
        <c:txPr>
          <a:bodyPr/>
          <a:lstStyle/>
          <a:p>
            <a:pPr>
              <a:defRPr sz="1800">
                <a:latin typeface="Arial" panose="020B0604020202020204" pitchFamily="34" charset="0"/>
                <a:cs typeface="Arial" panose="020B0604020202020204" pitchFamily="34" charset="0"/>
              </a:defRPr>
            </a:pPr>
            <a:endParaRPr lang="en-US"/>
          </a:p>
        </c:txPr>
        <c:crossAx val="130493824"/>
        <c:crosses val="autoZero"/>
        <c:auto val="1"/>
        <c:lblAlgn val="ctr"/>
        <c:lblOffset val="100"/>
        <c:noMultiLvlLbl val="0"/>
      </c:catAx>
      <c:valAx>
        <c:axId val="130493824"/>
        <c:scaling>
          <c:orientation val="minMax"/>
          <c:min val="3000"/>
        </c:scaling>
        <c:delete val="0"/>
        <c:axPos val="l"/>
        <c:majorGridlines/>
        <c:numFmt formatCode="###,###" sourceLinked="0"/>
        <c:majorTickMark val="out"/>
        <c:minorTickMark val="none"/>
        <c:tickLblPos val="nextTo"/>
        <c:txPr>
          <a:bodyPr/>
          <a:lstStyle/>
          <a:p>
            <a:pPr>
              <a:defRPr sz="1800" baseline="0">
                <a:latin typeface="Arial" panose="020B0604020202020204" pitchFamily="34" charset="0"/>
                <a:cs typeface="Arial" panose="020B0604020202020204" pitchFamily="34" charset="0"/>
              </a:defRPr>
            </a:pPr>
            <a:endParaRPr lang="en-US"/>
          </a:p>
        </c:txPr>
        <c:crossAx val="130492288"/>
        <c:crosses val="autoZero"/>
        <c:crossBetween val="between"/>
        <c:majorUnit val="250"/>
      </c:valAx>
      <c:spPr>
        <a:ln>
          <a:solidFill>
            <a:schemeClr val="bg1">
              <a:lumMod val="65000"/>
            </a:schemeClr>
          </a:solidFill>
        </a:ln>
      </c:spPr>
    </c:plotArea>
    <c:legend>
      <c:legendPos val="b"/>
      <c:layout>
        <c:manualLayout>
          <c:xMode val="edge"/>
          <c:yMode val="edge"/>
          <c:x val="8.6460145450420953E-2"/>
          <c:y val="0.1410903092709492"/>
          <c:w val="0.83465814852167741"/>
          <c:h val="7.9268001675975266E-2"/>
        </c:manualLayout>
      </c:layout>
      <c:overlay val="0"/>
      <c:spPr>
        <a:noFill/>
        <a:ln>
          <a:noFill/>
        </a:ln>
      </c:spPr>
      <c:txPr>
        <a:bodyPr/>
        <a:lstStyle/>
        <a:p>
          <a:pPr>
            <a:defRPr sz="2400" baseline="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b="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6915186856873"/>
          <c:y val="0.11412128356854348"/>
          <c:w val="0.79496684253380456"/>
          <c:h val="0.72120263044720956"/>
        </c:manualLayout>
      </c:layout>
      <c:lineChart>
        <c:grouping val="standard"/>
        <c:varyColors val="0"/>
        <c:ser>
          <c:idx val="0"/>
          <c:order val="1"/>
          <c:tx>
            <c:strRef>
              <c:f>'Ktl en jaarlikse data'!$E$95</c:f>
              <c:strCache>
                <c:ptCount val="1"/>
                <c:pt idx="0">
                  <c:v>Debt % of disposable income (Left axis)</c:v>
                </c:pt>
              </c:strCache>
            </c:strRef>
          </c:tx>
          <c:spPr>
            <a:ln w="28575" cap="rnd">
              <a:solidFill>
                <a:schemeClr val="accent1"/>
              </a:solidFill>
              <a:round/>
            </a:ln>
            <a:effectLst/>
          </c:spPr>
          <c:marker>
            <c:symbol val="none"/>
          </c:marker>
          <c:cat>
            <c:numRef>
              <c:f>'Ktl en jaarlikse data'!$D$114:$D$138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'Ktl en jaarlikse data'!$I$114:$I$138</c:f>
              <c:numCache>
                <c:formatCode>0.00</c:formatCode>
                <c:ptCount val="25"/>
                <c:pt idx="0">
                  <c:v>49.3</c:v>
                </c:pt>
                <c:pt idx="1">
                  <c:v>48.7</c:v>
                </c:pt>
                <c:pt idx="2">
                  <c:v>47.4</c:v>
                </c:pt>
                <c:pt idx="3">
                  <c:v>49.8</c:v>
                </c:pt>
                <c:pt idx="4">
                  <c:v>52.6</c:v>
                </c:pt>
                <c:pt idx="5">
                  <c:v>59</c:v>
                </c:pt>
                <c:pt idx="6">
                  <c:v>69.900000000000006</c:v>
                </c:pt>
                <c:pt idx="7">
                  <c:v>76.8</c:v>
                </c:pt>
                <c:pt idx="8">
                  <c:v>77.599999999999994</c:v>
                </c:pt>
                <c:pt idx="9">
                  <c:v>76.400000000000006</c:v>
                </c:pt>
                <c:pt idx="10">
                  <c:v>73.3</c:v>
                </c:pt>
                <c:pt idx="11">
                  <c:v>71</c:v>
                </c:pt>
                <c:pt idx="12">
                  <c:v>71.7</c:v>
                </c:pt>
                <c:pt idx="13">
                  <c:v>71.8</c:v>
                </c:pt>
                <c:pt idx="14">
                  <c:v>70.400000000000006</c:v>
                </c:pt>
                <c:pt idx="15">
                  <c:v>68.3</c:v>
                </c:pt>
                <c:pt idx="16">
                  <c:v>66.099999999999994</c:v>
                </c:pt>
                <c:pt idx="17">
                  <c:v>64.5</c:v>
                </c:pt>
                <c:pt idx="18">
                  <c:v>63.8</c:v>
                </c:pt>
                <c:pt idx="19">
                  <c:v>64.2</c:v>
                </c:pt>
                <c:pt idx="20">
                  <c:v>68.7</c:v>
                </c:pt>
                <c:pt idx="21">
                  <c:v>67</c:v>
                </c:pt>
                <c:pt idx="22">
                  <c:v>61.8</c:v>
                </c:pt>
                <c:pt idx="23">
                  <c:v>62.8</c:v>
                </c:pt>
                <c:pt idx="24">
                  <c:v>62.4</c:v>
                </c:pt>
              </c:numCache>
            </c:numRef>
          </c:val>
          <c:smooth val="0"/>
          <c:extLst>
            <c:ext xmlns:c16="http://schemas.microsoft.com/office/drawing/2014/chart" uri="{C3380CC4-5D6E-409C-BE32-E72D297353CC}">
              <c16:uniqueId val="{00000000-B0D7-4914-A461-332C86138375}"/>
            </c:ext>
          </c:extLst>
        </c:ser>
        <c:dLbls>
          <c:showLegendKey val="0"/>
          <c:showVal val="0"/>
          <c:showCatName val="0"/>
          <c:showSerName val="0"/>
          <c:showPercent val="0"/>
          <c:showBubbleSize val="0"/>
        </c:dLbls>
        <c:marker val="1"/>
        <c:smooth val="0"/>
        <c:axId val="1650880447"/>
        <c:axId val="1650865887"/>
      </c:lineChart>
      <c:lineChart>
        <c:grouping val="standard"/>
        <c:varyColors val="0"/>
        <c:ser>
          <c:idx val="1"/>
          <c:order val="0"/>
          <c:tx>
            <c:strRef>
              <c:f>'Ktl en jaarlikse data'!$F$95</c:f>
              <c:strCache>
                <c:ptCount val="1"/>
                <c:pt idx="0">
                  <c:v>Real per capita disposable income (R) (constant 2015 prices) ( Right axis)</c:v>
                </c:pt>
              </c:strCache>
            </c:strRef>
          </c:tx>
          <c:spPr>
            <a:ln w="28575" cap="rnd">
              <a:solidFill>
                <a:schemeClr val="accent2"/>
              </a:solidFill>
              <a:round/>
            </a:ln>
            <a:effectLst/>
          </c:spPr>
          <c:marker>
            <c:symbol val="none"/>
          </c:marker>
          <c:cat>
            <c:numRef>
              <c:f>'Ktl en jaarlikse data'!$D$96:$D$137</c:f>
              <c:numCache>
                <c:formatCode>General</c:formatCode>
                <c:ptCount val="4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pt idx="35">
                  <c:v>2017</c:v>
                </c:pt>
                <c:pt idx="36">
                  <c:v>2018</c:v>
                </c:pt>
                <c:pt idx="37">
                  <c:v>2019</c:v>
                </c:pt>
                <c:pt idx="38">
                  <c:v>2020</c:v>
                </c:pt>
                <c:pt idx="39">
                  <c:v>2021</c:v>
                </c:pt>
                <c:pt idx="40">
                  <c:v>2022</c:v>
                </c:pt>
                <c:pt idx="41">
                  <c:v>2023</c:v>
                </c:pt>
              </c:numCache>
            </c:numRef>
          </c:cat>
          <c:val>
            <c:numRef>
              <c:f>'Ktl en jaarlikse data'!$H$114:$H$138</c:f>
              <c:numCache>
                <c:formatCode>General</c:formatCode>
                <c:ptCount val="25"/>
                <c:pt idx="0">
                  <c:v>39098</c:v>
                </c:pt>
                <c:pt idx="1">
                  <c:v>39324</c:v>
                </c:pt>
                <c:pt idx="2">
                  <c:v>39374</c:v>
                </c:pt>
                <c:pt idx="3">
                  <c:v>39859</c:v>
                </c:pt>
                <c:pt idx="4">
                  <c:v>41789</c:v>
                </c:pt>
                <c:pt idx="5">
                  <c:v>43714</c:v>
                </c:pt>
                <c:pt idx="6">
                  <c:v>46528</c:v>
                </c:pt>
                <c:pt idx="7">
                  <c:v>48694</c:v>
                </c:pt>
                <c:pt idx="8">
                  <c:v>49163</c:v>
                </c:pt>
                <c:pt idx="9">
                  <c:v>47457</c:v>
                </c:pt>
                <c:pt idx="10">
                  <c:v>48289</c:v>
                </c:pt>
                <c:pt idx="11">
                  <c:v>49365</c:v>
                </c:pt>
                <c:pt idx="12">
                  <c:v>49895</c:v>
                </c:pt>
                <c:pt idx="13">
                  <c:v>49800</c:v>
                </c:pt>
                <c:pt idx="14">
                  <c:v>49622</c:v>
                </c:pt>
                <c:pt idx="15">
                  <c:v>50353</c:v>
                </c:pt>
                <c:pt idx="16">
                  <c:v>50008</c:v>
                </c:pt>
                <c:pt idx="17">
                  <c:v>50527</c:v>
                </c:pt>
                <c:pt idx="18">
                  <c:v>50840</c:v>
                </c:pt>
                <c:pt idx="19">
                  <c:v>50501</c:v>
                </c:pt>
                <c:pt idx="20">
                  <c:v>47190</c:v>
                </c:pt>
                <c:pt idx="21">
                  <c:v>49458</c:v>
                </c:pt>
                <c:pt idx="22">
                  <c:v>50696</c:v>
                </c:pt>
                <c:pt idx="23">
                  <c:v>50152</c:v>
                </c:pt>
                <c:pt idx="24">
                  <c:v>50003</c:v>
                </c:pt>
              </c:numCache>
            </c:numRef>
          </c:val>
          <c:smooth val="0"/>
          <c:extLst>
            <c:ext xmlns:c16="http://schemas.microsoft.com/office/drawing/2014/chart" uri="{C3380CC4-5D6E-409C-BE32-E72D297353CC}">
              <c16:uniqueId val="{00000001-B0D7-4914-A461-332C86138375}"/>
            </c:ext>
          </c:extLst>
        </c:ser>
        <c:dLbls>
          <c:showLegendKey val="0"/>
          <c:showVal val="0"/>
          <c:showCatName val="0"/>
          <c:showSerName val="0"/>
          <c:showPercent val="0"/>
          <c:showBubbleSize val="0"/>
        </c:dLbls>
        <c:marker val="1"/>
        <c:smooth val="0"/>
        <c:axId val="1813530191"/>
        <c:axId val="1813526031"/>
      </c:lineChart>
      <c:dateAx>
        <c:axId val="165088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50865887"/>
        <c:crosses val="autoZero"/>
        <c:auto val="0"/>
        <c:lblOffset val="100"/>
        <c:baseTimeUnit val="days"/>
        <c:majorUnit val="1"/>
        <c:majorTimeUnit val="days"/>
      </c:dateAx>
      <c:valAx>
        <c:axId val="1650865887"/>
        <c:scaling>
          <c:orientation val="minMax"/>
          <c:max val="10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b="1"/>
                  <a:t>Debt % of disposable Income</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50880447"/>
        <c:crosses val="autoZero"/>
        <c:crossBetween val="between"/>
      </c:valAx>
      <c:valAx>
        <c:axId val="1813526031"/>
        <c:scaling>
          <c:orientation val="minMax"/>
          <c:min val="20000"/>
        </c:scaling>
        <c:delete val="0"/>
        <c:axPos val="r"/>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b="1"/>
                  <a:t>Disposable Income (Rand)</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1">
                <a:alpha val="94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13530191"/>
        <c:crosses val="max"/>
        <c:crossBetween val="between"/>
      </c:valAx>
      <c:catAx>
        <c:axId val="1813530191"/>
        <c:scaling>
          <c:orientation val="minMax"/>
        </c:scaling>
        <c:delete val="1"/>
        <c:axPos val="b"/>
        <c:numFmt formatCode="General" sourceLinked="1"/>
        <c:majorTickMark val="out"/>
        <c:minorTickMark val="none"/>
        <c:tickLblPos val="nextTo"/>
        <c:crossAx val="1813526031"/>
        <c:crosses val="autoZero"/>
        <c:auto val="1"/>
        <c:lblAlgn val="ctr"/>
        <c:lblOffset val="100"/>
        <c:noMultiLvlLbl val="0"/>
      </c:catAx>
      <c:spPr>
        <a:noFill/>
        <a:ln>
          <a:noFill/>
        </a:ln>
        <a:effectLst/>
      </c:spPr>
    </c:plotArea>
    <c:legend>
      <c:legendPos val="t"/>
      <c:layout>
        <c:manualLayout>
          <c:xMode val="edge"/>
          <c:yMode val="edge"/>
          <c:x val="5.0000017803008993E-2"/>
          <c:y val="0"/>
          <c:w val="0.899999964393982"/>
          <c:h val="6.0631963673607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310111621284038E-2"/>
          <c:y val="6.832163477485112E-2"/>
          <c:w val="0.81919163017943808"/>
          <c:h val="0.83486890791518342"/>
        </c:manualLayout>
      </c:layout>
      <c:barChart>
        <c:barDir val="col"/>
        <c:grouping val="clustered"/>
        <c:varyColors val="0"/>
        <c:ser>
          <c:idx val="4"/>
          <c:order val="3"/>
          <c:tx>
            <c:v>2025*</c:v>
          </c:tx>
          <c:invertIfNegative val="0"/>
          <c:val>
            <c:numRef>
              <c:f>'Sheet 1'!$AH$7:$AH$10</c:f>
              <c:numCache>
                <c:formatCode>General</c:formatCode>
                <c:ptCount val="4"/>
                <c:pt idx="2" formatCode="#,##0">
                  <c:v>269061</c:v>
                </c:pt>
                <c:pt idx="3" formatCode="#,##0">
                  <c:v>246326</c:v>
                </c:pt>
              </c:numCache>
            </c:numRef>
          </c:val>
          <c:extLst>
            <c:ext xmlns:c16="http://schemas.microsoft.com/office/drawing/2014/chart" uri="{C3380CC4-5D6E-409C-BE32-E72D297353CC}">
              <c16:uniqueId val="{00000000-C60F-4478-B53C-0F3B99B9D2CF}"/>
            </c:ext>
          </c:extLst>
        </c:ser>
        <c:ser>
          <c:idx val="0"/>
          <c:order val="4"/>
          <c:tx>
            <c:v>2025</c:v>
          </c:tx>
          <c:invertIfNegative val="0"/>
          <c:val>
            <c:numRef>
              <c:f>'Sheet 1'!$AG$7:$AG$8</c:f>
              <c:numCache>
                <c:formatCode>#,##0</c:formatCode>
                <c:ptCount val="2"/>
                <c:pt idx="0">
                  <c:v>291901</c:v>
                </c:pt>
                <c:pt idx="1">
                  <c:v>252541</c:v>
                </c:pt>
              </c:numCache>
            </c:numRef>
          </c:val>
          <c:extLst>
            <c:ext xmlns:c16="http://schemas.microsoft.com/office/drawing/2014/chart" uri="{C3380CC4-5D6E-409C-BE32-E72D297353CC}">
              <c16:uniqueId val="{00000001-C60F-4478-B53C-0F3B99B9D2CF}"/>
            </c:ext>
          </c:extLst>
        </c:ser>
        <c:dLbls>
          <c:showLegendKey val="0"/>
          <c:showVal val="0"/>
          <c:showCatName val="0"/>
          <c:showSerName val="0"/>
          <c:showPercent val="0"/>
          <c:showBubbleSize val="0"/>
        </c:dLbls>
        <c:gapWidth val="150"/>
        <c:axId val="102530048"/>
        <c:axId val="102535936"/>
      </c:barChart>
      <c:lineChart>
        <c:grouping val="standard"/>
        <c:varyColors val="0"/>
        <c:ser>
          <c:idx val="3"/>
          <c:order val="0"/>
          <c:tx>
            <c:v>2022</c:v>
          </c:tx>
          <c:spPr>
            <a:ln w="57150"/>
          </c:spPr>
          <c:marker>
            <c:symbol val="none"/>
          </c:marker>
          <c:cat>
            <c:strRef>
              <c:f>'Sheet 1'!$O$7:$O$18</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'Sheet 1'!$AD$7:$AD$18</c:f>
              <c:numCache>
                <c:formatCode>#,##0</c:formatCode>
                <c:ptCount val="12"/>
                <c:pt idx="0">
                  <c:v>288433</c:v>
                </c:pt>
                <c:pt idx="1">
                  <c:v>242117</c:v>
                </c:pt>
                <c:pt idx="2">
                  <c:v>262067</c:v>
                </c:pt>
                <c:pt idx="3">
                  <c:v>243975</c:v>
                </c:pt>
                <c:pt idx="4">
                  <c:v>246055</c:v>
                </c:pt>
                <c:pt idx="5">
                  <c:v>234723</c:v>
                </c:pt>
                <c:pt idx="6">
                  <c:v>257235</c:v>
                </c:pt>
                <c:pt idx="7">
                  <c:v>300526</c:v>
                </c:pt>
                <c:pt idx="8">
                  <c:v>321787</c:v>
                </c:pt>
                <c:pt idx="9">
                  <c:v>339381</c:v>
                </c:pt>
                <c:pt idx="10">
                  <c:v>313130</c:v>
                </c:pt>
                <c:pt idx="11">
                  <c:v>300432</c:v>
                </c:pt>
              </c:numCache>
            </c:numRef>
          </c:val>
          <c:smooth val="0"/>
          <c:extLst>
            <c:ext xmlns:c16="http://schemas.microsoft.com/office/drawing/2014/chart" uri="{C3380CC4-5D6E-409C-BE32-E72D297353CC}">
              <c16:uniqueId val="{00000002-C60F-4478-B53C-0F3B99B9D2CF}"/>
            </c:ext>
          </c:extLst>
        </c:ser>
        <c:ser>
          <c:idx val="1"/>
          <c:order val="1"/>
          <c:tx>
            <c:v>2023</c:v>
          </c:tx>
          <c:spPr>
            <a:ln w="57150"/>
          </c:spPr>
          <c:marker>
            <c:symbol val="none"/>
          </c:marker>
          <c:val>
            <c:numRef>
              <c:f>'Sheet 1'!$AE$7:$AE$18</c:f>
              <c:numCache>
                <c:formatCode>_ * #,##0_ ;_ * \-#,##0_ ;_ * "-"??_ ;_ @_ </c:formatCode>
                <c:ptCount val="12"/>
                <c:pt idx="0">
                  <c:v>279249</c:v>
                </c:pt>
                <c:pt idx="1">
                  <c:v>238380</c:v>
                </c:pt>
                <c:pt idx="2">
                  <c:v>260109</c:v>
                </c:pt>
                <c:pt idx="3">
                  <c:v>245756</c:v>
                </c:pt>
                <c:pt idx="4">
                  <c:v>243331</c:v>
                </c:pt>
                <c:pt idx="5">
                  <c:v>233249</c:v>
                </c:pt>
                <c:pt idx="6">
                  <c:v>251460</c:v>
                </c:pt>
                <c:pt idx="7">
                  <c:v>298865</c:v>
                </c:pt>
                <c:pt idx="8">
                  <c:v>322237</c:v>
                </c:pt>
                <c:pt idx="9" formatCode="#,###,###">
                  <c:v>339156</c:v>
                </c:pt>
                <c:pt idx="10" formatCode="#,###,###">
                  <c:v>318762</c:v>
                </c:pt>
                <c:pt idx="11" formatCode="#,###,###">
                  <c:v>308717</c:v>
                </c:pt>
              </c:numCache>
            </c:numRef>
          </c:val>
          <c:smooth val="0"/>
          <c:extLst>
            <c:ext xmlns:c16="http://schemas.microsoft.com/office/drawing/2014/chart" uri="{C3380CC4-5D6E-409C-BE32-E72D297353CC}">
              <c16:uniqueId val="{00000003-C60F-4478-B53C-0F3B99B9D2CF}"/>
            </c:ext>
          </c:extLst>
        </c:ser>
        <c:ser>
          <c:idx val="2"/>
          <c:order val="2"/>
          <c:tx>
            <c:v>2024</c:v>
          </c:tx>
          <c:spPr>
            <a:ln w="57150"/>
          </c:spPr>
          <c:marker>
            <c:symbol val="none"/>
          </c:marker>
          <c:val>
            <c:numRef>
              <c:f>'Sheet 1'!$AF$7:$AF$18</c:f>
              <c:numCache>
                <c:formatCode>#,##0</c:formatCode>
                <c:ptCount val="12"/>
                <c:pt idx="0">
                  <c:v>286364</c:v>
                </c:pt>
                <c:pt idx="1">
                  <c:v>250693</c:v>
                </c:pt>
                <c:pt idx="2">
                  <c:v>263825</c:v>
                </c:pt>
                <c:pt idx="3">
                  <c:v>251037</c:v>
                </c:pt>
                <c:pt idx="4">
                  <c:v>259562</c:v>
                </c:pt>
                <c:pt idx="5">
                  <c:v>241212</c:v>
                </c:pt>
                <c:pt idx="6">
                  <c:v>260828</c:v>
                </c:pt>
                <c:pt idx="7">
                  <c:v>304790</c:v>
                </c:pt>
                <c:pt idx="8">
                  <c:v>329924</c:v>
                </c:pt>
                <c:pt idx="9">
                  <c:v>352245</c:v>
                </c:pt>
                <c:pt idx="10">
                  <c:v>335851</c:v>
                </c:pt>
                <c:pt idx="11">
                  <c:v>321729</c:v>
                </c:pt>
              </c:numCache>
            </c:numRef>
          </c:val>
          <c:smooth val="0"/>
          <c:extLst>
            <c:ext xmlns:c16="http://schemas.microsoft.com/office/drawing/2014/chart" uri="{C3380CC4-5D6E-409C-BE32-E72D297353CC}">
              <c16:uniqueId val="{00000004-C60F-4478-B53C-0F3B99B9D2CF}"/>
            </c:ext>
          </c:extLst>
        </c:ser>
        <c:dLbls>
          <c:showLegendKey val="0"/>
          <c:showVal val="0"/>
          <c:showCatName val="0"/>
          <c:showSerName val="0"/>
          <c:showPercent val="0"/>
          <c:showBubbleSize val="0"/>
        </c:dLbls>
        <c:marker val="1"/>
        <c:smooth val="0"/>
        <c:axId val="102530048"/>
        <c:axId val="102535936"/>
      </c:lineChart>
      <c:catAx>
        <c:axId val="102530048"/>
        <c:scaling>
          <c:orientation val="minMax"/>
        </c:scaling>
        <c:delete val="0"/>
        <c:axPos val="b"/>
        <c:numFmt formatCode="General" sourceLinked="0"/>
        <c:majorTickMark val="out"/>
        <c:minorTickMark val="none"/>
        <c:tickLblPos val="nextTo"/>
        <c:txPr>
          <a:bodyPr/>
          <a:lstStyle/>
          <a:p>
            <a:pPr>
              <a:defRPr sz="1510" b="1" baseline="0">
                <a:latin typeface="Arial" pitchFamily="34" charset="0"/>
                <a:cs typeface="Arial" pitchFamily="34" charset="0"/>
              </a:defRPr>
            </a:pPr>
            <a:endParaRPr lang="en-US"/>
          </a:p>
        </c:txPr>
        <c:crossAx val="102535936"/>
        <c:crosses val="autoZero"/>
        <c:auto val="1"/>
        <c:lblAlgn val="ctr"/>
        <c:lblOffset val="100"/>
        <c:noMultiLvlLbl val="0"/>
      </c:catAx>
      <c:valAx>
        <c:axId val="102535936"/>
        <c:scaling>
          <c:orientation val="minMax"/>
          <c:max val="360000"/>
          <c:min val="220000"/>
        </c:scaling>
        <c:delete val="0"/>
        <c:axPos val="l"/>
        <c:majorGridlines/>
        <c:title>
          <c:tx>
            <c:rich>
              <a:bodyPr rot="0" vert="horz"/>
              <a:lstStyle/>
              <a:p>
                <a:pPr>
                  <a:defRPr sz="1510" baseline="0"/>
                </a:pPr>
                <a:r>
                  <a:rPr lang="en-US" sz="1510" baseline="0"/>
                  <a:t>'000 Tonnes</a:t>
                </a:r>
              </a:p>
            </c:rich>
          </c:tx>
          <c:layout>
            <c:manualLayout>
              <c:xMode val="edge"/>
              <c:yMode val="edge"/>
              <c:x val="8.359776983484811E-2"/>
              <c:y val="2.1091837389719897E-3"/>
            </c:manualLayout>
          </c:layout>
          <c:overlay val="0"/>
        </c:title>
        <c:numFmt formatCode="General" sourceLinked="1"/>
        <c:majorTickMark val="out"/>
        <c:minorTickMark val="none"/>
        <c:tickLblPos val="nextTo"/>
        <c:txPr>
          <a:bodyPr/>
          <a:lstStyle/>
          <a:p>
            <a:pPr>
              <a:defRPr b="1">
                <a:latin typeface="Arial" pitchFamily="34" charset="0"/>
                <a:cs typeface="Arial" pitchFamily="34" charset="0"/>
              </a:defRPr>
            </a:pPr>
            <a:endParaRPr lang="en-US"/>
          </a:p>
        </c:txPr>
        <c:crossAx val="102530048"/>
        <c:crosses val="autoZero"/>
        <c:crossBetween val="between"/>
        <c:dispUnits>
          <c:builtInUnit val="thousands"/>
        </c:dispUnits>
      </c:valAx>
    </c:plotArea>
    <c:legend>
      <c:legendPos val="r"/>
      <c:overlay val="0"/>
      <c:txPr>
        <a:bodyPr/>
        <a:lstStyle/>
        <a:p>
          <a:pPr>
            <a:defRPr sz="1520" baseline="0"/>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'Maandelikse data'!$BR$6</c:f>
              <c:strCache>
                <c:ptCount val="1"/>
                <c:pt idx="0">
                  <c:v>2025*</c:v>
                </c:pt>
              </c:strCache>
            </c:strRef>
          </c:tx>
          <c:spPr>
            <a:solidFill>
              <a:schemeClr val="accent6"/>
            </a:solidFill>
            <a:ln>
              <a:noFill/>
            </a:ln>
            <a:effectLst/>
          </c:spPr>
          <c:invertIfNegative val="0"/>
          <c:cat>
            <c:strRef>
              <c:f>'Maandelikse data'!$BL$7:$BL$18</c:f>
              <c:strCache>
                <c:ptCount val="12"/>
                <c:pt idx="0">
                  <c:v>Jan</c:v>
                </c:pt>
                <c:pt idx="1">
                  <c:v>Feb </c:v>
                </c:pt>
                <c:pt idx="2">
                  <c:v>Mar</c:v>
                </c:pt>
                <c:pt idx="3">
                  <c:v>Apr</c:v>
                </c:pt>
                <c:pt idx="4">
                  <c:v>May</c:v>
                </c:pt>
                <c:pt idx="5">
                  <c:v>Jun</c:v>
                </c:pt>
                <c:pt idx="6">
                  <c:v>Jul</c:v>
                </c:pt>
                <c:pt idx="7">
                  <c:v>Aug</c:v>
                </c:pt>
                <c:pt idx="8">
                  <c:v>Sep</c:v>
                </c:pt>
                <c:pt idx="9">
                  <c:v>Oct</c:v>
                </c:pt>
                <c:pt idx="10">
                  <c:v>Nov</c:v>
                </c:pt>
                <c:pt idx="11">
                  <c:v>Dec</c:v>
                </c:pt>
              </c:strCache>
            </c:strRef>
          </c:cat>
          <c:val>
            <c:numRef>
              <c:f>'Maandelikse data'!$BR$7:$BR$18</c:f>
              <c:numCache>
                <c:formatCode>#,##0</c:formatCode>
                <c:ptCount val="12"/>
                <c:pt idx="0">
                  <c:v>9416.1501935483884</c:v>
                </c:pt>
                <c:pt idx="1">
                  <c:v>8146.4920645161301</c:v>
                </c:pt>
                <c:pt idx="2">
                  <c:v>8679.3887419354833</c:v>
                </c:pt>
                <c:pt idx="3">
                  <c:v>7946.0060000000003</c:v>
                </c:pt>
              </c:numCache>
            </c:numRef>
          </c:val>
          <c:extLst>
            <c:ext xmlns:c16="http://schemas.microsoft.com/office/drawing/2014/chart" uri="{C3380CC4-5D6E-409C-BE32-E72D297353CC}">
              <c16:uniqueId val="{00000000-03EF-4C30-B3C4-38F8D4C58E6C}"/>
            </c:ext>
          </c:extLst>
        </c:ser>
        <c:dLbls>
          <c:showLegendKey val="0"/>
          <c:showVal val="0"/>
          <c:showCatName val="0"/>
          <c:showSerName val="0"/>
          <c:showPercent val="0"/>
          <c:showBubbleSize val="0"/>
        </c:dLbls>
        <c:gapWidth val="219"/>
        <c:axId val="1397158800"/>
        <c:axId val="1397161200"/>
      </c:barChart>
      <c:lineChart>
        <c:grouping val="standard"/>
        <c:varyColors val="0"/>
        <c:ser>
          <c:idx val="1"/>
          <c:order val="1"/>
          <c:tx>
            <c:strRef>
              <c:f>'Maandelikse data'!$BN$6</c:f>
              <c:strCache>
                <c:ptCount val="1"/>
                <c:pt idx="0">
                  <c:v>2021</c:v>
                </c:pt>
              </c:strCache>
            </c:strRef>
          </c:tx>
          <c:spPr>
            <a:ln w="28575" cap="rnd">
              <a:solidFill>
                <a:schemeClr val="accent2"/>
              </a:solidFill>
              <a:round/>
            </a:ln>
            <a:effectLst/>
          </c:spPr>
          <c:marker>
            <c:symbol val="none"/>
          </c:marker>
          <c:cat>
            <c:strRef>
              <c:f>'Maandelikse data'!$BL$7:$BL$18</c:f>
              <c:strCache>
                <c:ptCount val="12"/>
                <c:pt idx="0">
                  <c:v>Jan</c:v>
                </c:pt>
                <c:pt idx="1">
                  <c:v>Feb </c:v>
                </c:pt>
                <c:pt idx="2">
                  <c:v>Mar</c:v>
                </c:pt>
                <c:pt idx="3">
                  <c:v>Apr</c:v>
                </c:pt>
                <c:pt idx="4">
                  <c:v>May</c:v>
                </c:pt>
                <c:pt idx="5">
                  <c:v>Jun</c:v>
                </c:pt>
                <c:pt idx="6">
                  <c:v>Jul</c:v>
                </c:pt>
                <c:pt idx="7">
                  <c:v>Aug</c:v>
                </c:pt>
                <c:pt idx="8">
                  <c:v>Sep</c:v>
                </c:pt>
                <c:pt idx="9">
                  <c:v>Oct</c:v>
                </c:pt>
                <c:pt idx="10">
                  <c:v>Nov</c:v>
                </c:pt>
                <c:pt idx="11">
                  <c:v>Dec</c:v>
                </c:pt>
              </c:strCache>
            </c:strRef>
          </c:cat>
          <c:val>
            <c:numRef>
              <c:f>'Maandelikse data'!$BN$7:$BN$18</c:f>
              <c:numCache>
                <c:formatCode>#,##0</c:formatCode>
                <c:ptCount val="12"/>
                <c:pt idx="0">
                  <c:v>9137.4269032258071</c:v>
                </c:pt>
                <c:pt idx="1">
                  <c:v>8679.4957857142854</c:v>
                </c:pt>
                <c:pt idx="2">
                  <c:v>8561.1667096774199</c:v>
                </c:pt>
                <c:pt idx="3">
                  <c:v>8348.9988333333331</c:v>
                </c:pt>
                <c:pt idx="4">
                  <c:v>8069.6529677419358</c:v>
                </c:pt>
                <c:pt idx="5">
                  <c:v>7966.0500999999995</c:v>
                </c:pt>
                <c:pt idx="6">
                  <c:v>8268.7854516129028</c:v>
                </c:pt>
                <c:pt idx="7">
                  <c:v>9520.3763870967723</c:v>
                </c:pt>
                <c:pt idx="8">
                  <c:v>10760.914699999998</c:v>
                </c:pt>
                <c:pt idx="9">
                  <c:v>11226.803709677419</c:v>
                </c:pt>
                <c:pt idx="10">
                  <c:v>11003.545500000002</c:v>
                </c:pt>
                <c:pt idx="11">
                  <c:v>10302.538032258066</c:v>
                </c:pt>
              </c:numCache>
            </c:numRef>
          </c:val>
          <c:smooth val="0"/>
          <c:extLst>
            <c:ext xmlns:c16="http://schemas.microsoft.com/office/drawing/2014/chart" uri="{C3380CC4-5D6E-409C-BE32-E72D297353CC}">
              <c16:uniqueId val="{00000001-03EF-4C30-B3C4-38F8D4C58E6C}"/>
            </c:ext>
          </c:extLst>
        </c:ser>
        <c:ser>
          <c:idx val="2"/>
          <c:order val="2"/>
          <c:tx>
            <c:strRef>
              <c:f>'Maandelikse data'!$BO$6</c:f>
              <c:strCache>
                <c:ptCount val="1"/>
                <c:pt idx="0">
                  <c:v>2022</c:v>
                </c:pt>
              </c:strCache>
            </c:strRef>
          </c:tx>
          <c:spPr>
            <a:ln w="28575" cap="rnd">
              <a:solidFill>
                <a:schemeClr val="accent3"/>
              </a:solidFill>
              <a:round/>
            </a:ln>
            <a:effectLst/>
          </c:spPr>
          <c:marker>
            <c:symbol val="none"/>
          </c:marker>
          <c:cat>
            <c:strRef>
              <c:f>'Maandelikse data'!$BL$7:$BL$18</c:f>
              <c:strCache>
                <c:ptCount val="12"/>
                <c:pt idx="0">
                  <c:v>Jan</c:v>
                </c:pt>
                <c:pt idx="1">
                  <c:v>Feb </c:v>
                </c:pt>
                <c:pt idx="2">
                  <c:v>Mar</c:v>
                </c:pt>
                <c:pt idx="3">
                  <c:v>Apr</c:v>
                </c:pt>
                <c:pt idx="4">
                  <c:v>May</c:v>
                </c:pt>
                <c:pt idx="5">
                  <c:v>Jun</c:v>
                </c:pt>
                <c:pt idx="6">
                  <c:v>Jul</c:v>
                </c:pt>
                <c:pt idx="7">
                  <c:v>Aug</c:v>
                </c:pt>
                <c:pt idx="8">
                  <c:v>Sep</c:v>
                </c:pt>
                <c:pt idx="9">
                  <c:v>Oct</c:v>
                </c:pt>
                <c:pt idx="10">
                  <c:v>Nov</c:v>
                </c:pt>
                <c:pt idx="11">
                  <c:v>Dec</c:v>
                </c:pt>
              </c:strCache>
            </c:strRef>
          </c:cat>
          <c:val>
            <c:numRef>
              <c:f>'Maandelikse data'!$BO$7:$BO$18</c:f>
              <c:numCache>
                <c:formatCode>#,##0</c:formatCode>
                <c:ptCount val="12"/>
                <c:pt idx="0">
                  <c:v>9304.3016451612893</c:v>
                </c:pt>
                <c:pt idx="1">
                  <c:v>7810.2215806451613</c:v>
                </c:pt>
                <c:pt idx="2">
                  <c:v>8453.7598387096768</c:v>
                </c:pt>
                <c:pt idx="3">
                  <c:v>7870.170258064516</c:v>
                </c:pt>
                <c:pt idx="4">
                  <c:v>7937.2573225806445</c:v>
                </c:pt>
                <c:pt idx="5">
                  <c:v>7571.6994193548389</c:v>
                </c:pt>
                <c:pt idx="6">
                  <c:v>8297.9186129032259</c:v>
                </c:pt>
                <c:pt idx="7">
                  <c:v>9694.373225806452</c:v>
                </c:pt>
                <c:pt idx="8">
                  <c:v>10380.229806451614</c:v>
                </c:pt>
                <c:pt idx="9">
                  <c:v>10947.772096774193</c:v>
                </c:pt>
                <c:pt idx="10">
                  <c:v>10100.978161290323</c:v>
                </c:pt>
                <c:pt idx="11">
                  <c:v>9691.3503870967725</c:v>
                </c:pt>
              </c:numCache>
            </c:numRef>
          </c:val>
          <c:smooth val="0"/>
          <c:extLst>
            <c:ext xmlns:c16="http://schemas.microsoft.com/office/drawing/2014/chart" uri="{C3380CC4-5D6E-409C-BE32-E72D297353CC}">
              <c16:uniqueId val="{00000002-03EF-4C30-B3C4-38F8D4C58E6C}"/>
            </c:ext>
          </c:extLst>
        </c:ser>
        <c:ser>
          <c:idx val="3"/>
          <c:order val="3"/>
          <c:tx>
            <c:strRef>
              <c:f>'Maandelikse data'!$BP$6</c:f>
              <c:strCache>
                <c:ptCount val="1"/>
                <c:pt idx="0">
                  <c:v>2023</c:v>
                </c:pt>
              </c:strCache>
            </c:strRef>
          </c:tx>
          <c:spPr>
            <a:ln w="28575" cap="rnd">
              <a:solidFill>
                <a:schemeClr val="accent4"/>
              </a:solidFill>
              <a:round/>
            </a:ln>
            <a:effectLst/>
          </c:spPr>
          <c:marker>
            <c:symbol val="none"/>
          </c:marker>
          <c:cat>
            <c:strRef>
              <c:f>'Maandelikse data'!$BL$7:$BL$18</c:f>
              <c:strCache>
                <c:ptCount val="12"/>
                <c:pt idx="0">
                  <c:v>Jan</c:v>
                </c:pt>
                <c:pt idx="1">
                  <c:v>Feb </c:v>
                </c:pt>
                <c:pt idx="2">
                  <c:v>Mar</c:v>
                </c:pt>
                <c:pt idx="3">
                  <c:v>Apr</c:v>
                </c:pt>
                <c:pt idx="4">
                  <c:v>May</c:v>
                </c:pt>
                <c:pt idx="5">
                  <c:v>Jun</c:v>
                </c:pt>
                <c:pt idx="6">
                  <c:v>Jul</c:v>
                </c:pt>
                <c:pt idx="7">
                  <c:v>Aug</c:v>
                </c:pt>
                <c:pt idx="8">
                  <c:v>Sep</c:v>
                </c:pt>
                <c:pt idx="9">
                  <c:v>Oct</c:v>
                </c:pt>
                <c:pt idx="10">
                  <c:v>Nov</c:v>
                </c:pt>
                <c:pt idx="11">
                  <c:v>Dec</c:v>
                </c:pt>
              </c:strCache>
            </c:strRef>
          </c:cat>
          <c:val>
            <c:numRef>
              <c:f>'Maandelikse data'!$BP$7:$BP$18</c:f>
              <c:numCache>
                <c:formatCode>#,##0</c:formatCode>
                <c:ptCount val="12"/>
                <c:pt idx="0">
                  <c:v>9008.0454838709666</c:v>
                </c:pt>
                <c:pt idx="1">
                  <c:v>7689.6826129032252</c:v>
                </c:pt>
                <c:pt idx="2">
                  <c:v>8390.619870967741</c:v>
                </c:pt>
                <c:pt idx="3">
                  <c:v>7927.5977741935485</c:v>
                </c:pt>
                <c:pt idx="4">
                  <c:v>7849.4018387096776</c:v>
                </c:pt>
                <c:pt idx="5">
                  <c:v>7524.1524193548385</c:v>
                </c:pt>
                <c:pt idx="6">
                  <c:v>8111.6078387096777</c:v>
                </c:pt>
                <c:pt idx="7">
                  <c:v>9640.8110967741941</c:v>
                </c:pt>
                <c:pt idx="8">
                  <c:v>10394.739451612902</c:v>
                </c:pt>
                <c:pt idx="9">
                  <c:v>10940.531806451614</c:v>
                </c:pt>
                <c:pt idx="10">
                  <c:v>10282.657129032259</c:v>
                </c:pt>
                <c:pt idx="11">
                  <c:v>9958.6165161290337</c:v>
                </c:pt>
              </c:numCache>
            </c:numRef>
          </c:val>
          <c:smooth val="0"/>
          <c:extLst>
            <c:ext xmlns:c16="http://schemas.microsoft.com/office/drawing/2014/chart" uri="{C3380CC4-5D6E-409C-BE32-E72D297353CC}">
              <c16:uniqueId val="{00000003-03EF-4C30-B3C4-38F8D4C58E6C}"/>
            </c:ext>
          </c:extLst>
        </c:ser>
        <c:ser>
          <c:idx val="4"/>
          <c:order val="4"/>
          <c:tx>
            <c:strRef>
              <c:f>'Maandelikse data'!$BQ$6</c:f>
              <c:strCache>
                <c:ptCount val="1"/>
                <c:pt idx="0">
                  <c:v>2024</c:v>
                </c:pt>
              </c:strCache>
            </c:strRef>
          </c:tx>
          <c:spPr>
            <a:ln w="28575" cap="rnd">
              <a:solidFill>
                <a:schemeClr val="accent5"/>
              </a:solidFill>
              <a:round/>
            </a:ln>
            <a:effectLst/>
          </c:spPr>
          <c:marker>
            <c:symbol val="none"/>
          </c:marker>
          <c:cat>
            <c:strRef>
              <c:f>'Maandelikse data'!$BL$7:$BL$18</c:f>
              <c:strCache>
                <c:ptCount val="12"/>
                <c:pt idx="0">
                  <c:v>Jan</c:v>
                </c:pt>
                <c:pt idx="1">
                  <c:v>Feb </c:v>
                </c:pt>
                <c:pt idx="2">
                  <c:v>Mar</c:v>
                </c:pt>
                <c:pt idx="3">
                  <c:v>Apr</c:v>
                </c:pt>
                <c:pt idx="4">
                  <c:v>May</c:v>
                </c:pt>
                <c:pt idx="5">
                  <c:v>Jun</c:v>
                </c:pt>
                <c:pt idx="6">
                  <c:v>Jul</c:v>
                </c:pt>
                <c:pt idx="7">
                  <c:v>Aug</c:v>
                </c:pt>
                <c:pt idx="8">
                  <c:v>Sep</c:v>
                </c:pt>
                <c:pt idx="9">
                  <c:v>Oct</c:v>
                </c:pt>
                <c:pt idx="10">
                  <c:v>Nov</c:v>
                </c:pt>
                <c:pt idx="11">
                  <c:v>Dec</c:v>
                </c:pt>
              </c:strCache>
            </c:strRef>
          </c:cat>
          <c:val>
            <c:numRef>
              <c:f>'Maandelikse data'!$BQ$7:$BQ$18</c:f>
              <c:numCache>
                <c:formatCode>#,##0</c:formatCode>
                <c:ptCount val="12"/>
                <c:pt idx="0">
                  <c:v>9237.5334516129042</c:v>
                </c:pt>
                <c:pt idx="1">
                  <c:v>8644.5983448275874</c:v>
                </c:pt>
                <c:pt idx="2">
                  <c:v>8510.4778064516122</c:v>
                </c:pt>
                <c:pt idx="3">
                  <c:v>8097.9776129032261</c:v>
                </c:pt>
                <c:pt idx="4">
                  <c:v>8372.9650000000001</c:v>
                </c:pt>
                <c:pt idx="5">
                  <c:v>7781.0343548387091</c:v>
                </c:pt>
                <c:pt idx="6">
                  <c:v>8413.7927419354837</c:v>
                </c:pt>
                <c:pt idx="7">
                  <c:v>9831.9444516129042</c:v>
                </c:pt>
                <c:pt idx="8">
                  <c:v>10642.721290322581</c:v>
                </c:pt>
                <c:pt idx="9">
                  <c:v>11362.745483870967</c:v>
                </c:pt>
                <c:pt idx="10">
                  <c:v>10833.887387096773</c:v>
                </c:pt>
                <c:pt idx="11">
                  <c:v>10378.359612903227</c:v>
                </c:pt>
              </c:numCache>
            </c:numRef>
          </c:val>
          <c:smooth val="0"/>
          <c:extLst>
            <c:ext xmlns:c16="http://schemas.microsoft.com/office/drawing/2014/chart" uri="{C3380CC4-5D6E-409C-BE32-E72D297353CC}">
              <c16:uniqueId val="{00000004-03EF-4C30-B3C4-38F8D4C58E6C}"/>
            </c:ext>
          </c:extLst>
        </c:ser>
        <c:dLbls>
          <c:showLegendKey val="0"/>
          <c:showVal val="0"/>
          <c:showCatName val="0"/>
          <c:showSerName val="0"/>
          <c:showPercent val="0"/>
          <c:showBubbleSize val="0"/>
        </c:dLbls>
        <c:marker val="1"/>
        <c:smooth val="0"/>
        <c:axId val="1397158800"/>
        <c:axId val="1397161200"/>
        <c:extLst>
          <c:ext xmlns:c15="http://schemas.microsoft.com/office/drawing/2012/chart" uri="{02D57815-91ED-43cb-92C2-25804820EDAC}">
            <c15:filteredLineSeries>
              <c15:ser>
                <c:idx val="0"/>
                <c:order val="0"/>
                <c:tx>
                  <c:strRef>
                    <c:extLst>
                      <c:ext uri="{02D57815-91ED-43cb-92C2-25804820EDAC}">
                        <c15:formulaRef>
                          <c15:sqref>'Maandelikse data'!$BM$6</c15:sqref>
                        </c15:formulaRef>
                      </c:ext>
                    </c:extLst>
                    <c:strCache>
                      <c:ptCount val="1"/>
                      <c:pt idx="0">
                        <c:v>2020</c:v>
                      </c:pt>
                    </c:strCache>
                  </c:strRef>
                </c:tx>
                <c:spPr>
                  <a:ln w="28575" cap="rnd">
                    <a:solidFill>
                      <a:schemeClr val="accent1"/>
                    </a:solidFill>
                    <a:round/>
                  </a:ln>
                  <a:effectLst/>
                </c:spPr>
                <c:marker>
                  <c:symbol val="none"/>
                </c:marker>
                <c:cat>
                  <c:strRef>
                    <c:extLst>
                      <c:ext uri="{02D57815-91ED-43cb-92C2-25804820EDAC}">
                        <c15:formulaRef>
                          <c15:sqref>'Maandelikse data'!$BL$7:$BL$18</c15:sqref>
                        </c15:formulaRef>
                      </c:ext>
                    </c:extLst>
                    <c:strCache>
                      <c:ptCount val="12"/>
                      <c:pt idx="0">
                        <c:v>Jan</c:v>
                      </c:pt>
                      <c:pt idx="1">
                        <c:v>Feb </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'Maandelikse data'!$BM$7:$BM$18</c15:sqref>
                        </c15:formulaRef>
                      </c:ext>
                    </c:extLst>
                    <c:numCache>
                      <c:formatCode>#,##0</c:formatCode>
                      <c:ptCount val="12"/>
                      <c:pt idx="0">
                        <c:v>9622.1290322580644</c:v>
                      </c:pt>
                      <c:pt idx="1">
                        <c:v>9371.1428571428569</c:v>
                      </c:pt>
                      <c:pt idx="2">
                        <c:v>8727.5483870967746</c:v>
                      </c:pt>
                      <c:pt idx="3">
                        <c:v>8274.6666666666679</c:v>
                      </c:pt>
                      <c:pt idx="4">
                        <c:v>8191.7419354838703</c:v>
                      </c:pt>
                      <c:pt idx="5">
                        <c:v>8081.2333333333327</c:v>
                      </c:pt>
                      <c:pt idx="6">
                        <c:v>8352.1935483870966</c:v>
                      </c:pt>
                      <c:pt idx="7">
                        <c:v>9562.3271935483863</c:v>
                      </c:pt>
                      <c:pt idx="8">
                        <c:v>10624.272633333332</c:v>
                      </c:pt>
                      <c:pt idx="9">
                        <c:v>11014.131225806452</c:v>
                      </c:pt>
                      <c:pt idx="10">
                        <c:v>10702.493566666668</c:v>
                      </c:pt>
                      <c:pt idx="11">
                        <c:v>10157.720419354839</c:v>
                      </c:pt>
                    </c:numCache>
                  </c:numRef>
                </c:val>
                <c:smooth val="0"/>
                <c:extLst>
                  <c:ext xmlns:c16="http://schemas.microsoft.com/office/drawing/2014/chart" uri="{C3380CC4-5D6E-409C-BE32-E72D297353CC}">
                    <c16:uniqueId val="{00000005-03EF-4C30-B3C4-38F8D4C58E6C}"/>
                  </c:ext>
                </c:extLst>
              </c15:ser>
            </c15:filteredLineSeries>
          </c:ext>
        </c:extLst>
      </c:lineChart>
      <c:catAx>
        <c:axId val="139715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97161200"/>
        <c:crosses val="autoZero"/>
        <c:auto val="1"/>
        <c:lblAlgn val="ctr"/>
        <c:lblOffset val="100"/>
        <c:noMultiLvlLbl val="0"/>
      </c:catAx>
      <c:valAx>
        <c:axId val="1397161200"/>
        <c:scaling>
          <c:orientation val="minMax"/>
          <c:max val="11500"/>
          <c:min val="7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ZA" b="1"/>
                  <a:t>Tonnes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971588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15751237921817E-2"/>
          <c:y val="0.11177472026523"/>
          <c:w val="0.828161576156208"/>
          <c:h val="0.62758648333278899"/>
        </c:manualLayout>
      </c:layout>
      <c:barChart>
        <c:barDir val="col"/>
        <c:grouping val="clustered"/>
        <c:varyColors val="0"/>
        <c:ser>
          <c:idx val="3"/>
          <c:order val="0"/>
          <c:tx>
            <c:strRef>
              <c:f>'Maandelikse data'!$AH$64</c:f>
              <c:strCache>
                <c:ptCount val="1"/>
                <c:pt idx="0">
                  <c:v>2025</c:v>
                </c:pt>
              </c:strCache>
            </c:strRef>
          </c:tx>
          <c:invertIfNegative val="0"/>
          <c:val>
            <c:numRef>
              <c:f>'Maandelikse data'!$AH$65:$AH$69</c:f>
              <c:numCache>
                <c:formatCode>0.00</c:formatCode>
                <c:ptCount val="5"/>
                <c:pt idx="0">
                  <c:v>1.0562808881020875</c:v>
                </c:pt>
                <c:pt idx="1">
                  <c:v>1.1581156193435744</c:v>
                </c:pt>
                <c:pt idx="2">
                  <c:v>1.2755630428478715</c:v>
                </c:pt>
                <c:pt idx="3">
                  <c:v>1.3241846373195509</c:v>
                </c:pt>
              </c:numCache>
            </c:numRef>
          </c:val>
          <c:extLst>
            <c:ext xmlns:c16="http://schemas.microsoft.com/office/drawing/2014/chart" uri="{C3380CC4-5D6E-409C-BE32-E72D297353CC}">
              <c16:uniqueId val="{00000000-C46A-43DE-8A25-D0CC67FA0717}"/>
            </c:ext>
          </c:extLst>
        </c:ser>
        <c:dLbls>
          <c:showLegendKey val="0"/>
          <c:showVal val="0"/>
          <c:showCatName val="0"/>
          <c:showSerName val="0"/>
          <c:showPercent val="0"/>
          <c:showBubbleSize val="0"/>
        </c:dLbls>
        <c:gapWidth val="150"/>
        <c:axId val="118330112"/>
        <c:axId val="118332032"/>
      </c:barChart>
      <c:lineChart>
        <c:grouping val="standard"/>
        <c:varyColors val="0"/>
        <c:ser>
          <c:idx val="5"/>
          <c:order val="1"/>
          <c:tx>
            <c:v>2024</c:v>
          </c:tx>
          <c:marker>
            <c:symbol val="none"/>
          </c:marker>
          <c:val>
            <c:numRef>
              <c:f>'Maandelikse data'!$AF$65:$AF$76</c:f>
              <c:numCache>
                <c:formatCode>0.00</c:formatCode>
                <c:ptCount val="12"/>
                <c:pt idx="0">
                  <c:v>1.0874961961657352</c:v>
                </c:pt>
                <c:pt idx="1">
                  <c:v>1.1832759274213485</c:v>
                </c:pt>
                <c:pt idx="2">
                  <c:v>1.2864583333333333</c:v>
                </c:pt>
                <c:pt idx="3">
                  <c:v>1.4990095087163231</c:v>
                </c:pt>
                <c:pt idx="4">
                  <c:v>1.5652245266375366</c:v>
                </c:pt>
                <c:pt idx="5">
                  <c:v>1.5576822968806312</c:v>
                </c:pt>
                <c:pt idx="6">
                  <c:v>1.4853878439297372</c:v>
                </c:pt>
                <c:pt idx="7">
                  <c:v>1.4184130328454798</c:v>
                </c:pt>
                <c:pt idx="8">
                  <c:v>1.3228028417901838</c:v>
                </c:pt>
                <c:pt idx="9">
                  <c:v>1.3402703243528404</c:v>
                </c:pt>
                <c:pt idx="10">
                  <c:v>1.3422377546005571</c:v>
                </c:pt>
                <c:pt idx="11">
                  <c:v>1.3408699860200022</c:v>
                </c:pt>
              </c:numCache>
            </c:numRef>
          </c:val>
          <c:smooth val="0"/>
          <c:extLst>
            <c:ext xmlns:c16="http://schemas.microsoft.com/office/drawing/2014/chart" uri="{C3380CC4-5D6E-409C-BE32-E72D297353CC}">
              <c16:uniqueId val="{00000001-C46A-43DE-8A25-D0CC67FA0717}"/>
            </c:ext>
          </c:extLst>
        </c:ser>
        <c:ser>
          <c:idx val="2"/>
          <c:order val="2"/>
          <c:tx>
            <c:v>2023</c:v>
          </c:tx>
          <c:spPr>
            <a:ln w="57150"/>
          </c:spPr>
          <c:marker>
            <c:symbol val="none"/>
          </c:marker>
          <c:val>
            <c:numRef>
              <c:f>'Maandelikse data'!$AE$65:$AE$76</c:f>
              <c:numCache>
                <c:formatCode>0.00</c:formatCode>
                <c:ptCount val="12"/>
                <c:pt idx="0">
                  <c:v>1.1489999805254241</c:v>
                </c:pt>
                <c:pt idx="1">
                  <c:v>1.1332186401376318</c:v>
                </c:pt>
                <c:pt idx="2">
                  <c:v>1.1185917666035488</c:v>
                </c:pt>
                <c:pt idx="3">
                  <c:v>1.1449053452115814</c:v>
                </c:pt>
                <c:pt idx="4">
                  <c:v>1.0894580856665066</c:v>
                </c:pt>
                <c:pt idx="5">
                  <c:v>1.1220099810703839</c:v>
                </c:pt>
                <c:pt idx="6">
                  <c:v>1.2098847029448485</c:v>
                </c:pt>
                <c:pt idx="7">
                  <c:v>1.1602777580953731</c:v>
                </c:pt>
                <c:pt idx="8">
                  <c:v>1.0899846387050383</c:v>
                </c:pt>
                <c:pt idx="9">
                  <c:v>0.99966269050320444</c:v>
                </c:pt>
                <c:pt idx="10">
                  <c:v>0.97311980418202726</c:v>
                </c:pt>
                <c:pt idx="11">
                  <c:v>1.0134414337529338</c:v>
                </c:pt>
              </c:numCache>
            </c:numRef>
          </c:val>
          <c:smooth val="0"/>
          <c:extLst>
            <c:ext xmlns:c16="http://schemas.microsoft.com/office/drawing/2014/chart" uri="{C3380CC4-5D6E-409C-BE32-E72D297353CC}">
              <c16:uniqueId val="{00000002-C46A-43DE-8A25-D0CC67FA0717}"/>
            </c:ext>
          </c:extLst>
        </c:ser>
        <c:ser>
          <c:idx val="0"/>
          <c:order val="3"/>
          <c:tx>
            <c:v>2022</c:v>
          </c:tx>
          <c:spPr>
            <a:ln w="57150"/>
          </c:spPr>
          <c:marker>
            <c:symbol val="none"/>
          </c:marker>
          <c:val>
            <c:numRef>
              <c:f>'Maandelikse data'!$AD$65:$AD$76</c:f>
              <c:numCache>
                <c:formatCode>0.00</c:formatCode>
                <c:ptCount val="12"/>
                <c:pt idx="0">
                  <c:v>1.0366991499066973</c:v>
                </c:pt>
                <c:pt idx="1">
                  <c:v>1.0600706713780919</c:v>
                </c:pt>
                <c:pt idx="2">
                  <c:v>1.2024006189749272</c:v>
                </c:pt>
                <c:pt idx="3">
                  <c:v>1.299426198396928</c:v>
                </c:pt>
                <c:pt idx="4">
                  <c:v>1.339006111914995</c:v>
                </c:pt>
                <c:pt idx="5">
                  <c:v>1.3929767013413019</c:v>
                </c:pt>
                <c:pt idx="6">
                  <c:v>1.3226515129832339</c:v>
                </c:pt>
                <c:pt idx="7">
                  <c:v>1.2419966166299066</c:v>
                </c:pt>
                <c:pt idx="8">
                  <c:v>1.2369591055156932</c:v>
                </c:pt>
                <c:pt idx="9">
                  <c:v>1.2338606618781123</c:v>
                </c:pt>
                <c:pt idx="10">
                  <c:v>1.2104994903160042</c:v>
                </c:pt>
                <c:pt idx="11">
                  <c:v>1.1340349760261028</c:v>
                </c:pt>
              </c:numCache>
            </c:numRef>
          </c:val>
          <c:smooth val="0"/>
          <c:extLst>
            <c:ext xmlns:c16="http://schemas.microsoft.com/office/drawing/2014/chart" uri="{C3380CC4-5D6E-409C-BE32-E72D297353CC}">
              <c16:uniqueId val="{00000003-C46A-43DE-8A25-D0CC67FA0717}"/>
            </c:ext>
          </c:extLst>
        </c:ser>
        <c:ser>
          <c:idx val="1"/>
          <c:order val="4"/>
          <c:tx>
            <c:v>2021</c:v>
          </c:tx>
          <c:spPr>
            <a:ln w="57150"/>
          </c:spPr>
          <c:marker>
            <c:symbol val="none"/>
          </c:marker>
          <c:val>
            <c:numRef>
              <c:f>'Maandelikse data'!$AC$65:$AC$76</c:f>
              <c:numCache>
                <c:formatCode>0.00</c:formatCode>
                <c:ptCount val="12"/>
                <c:pt idx="0">
                  <c:v>1.1426319936958236</c:v>
                </c:pt>
                <c:pt idx="1">
                  <c:v>1.1952954048140043</c:v>
                </c:pt>
                <c:pt idx="2">
                  <c:v>1.2380952380952381</c:v>
                </c:pt>
                <c:pt idx="3">
                  <c:v>1.2910503885685636</c:v>
                </c:pt>
                <c:pt idx="4">
                  <c:v>1.4027149321266967</c:v>
                </c:pt>
                <c:pt idx="5">
                  <c:v>1.3889622392395036</c:v>
                </c:pt>
                <c:pt idx="6">
                  <c:v>1.3127217435377598</c:v>
                </c:pt>
                <c:pt idx="7">
                  <c:v>1.2153062900312039</c:v>
                </c:pt>
                <c:pt idx="8">
                  <c:v>1.1168927303999476</c:v>
                </c:pt>
                <c:pt idx="9">
                  <c:v>1.0443493602092755</c:v>
                </c:pt>
                <c:pt idx="10">
                  <c:v>1.0402149104203278</c:v>
                </c:pt>
                <c:pt idx="11">
                  <c:v>1.0617462117307495</c:v>
                </c:pt>
              </c:numCache>
            </c:numRef>
          </c:val>
          <c:smooth val="0"/>
          <c:extLst>
            <c:ext xmlns:c16="http://schemas.microsoft.com/office/drawing/2014/chart" uri="{C3380CC4-5D6E-409C-BE32-E72D297353CC}">
              <c16:uniqueId val="{00000004-C46A-43DE-8A25-D0CC67FA0717}"/>
            </c:ext>
          </c:extLst>
        </c:ser>
        <c:dLbls>
          <c:showLegendKey val="0"/>
          <c:showVal val="0"/>
          <c:showCatName val="0"/>
          <c:showSerName val="0"/>
          <c:showPercent val="0"/>
          <c:showBubbleSize val="0"/>
        </c:dLbls>
        <c:marker val="1"/>
        <c:smooth val="0"/>
        <c:axId val="118330112"/>
        <c:axId val="118332032"/>
      </c:lineChart>
      <c:catAx>
        <c:axId val="118330112"/>
        <c:scaling>
          <c:orientation val="minMax"/>
        </c:scaling>
        <c:delete val="0"/>
        <c:axPos val="b"/>
        <c:numFmt formatCode="General" sourceLinked="0"/>
        <c:majorTickMark val="out"/>
        <c:minorTickMark val="none"/>
        <c:tickLblPos val="nextTo"/>
        <c:txPr>
          <a:bodyPr/>
          <a:lstStyle/>
          <a:p>
            <a:pPr>
              <a:defRPr sz="1200" b="1">
                <a:latin typeface="Arial" pitchFamily="34" charset="0"/>
                <a:cs typeface="Arial" pitchFamily="34" charset="0"/>
              </a:defRPr>
            </a:pPr>
            <a:endParaRPr lang="en-US"/>
          </a:p>
        </c:txPr>
        <c:crossAx val="118332032"/>
        <c:crosses val="autoZero"/>
        <c:auto val="1"/>
        <c:lblAlgn val="ctr"/>
        <c:lblOffset val="100"/>
        <c:noMultiLvlLbl val="0"/>
      </c:catAx>
      <c:valAx>
        <c:axId val="118332032"/>
        <c:scaling>
          <c:orientation val="minMax"/>
          <c:min val="0.8"/>
        </c:scaling>
        <c:delete val="0"/>
        <c:axPos val="l"/>
        <c:majorGridlines/>
        <c:title>
          <c:tx>
            <c:rich>
              <a:bodyPr rot="0" vert="horz"/>
              <a:lstStyle/>
              <a:p>
                <a:pPr>
                  <a:defRPr sz="1560" baseline="0">
                    <a:latin typeface="Arial" pitchFamily="34" charset="0"/>
                    <a:cs typeface="Arial" pitchFamily="34" charset="0"/>
                  </a:defRPr>
                </a:pPr>
                <a:r>
                  <a:rPr lang="en-US" sz="1560" baseline="0">
                    <a:latin typeface="Arial" pitchFamily="34" charset="0"/>
                    <a:cs typeface="Arial" pitchFamily="34" charset="0"/>
                  </a:rPr>
                  <a:t>Milk : feed price ratio</a:t>
                </a:r>
              </a:p>
            </c:rich>
          </c:tx>
          <c:layout>
            <c:manualLayout>
              <c:xMode val="edge"/>
              <c:yMode val="edge"/>
              <c:x val="6.8864593364677902E-4"/>
              <c:y val="5.5778564739709047E-2"/>
            </c:manualLayout>
          </c:layout>
          <c:overlay val="0"/>
        </c:title>
        <c:numFmt formatCode="#,##0.00" sourceLinked="0"/>
        <c:majorTickMark val="out"/>
        <c:minorTickMark val="none"/>
        <c:tickLblPos val="nextTo"/>
        <c:txPr>
          <a:bodyPr/>
          <a:lstStyle/>
          <a:p>
            <a:pPr>
              <a:defRPr sz="1200" b="1">
                <a:latin typeface="Arial" pitchFamily="34" charset="0"/>
                <a:cs typeface="Arial" pitchFamily="34" charset="0"/>
              </a:defRPr>
            </a:pPr>
            <a:endParaRPr lang="en-US"/>
          </a:p>
        </c:txPr>
        <c:crossAx val="118330112"/>
        <c:crosses val="autoZero"/>
        <c:crossBetween val="between"/>
      </c:valAx>
      <c:dTable>
        <c:showHorzBorder val="1"/>
        <c:showVertBorder val="1"/>
        <c:showOutline val="1"/>
        <c:showKeys val="0"/>
        <c:txPr>
          <a:bodyPr/>
          <a:lstStyle/>
          <a:p>
            <a:pPr rtl="0">
              <a:defRPr sz="1430" baseline="0">
                <a:latin typeface="Arial Rounded MT Bold" pitchFamily="34" charset="0"/>
              </a:defRPr>
            </a:pPr>
            <a:endParaRPr lang="en-US"/>
          </a:p>
        </c:txPr>
      </c:dTable>
      <c:spPr>
        <a:ln>
          <a:solidFill>
            <a:schemeClr val="bg1">
              <a:lumMod val="65000"/>
            </a:schemeClr>
          </a:solidFill>
        </a:ln>
      </c:spPr>
    </c:plotArea>
    <c:legend>
      <c:legendPos val="t"/>
      <c:layout>
        <c:manualLayout>
          <c:xMode val="edge"/>
          <c:yMode val="edge"/>
          <c:x val="0.28027063664127955"/>
          <c:y val="0.1214170754012236"/>
          <c:w val="0.43133845348904803"/>
          <c:h val="4.8236919505664805E-2"/>
        </c:manualLayout>
      </c:layout>
      <c:overlay val="0"/>
      <c:txPr>
        <a:bodyPr/>
        <a:lstStyle/>
        <a:p>
          <a:pPr>
            <a:defRPr sz="1410" baseline="0"/>
          </a:pPr>
          <a:endParaRPr lang="en-US"/>
        </a:p>
      </c:txPr>
    </c:legend>
    <c:plotVisOnly val="1"/>
    <c:dispBlanksAs val="gap"/>
    <c:showDLblsOverMax val="0"/>
  </c:chart>
  <c:spPr>
    <a:noFill/>
    <a:ln>
      <a:no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54318519782549"/>
          <c:y val="8.2424668518059033E-2"/>
          <c:w val="0.81437436717171485"/>
          <c:h val="0.83355343382170821"/>
        </c:manualLayout>
      </c:layout>
      <c:barChart>
        <c:barDir val="col"/>
        <c:grouping val="clustered"/>
        <c:varyColors val="0"/>
        <c:ser>
          <c:idx val="4"/>
          <c:order val="4"/>
          <c:tx>
            <c:v>2025</c:v>
          </c:tx>
          <c:spPr>
            <a:solidFill>
              <a:schemeClr val="accent5"/>
            </a:solidFill>
            <a:ln>
              <a:noFill/>
            </a:ln>
            <a:effectLst/>
          </c:spPr>
          <c:invertIfNegative val="0"/>
          <c:val>
            <c:numRef>
              <c:f>'Sheet 1'!$W$232:$W$235</c:f>
              <c:numCache>
                <c:formatCode>0.00</c:formatCode>
                <c:ptCount val="4"/>
                <c:pt idx="0">
                  <c:v>-10.3</c:v>
                </c:pt>
                <c:pt idx="1">
                  <c:v>-14.2</c:v>
                </c:pt>
                <c:pt idx="2">
                  <c:v>-31.3</c:v>
                </c:pt>
                <c:pt idx="3">
                  <c:v>-38.9</c:v>
                </c:pt>
              </c:numCache>
            </c:numRef>
          </c:val>
          <c:extLst>
            <c:ext xmlns:c16="http://schemas.microsoft.com/office/drawing/2014/chart" uri="{C3380CC4-5D6E-409C-BE32-E72D297353CC}">
              <c16:uniqueId val="{00000000-50D0-4194-926C-B2FEC3B2092C}"/>
            </c:ext>
          </c:extLst>
        </c:ser>
        <c:dLbls>
          <c:showLegendKey val="0"/>
          <c:showVal val="0"/>
          <c:showCatName val="0"/>
          <c:showSerName val="0"/>
          <c:showPercent val="0"/>
          <c:showBubbleSize val="0"/>
        </c:dLbls>
        <c:gapWidth val="150"/>
        <c:axId val="1458192191"/>
        <c:axId val="1458193023"/>
      </c:barChart>
      <c:lineChart>
        <c:grouping val="standard"/>
        <c:varyColors val="0"/>
        <c:ser>
          <c:idx val="0"/>
          <c:order val="0"/>
          <c:tx>
            <c:v>2021</c:v>
          </c:tx>
          <c:spPr>
            <a:ln w="76200" cap="rnd">
              <a:solidFill>
                <a:schemeClr val="accent1"/>
              </a:solidFill>
              <a:round/>
            </a:ln>
            <a:effectLst/>
          </c:spPr>
          <c:marker>
            <c:symbol val="none"/>
          </c:marker>
          <c:cat>
            <c:strRef>
              <c:f>'Sheet 1'!$D$232:$D$243</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'Sheet 1'!$S$232:$S$243</c:f>
              <c:numCache>
                <c:formatCode>0.00</c:formatCode>
                <c:ptCount val="12"/>
                <c:pt idx="0">
                  <c:v>2.74</c:v>
                </c:pt>
                <c:pt idx="1">
                  <c:v>7.83</c:v>
                </c:pt>
                <c:pt idx="2">
                  <c:v>19.060000000000002</c:v>
                </c:pt>
                <c:pt idx="3">
                  <c:v>52.75</c:v>
                </c:pt>
                <c:pt idx="4">
                  <c:v>69.260000000000005</c:v>
                </c:pt>
                <c:pt idx="5">
                  <c:v>90.12</c:v>
                </c:pt>
                <c:pt idx="6">
                  <c:v>93.73</c:v>
                </c:pt>
                <c:pt idx="7">
                  <c:v>109.83000000000001</c:v>
                </c:pt>
                <c:pt idx="8">
                  <c:v>123.11000000000001</c:v>
                </c:pt>
                <c:pt idx="9">
                  <c:v>131.05000000000001</c:v>
                </c:pt>
                <c:pt idx="10">
                  <c:v>142.77000000000001</c:v>
                </c:pt>
                <c:pt idx="11">
                  <c:v>151.35000000000002</c:v>
                </c:pt>
              </c:numCache>
            </c:numRef>
          </c:val>
          <c:smooth val="0"/>
          <c:extLst>
            <c:ext xmlns:c16="http://schemas.microsoft.com/office/drawing/2014/chart" uri="{C3380CC4-5D6E-409C-BE32-E72D297353CC}">
              <c16:uniqueId val="{00000001-50D0-4194-926C-B2FEC3B2092C}"/>
            </c:ext>
          </c:extLst>
        </c:ser>
        <c:ser>
          <c:idx val="1"/>
          <c:order val="1"/>
          <c:tx>
            <c:v>2022</c:v>
          </c:tx>
          <c:spPr>
            <a:ln w="76200" cap="rnd">
              <a:solidFill>
                <a:schemeClr val="accent2"/>
              </a:solidFill>
              <a:round/>
            </a:ln>
            <a:effectLst/>
          </c:spPr>
          <c:marker>
            <c:symbol val="none"/>
          </c:marker>
          <c:cat>
            <c:strRef>
              <c:f>'Sheet 1'!$D$232:$D$243</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'Sheet 1'!$T$232:$T$243</c:f>
              <c:numCache>
                <c:formatCode>General</c:formatCode>
                <c:ptCount val="12"/>
                <c:pt idx="0">
                  <c:v>2.41</c:v>
                </c:pt>
                <c:pt idx="1">
                  <c:v>5.08</c:v>
                </c:pt>
                <c:pt idx="2">
                  <c:v>13.48</c:v>
                </c:pt>
                <c:pt idx="3">
                  <c:v>20.68</c:v>
                </c:pt>
                <c:pt idx="4">
                  <c:v>32.68</c:v>
                </c:pt>
                <c:pt idx="5">
                  <c:v>24.48</c:v>
                </c:pt>
                <c:pt idx="6">
                  <c:v>24.88</c:v>
                </c:pt>
                <c:pt idx="7">
                  <c:v>24.95</c:v>
                </c:pt>
                <c:pt idx="8">
                  <c:v>25.9</c:v>
                </c:pt>
                <c:pt idx="9">
                  <c:v>41.099999999999994</c:v>
                </c:pt>
                <c:pt idx="10">
                  <c:v>47.099999999999994</c:v>
                </c:pt>
                <c:pt idx="11">
                  <c:v>50.8</c:v>
                </c:pt>
              </c:numCache>
            </c:numRef>
          </c:val>
          <c:smooth val="0"/>
          <c:extLst>
            <c:ext xmlns:c16="http://schemas.microsoft.com/office/drawing/2014/chart" uri="{C3380CC4-5D6E-409C-BE32-E72D297353CC}">
              <c16:uniqueId val="{00000002-50D0-4194-926C-B2FEC3B2092C}"/>
            </c:ext>
          </c:extLst>
        </c:ser>
        <c:ser>
          <c:idx val="2"/>
          <c:order val="2"/>
          <c:tx>
            <c:v>2023</c:v>
          </c:tx>
          <c:spPr>
            <a:ln w="76200" cap="rnd">
              <a:solidFill>
                <a:schemeClr val="accent3"/>
              </a:solidFill>
              <a:round/>
            </a:ln>
            <a:effectLst/>
          </c:spPr>
          <c:marker>
            <c:symbol val="none"/>
          </c:marker>
          <c:cat>
            <c:strRef>
              <c:f>'Sheet 1'!$D$232:$D$243</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'Sheet 1'!$U$232:$U$243</c:f>
              <c:numCache>
                <c:formatCode>0.00</c:formatCode>
                <c:ptCount val="12"/>
                <c:pt idx="0">
                  <c:v>14.4</c:v>
                </c:pt>
                <c:pt idx="1">
                  <c:v>15.200000000000001</c:v>
                </c:pt>
                <c:pt idx="2">
                  <c:v>27.6</c:v>
                </c:pt>
                <c:pt idx="3">
                  <c:v>30.700000000000003</c:v>
                </c:pt>
                <c:pt idx="4">
                  <c:v>40.800000000000004</c:v>
                </c:pt>
                <c:pt idx="5">
                  <c:v>50.800000000000004</c:v>
                </c:pt>
                <c:pt idx="6">
                  <c:v>60.800000000000004</c:v>
                </c:pt>
                <c:pt idx="7">
                  <c:v>71.400000000000006</c:v>
                </c:pt>
                <c:pt idx="8">
                  <c:v>62.500000000000007</c:v>
                </c:pt>
                <c:pt idx="9">
                  <c:v>59.000000000000007</c:v>
                </c:pt>
                <c:pt idx="10">
                  <c:v>62.70000000000001</c:v>
                </c:pt>
                <c:pt idx="11">
                  <c:v>65.500000000000014</c:v>
                </c:pt>
              </c:numCache>
            </c:numRef>
          </c:val>
          <c:smooth val="0"/>
          <c:extLst>
            <c:ext xmlns:c16="http://schemas.microsoft.com/office/drawing/2014/chart" uri="{C3380CC4-5D6E-409C-BE32-E72D297353CC}">
              <c16:uniqueId val="{00000003-50D0-4194-926C-B2FEC3B2092C}"/>
            </c:ext>
          </c:extLst>
        </c:ser>
        <c:ser>
          <c:idx val="3"/>
          <c:order val="3"/>
          <c:tx>
            <c:v>2024</c:v>
          </c:tx>
          <c:spPr>
            <a:ln w="76200" cap="rnd">
              <a:solidFill>
                <a:schemeClr val="accent4"/>
              </a:solidFill>
              <a:round/>
            </a:ln>
            <a:effectLst/>
          </c:spPr>
          <c:marker>
            <c:symbol val="none"/>
          </c:marker>
          <c:cat>
            <c:strRef>
              <c:f>'Sheet 1'!$D$232:$D$243</c:f>
              <c:strCache>
                <c:ptCount val="12"/>
                <c:pt idx="0">
                  <c:v>Jan</c:v>
                </c:pt>
                <c:pt idx="1">
                  <c:v>Feb</c:v>
                </c:pt>
                <c:pt idx="2">
                  <c:v>March</c:v>
                </c:pt>
                <c:pt idx="3">
                  <c:v>Apr</c:v>
                </c:pt>
                <c:pt idx="4">
                  <c:v>May</c:v>
                </c:pt>
                <c:pt idx="5">
                  <c:v>June</c:v>
                </c:pt>
                <c:pt idx="6">
                  <c:v>July</c:v>
                </c:pt>
                <c:pt idx="7">
                  <c:v>Aug</c:v>
                </c:pt>
                <c:pt idx="8">
                  <c:v>Sept</c:v>
                </c:pt>
                <c:pt idx="9">
                  <c:v>Oct</c:v>
                </c:pt>
                <c:pt idx="10">
                  <c:v>Nov</c:v>
                </c:pt>
                <c:pt idx="11">
                  <c:v>Dec</c:v>
                </c:pt>
              </c:strCache>
            </c:strRef>
          </c:cat>
          <c:val>
            <c:numRef>
              <c:f>'Sheet 1'!$V$232:$V$243</c:f>
              <c:numCache>
                <c:formatCode>0.00</c:formatCode>
                <c:ptCount val="12"/>
                <c:pt idx="0">
                  <c:v>20</c:v>
                </c:pt>
                <c:pt idx="1">
                  <c:v>22.2</c:v>
                </c:pt>
                <c:pt idx="2">
                  <c:v>19</c:v>
                </c:pt>
                <c:pt idx="3">
                  <c:v>12.3</c:v>
                </c:pt>
                <c:pt idx="4">
                  <c:v>12.294268000000001</c:v>
                </c:pt>
                <c:pt idx="5">
                  <c:v>12.134268</c:v>
                </c:pt>
                <c:pt idx="6">
                  <c:v>1.2942680000000006</c:v>
                </c:pt>
                <c:pt idx="7">
                  <c:v>5.4942680000000008</c:v>
                </c:pt>
                <c:pt idx="8">
                  <c:v>-5.0057319999999992</c:v>
                </c:pt>
                <c:pt idx="9">
                  <c:v>-16.605732</c:v>
                </c:pt>
                <c:pt idx="10">
                  <c:v>-33.805731999999999</c:v>
                </c:pt>
                <c:pt idx="11">
                  <c:v>-54.305731999999999</c:v>
                </c:pt>
              </c:numCache>
            </c:numRef>
          </c:val>
          <c:smooth val="0"/>
          <c:extLst>
            <c:ext xmlns:c16="http://schemas.microsoft.com/office/drawing/2014/chart" uri="{C3380CC4-5D6E-409C-BE32-E72D297353CC}">
              <c16:uniqueId val="{00000004-50D0-4194-926C-B2FEC3B2092C}"/>
            </c:ext>
          </c:extLst>
        </c:ser>
        <c:dLbls>
          <c:showLegendKey val="0"/>
          <c:showVal val="0"/>
          <c:showCatName val="0"/>
          <c:showSerName val="0"/>
          <c:showPercent val="0"/>
          <c:showBubbleSize val="0"/>
        </c:dLbls>
        <c:marker val="1"/>
        <c:smooth val="0"/>
        <c:axId val="1458192191"/>
        <c:axId val="1458193023"/>
      </c:lineChart>
      <c:catAx>
        <c:axId val="145819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58193023"/>
        <c:crosses val="autoZero"/>
        <c:auto val="1"/>
        <c:lblAlgn val="ctr"/>
        <c:lblOffset val="100"/>
        <c:noMultiLvlLbl val="0"/>
      </c:catAx>
      <c:valAx>
        <c:axId val="1458193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ZA" sz="2000" b="1"/>
                  <a:t>1000 t milk equivalent</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581921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aseline="0">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43101416619336"/>
          <c:y val="0.1287415324539613"/>
          <c:w val="0.69438649199200908"/>
          <c:h val="0.77234388192744818"/>
        </c:manualLayout>
      </c:layout>
      <c:barChart>
        <c:barDir val="col"/>
        <c:grouping val="clustered"/>
        <c:varyColors val="0"/>
        <c:ser>
          <c:idx val="2"/>
          <c:order val="2"/>
          <c:tx>
            <c:strRef>
              <c:f>'Sheet 1'!$F$230</c:f>
              <c:strCache>
                <c:ptCount val="1"/>
                <c:pt idx="0">
                  <c:v>Net imports (right axis)</c:v>
                </c:pt>
              </c:strCache>
            </c:strRef>
          </c:tx>
          <c:spPr>
            <a:solidFill>
              <a:srgbClr val="00B050"/>
            </a:solidFill>
            <a:ln>
              <a:noFill/>
            </a:ln>
            <a:effectLst/>
          </c:spPr>
          <c:invertIfNegative val="0"/>
          <c:cat>
            <c:numRef>
              <c:f>'Sheet 1'!$L$231:$V$231</c:f>
              <c:numCache>
                <c:formatCode>0</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extLst/>
            </c:numRef>
          </c:cat>
          <c:val>
            <c:numRef>
              <c:f>'Sheet 1'!$K$243:$V$243</c:f>
              <c:numCache>
                <c:formatCode>0.00</c:formatCode>
                <c:ptCount val="12"/>
                <c:pt idx="0">
                  <c:v>-56</c:v>
                </c:pt>
                <c:pt idx="1">
                  <c:v>42.604999999999997</c:v>
                </c:pt>
                <c:pt idx="2">
                  <c:v>120.289</c:v>
                </c:pt>
                <c:pt idx="3">
                  <c:v>141.16399999999999</c:v>
                </c:pt>
                <c:pt idx="4">
                  <c:v>147.5</c:v>
                </c:pt>
                <c:pt idx="5">
                  <c:v>126.18999999999998</c:v>
                </c:pt>
                <c:pt idx="6">
                  <c:v>170.97</c:v>
                </c:pt>
                <c:pt idx="7">
                  <c:v>135.95000000000002</c:v>
                </c:pt>
                <c:pt idx="8">
                  <c:v>151.35000000000002</c:v>
                </c:pt>
                <c:pt idx="9" formatCode="General">
                  <c:v>50.8</c:v>
                </c:pt>
                <c:pt idx="10">
                  <c:v>65.500000000000014</c:v>
                </c:pt>
                <c:pt idx="11">
                  <c:v>-54.305731999999999</c:v>
                </c:pt>
              </c:numCache>
              <c:extLst/>
            </c:numRef>
          </c:val>
          <c:extLst>
            <c:ext xmlns:c16="http://schemas.microsoft.com/office/drawing/2014/chart" uri="{C3380CC4-5D6E-409C-BE32-E72D297353CC}">
              <c16:uniqueId val="{00000000-6243-42C3-9D1D-35F840530773}"/>
            </c:ext>
          </c:extLst>
        </c:ser>
        <c:dLbls>
          <c:showLegendKey val="0"/>
          <c:showVal val="0"/>
          <c:showCatName val="0"/>
          <c:showSerName val="0"/>
          <c:showPercent val="0"/>
          <c:showBubbleSize val="0"/>
        </c:dLbls>
        <c:gapWidth val="150"/>
        <c:axId val="520837880"/>
        <c:axId val="520835912"/>
      </c:barChart>
      <c:lineChart>
        <c:grouping val="standard"/>
        <c:varyColors val="0"/>
        <c:ser>
          <c:idx val="0"/>
          <c:order val="0"/>
          <c:tx>
            <c:v>Unprocessed milk purchases (left axis)</c:v>
          </c:tx>
          <c:spPr>
            <a:ln w="28575" cap="rnd">
              <a:solidFill>
                <a:schemeClr val="accent1"/>
              </a:solidFill>
              <a:round/>
            </a:ln>
            <a:effectLst/>
          </c:spPr>
          <c:marker>
            <c:symbol val="none"/>
          </c:marker>
          <c:cat>
            <c:numRef>
              <c:f>'Sheet 1'!$K$231:$V$231</c:f>
              <c:numCache>
                <c:formatCode>0</c:formatCode>
                <c:ptCount val="12"/>
                <c:pt idx="0" formatCode="General">
                  <c:v>2013</c:v>
                </c:pt>
                <c:pt idx="1">
                  <c:v>2014</c:v>
                </c:pt>
                <c:pt idx="2">
                  <c:v>2015</c:v>
                </c:pt>
                <c:pt idx="3">
                  <c:v>2016</c:v>
                </c:pt>
                <c:pt idx="4">
                  <c:v>2017</c:v>
                </c:pt>
                <c:pt idx="5">
                  <c:v>2018</c:v>
                </c:pt>
                <c:pt idx="6">
                  <c:v>2019</c:v>
                </c:pt>
                <c:pt idx="7">
                  <c:v>2020</c:v>
                </c:pt>
                <c:pt idx="8">
                  <c:v>2021</c:v>
                </c:pt>
                <c:pt idx="9">
                  <c:v>2022</c:v>
                </c:pt>
                <c:pt idx="10">
                  <c:v>2023</c:v>
                </c:pt>
                <c:pt idx="11">
                  <c:v>2024</c:v>
                </c:pt>
              </c:numCache>
              <c:extLst/>
            </c:numRef>
          </c:cat>
          <c:val>
            <c:numRef>
              <c:f>'Sheet 1'!$K$244:$V$244</c:f>
              <c:numCache>
                <c:formatCode>#,##0</c:formatCode>
                <c:ptCount val="12"/>
                <c:pt idx="0">
                  <c:v>2816.9416620905477</c:v>
                </c:pt>
                <c:pt idx="1">
                  <c:v>2891.3673870421394</c:v>
                </c:pt>
                <c:pt idx="2">
                  <c:v>3075.4708898797981</c:v>
                </c:pt>
                <c:pt idx="3">
                  <c:v>3061.6967724068436</c:v>
                </c:pt>
                <c:pt idx="4">
                  <c:v>3154.0152006591697</c:v>
                </c:pt>
                <c:pt idx="5">
                  <c:v>3306.0663047692901</c:v>
                </c:pt>
                <c:pt idx="6">
                  <c:v>3327.6502520356721</c:v>
                </c:pt>
                <c:pt idx="7">
                  <c:v>3322.3478092283831</c:v>
                </c:pt>
                <c:pt idx="8">
                  <c:v>3298.8561457929432</c:v>
                </c:pt>
                <c:pt idx="9">
                  <c:v>3247.2479643272586</c:v>
                </c:pt>
                <c:pt idx="10">
                  <c:v>3236.9823575029081</c:v>
                </c:pt>
                <c:pt idx="11">
                  <c:v>3352.1326095385807</c:v>
                </c:pt>
              </c:numCache>
              <c:extLst/>
            </c:numRef>
          </c:val>
          <c:smooth val="0"/>
          <c:extLst>
            <c:ext xmlns:c16="http://schemas.microsoft.com/office/drawing/2014/chart" uri="{C3380CC4-5D6E-409C-BE32-E72D297353CC}">
              <c16:uniqueId val="{00000001-6243-42C3-9D1D-35F840530773}"/>
            </c:ext>
          </c:extLst>
        </c:ser>
        <c:ser>
          <c:idx val="1"/>
          <c:order val="1"/>
          <c:tx>
            <c:strRef>
              <c:f>'Sheet 1'!$F$245</c:f>
              <c:strCache>
                <c:ptCount val="1"/>
                <c:pt idx="0">
                  <c:v>Tot supply</c:v>
                </c:pt>
              </c:strCache>
            </c:strRef>
          </c:tx>
          <c:spPr>
            <a:ln w="28575" cap="rnd">
              <a:solidFill>
                <a:schemeClr val="accent2"/>
              </a:solidFill>
              <a:round/>
            </a:ln>
            <a:effectLst/>
          </c:spPr>
          <c:marker>
            <c:symbol val="none"/>
          </c:marker>
          <c:cat>
            <c:numRef>
              <c:f>'Sheet 1'!$K$231:$V$231</c:f>
              <c:numCache>
                <c:formatCode>0</c:formatCode>
                <c:ptCount val="12"/>
                <c:pt idx="0" formatCode="General">
                  <c:v>2013</c:v>
                </c:pt>
                <c:pt idx="1">
                  <c:v>2014</c:v>
                </c:pt>
                <c:pt idx="2">
                  <c:v>2015</c:v>
                </c:pt>
                <c:pt idx="3">
                  <c:v>2016</c:v>
                </c:pt>
                <c:pt idx="4">
                  <c:v>2017</c:v>
                </c:pt>
                <c:pt idx="5">
                  <c:v>2018</c:v>
                </c:pt>
                <c:pt idx="6">
                  <c:v>2019</c:v>
                </c:pt>
                <c:pt idx="7">
                  <c:v>2020</c:v>
                </c:pt>
                <c:pt idx="8">
                  <c:v>2021</c:v>
                </c:pt>
                <c:pt idx="9">
                  <c:v>2022</c:v>
                </c:pt>
                <c:pt idx="10">
                  <c:v>2023</c:v>
                </c:pt>
                <c:pt idx="11">
                  <c:v>2024</c:v>
                </c:pt>
              </c:numCache>
              <c:extLst/>
            </c:numRef>
          </c:cat>
          <c:val>
            <c:numRef>
              <c:f>'Sheet 1'!$K$245:$V$245</c:f>
              <c:numCache>
                <c:formatCode>#,##0</c:formatCode>
                <c:ptCount val="12"/>
                <c:pt idx="0">
                  <c:v>2760.9416620905477</c:v>
                </c:pt>
                <c:pt idx="1">
                  <c:v>2933.9723870421394</c:v>
                </c:pt>
                <c:pt idx="2">
                  <c:v>3195.7598898797983</c:v>
                </c:pt>
                <c:pt idx="3">
                  <c:v>3202.8607724068434</c:v>
                </c:pt>
                <c:pt idx="4">
                  <c:v>3301.5152006591697</c:v>
                </c:pt>
                <c:pt idx="5">
                  <c:v>3432.2563047692902</c:v>
                </c:pt>
                <c:pt idx="6">
                  <c:v>3498.6202520356719</c:v>
                </c:pt>
                <c:pt idx="7">
                  <c:v>3458.2978092283829</c:v>
                </c:pt>
                <c:pt idx="8">
                  <c:v>3450.2061457929431</c:v>
                </c:pt>
                <c:pt idx="9">
                  <c:v>3298.0479643272588</c:v>
                </c:pt>
                <c:pt idx="10">
                  <c:v>3302.4823575029081</c:v>
                </c:pt>
                <c:pt idx="11">
                  <c:v>3297.8268775385809</c:v>
                </c:pt>
              </c:numCache>
              <c:extLst/>
            </c:numRef>
          </c:val>
          <c:smooth val="0"/>
          <c:extLst>
            <c:ext xmlns:c16="http://schemas.microsoft.com/office/drawing/2014/chart" uri="{C3380CC4-5D6E-409C-BE32-E72D297353CC}">
              <c16:uniqueId val="{00000002-6243-42C3-9D1D-35F840530773}"/>
            </c:ext>
          </c:extLst>
        </c:ser>
        <c:dLbls>
          <c:showLegendKey val="0"/>
          <c:showVal val="0"/>
          <c:showCatName val="0"/>
          <c:showSerName val="0"/>
          <c:showPercent val="0"/>
          <c:showBubbleSize val="0"/>
        </c:dLbls>
        <c:marker val="1"/>
        <c:smooth val="0"/>
        <c:axId val="1458192191"/>
        <c:axId val="1458193023"/>
      </c:lineChart>
      <c:catAx>
        <c:axId val="145819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58193023"/>
        <c:crosses val="autoZero"/>
        <c:auto val="1"/>
        <c:lblAlgn val="ctr"/>
        <c:lblOffset val="100"/>
        <c:noMultiLvlLbl val="0"/>
      </c:catAx>
      <c:valAx>
        <c:axId val="1458193023"/>
        <c:scaling>
          <c:orientation val="minMax"/>
          <c:min val="2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ZA"/>
                  <a:t>1000 t milk equivalent</a:t>
                </a:r>
              </a:p>
            </c:rich>
          </c:tx>
          <c:layout>
            <c:manualLayout>
              <c:xMode val="edge"/>
              <c:yMode val="edge"/>
              <c:x val="2.1214701885668548E-2"/>
              <c:y val="0.2480701244255115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458192191"/>
        <c:crosses val="autoZero"/>
        <c:crossBetween val="between"/>
      </c:valAx>
      <c:valAx>
        <c:axId val="520835912"/>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1000 t milk equivalent</a:t>
                </a:r>
              </a:p>
            </c:rich>
          </c:tx>
          <c:layout>
            <c:manualLayout>
              <c:xMode val="edge"/>
              <c:yMode val="edge"/>
              <c:x val="0.94718164218834344"/>
              <c:y val="0.2825826218123253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20837880"/>
        <c:crosses val="max"/>
        <c:crossBetween val="between"/>
        <c:majorUnit val="50"/>
      </c:valAx>
      <c:catAx>
        <c:axId val="520837880"/>
        <c:scaling>
          <c:orientation val="minMax"/>
        </c:scaling>
        <c:delete val="1"/>
        <c:axPos val="b"/>
        <c:numFmt formatCode="0" sourceLinked="1"/>
        <c:majorTickMark val="out"/>
        <c:minorTickMark val="none"/>
        <c:tickLblPos val="nextTo"/>
        <c:crossAx val="520835912"/>
        <c:crosses val="autoZero"/>
        <c:auto val="1"/>
        <c:lblAlgn val="ctr"/>
        <c:lblOffset val="100"/>
        <c:noMultiLvlLbl val="0"/>
      </c:catAx>
      <c:spPr>
        <a:noFill/>
        <a:ln>
          <a:noFill/>
        </a:ln>
        <a:effectLst/>
      </c:spPr>
    </c:plotArea>
    <c:legend>
      <c:legendPos val="b"/>
      <c:layout>
        <c:manualLayout>
          <c:xMode val="edge"/>
          <c:yMode val="edge"/>
          <c:x val="1.5472627091826287E-2"/>
          <c:y val="1.1676404768314965E-2"/>
          <c:w val="0.97402836009135219"/>
          <c:h val="5.712987799601972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076290155354352E-2"/>
          <c:y val="9.2050332503126844E-2"/>
          <c:w val="0.87189649311457218"/>
          <c:h val="0.81946922897988461"/>
        </c:manualLayout>
      </c:layout>
      <c:lineChart>
        <c:grouping val="standard"/>
        <c:varyColors val="0"/>
        <c:ser>
          <c:idx val="0"/>
          <c:order val="0"/>
          <c:tx>
            <c:strRef>
              <c:f>'Sheet 1'!$Q$23</c:f>
              <c:strCache>
                <c:ptCount val="1"/>
                <c:pt idx="0">
                  <c:v>Dairy products PPI (full cream fresh milk, full cream UHT milk, cheddar cheese, yoghurt and ice cream)</c:v>
                </c:pt>
              </c:strCache>
            </c:strRef>
          </c:tx>
          <c:spPr>
            <a:ln w="57150"/>
          </c:spPr>
          <c:marker>
            <c:symbol val="none"/>
          </c:marker>
          <c:cat>
            <c:numRef>
              <c:f>'Sheet 1'!$P$60:$P$183</c:f>
              <c:numCache>
                <c:formatCode>mmm\-yy</c:formatCode>
                <c:ptCount val="12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numCache>
            </c:numRef>
          </c:cat>
          <c:val>
            <c:numRef>
              <c:f>'Sheet 1'!$Q$60:$Q$183</c:f>
              <c:numCache>
                <c:formatCode>General</c:formatCode>
                <c:ptCount val="124"/>
                <c:pt idx="0">
                  <c:v>122.3</c:v>
                </c:pt>
                <c:pt idx="1">
                  <c:v>123.3</c:v>
                </c:pt>
                <c:pt idx="2">
                  <c:v>123.9</c:v>
                </c:pt>
                <c:pt idx="3">
                  <c:v>125.9</c:v>
                </c:pt>
                <c:pt idx="4">
                  <c:v>126.5</c:v>
                </c:pt>
                <c:pt idx="5">
                  <c:v>126</c:v>
                </c:pt>
                <c:pt idx="6">
                  <c:v>125.8</c:v>
                </c:pt>
                <c:pt idx="7">
                  <c:v>125</c:v>
                </c:pt>
                <c:pt idx="8">
                  <c:v>124.1</c:v>
                </c:pt>
                <c:pt idx="9">
                  <c:v>123</c:v>
                </c:pt>
                <c:pt idx="10">
                  <c:v>123.3</c:v>
                </c:pt>
                <c:pt idx="11">
                  <c:v>121.6</c:v>
                </c:pt>
                <c:pt idx="12">
                  <c:v>122.5</c:v>
                </c:pt>
                <c:pt idx="13">
                  <c:v>124.1</c:v>
                </c:pt>
                <c:pt idx="14">
                  <c:v>125.2</c:v>
                </c:pt>
                <c:pt idx="15">
                  <c:v>130</c:v>
                </c:pt>
                <c:pt idx="16">
                  <c:v>135.69999999999999</c:v>
                </c:pt>
                <c:pt idx="17">
                  <c:v>138.1</c:v>
                </c:pt>
                <c:pt idx="18">
                  <c:v>138.30000000000001</c:v>
                </c:pt>
                <c:pt idx="19">
                  <c:v>139.1</c:v>
                </c:pt>
                <c:pt idx="20">
                  <c:v>139.69999999999999</c:v>
                </c:pt>
                <c:pt idx="21">
                  <c:v>139</c:v>
                </c:pt>
                <c:pt idx="22">
                  <c:v>139.1</c:v>
                </c:pt>
                <c:pt idx="23" formatCode="0.0">
                  <c:v>139</c:v>
                </c:pt>
                <c:pt idx="24" formatCode="0.0">
                  <c:v>139</c:v>
                </c:pt>
                <c:pt idx="25" formatCode="0.0">
                  <c:v>139.69499999999999</c:v>
                </c:pt>
                <c:pt idx="26" formatCode="0.0">
                  <c:v>138.30500000000001</c:v>
                </c:pt>
                <c:pt idx="27" formatCode="0.0">
                  <c:v>140.66800000000001</c:v>
                </c:pt>
                <c:pt idx="28" formatCode="0.0">
                  <c:v>140.251</c:v>
                </c:pt>
                <c:pt idx="29" formatCode="0.0">
                  <c:v>140.80699999999999</c:v>
                </c:pt>
                <c:pt idx="30" formatCode="0.0">
                  <c:v>141.08500000000001</c:v>
                </c:pt>
                <c:pt idx="31" formatCode="0.0">
                  <c:v>141.50199999999998</c:v>
                </c:pt>
                <c:pt idx="32" formatCode="0.0">
                  <c:v>142.05800000000002</c:v>
                </c:pt>
                <c:pt idx="33" formatCode="0.0">
                  <c:v>141.363</c:v>
                </c:pt>
                <c:pt idx="34" formatCode="0.0">
                  <c:v>141.50199999999998</c:v>
                </c:pt>
                <c:pt idx="35" formatCode="0.0">
                  <c:v>142.47499999999999</c:v>
                </c:pt>
                <c:pt idx="36" formatCode="0.0">
                  <c:v>141.64099999999999</c:v>
                </c:pt>
                <c:pt idx="37" formatCode="0.0">
                  <c:v>142.05800000000002</c:v>
                </c:pt>
                <c:pt idx="38" formatCode="0.0">
                  <c:v>141.50199999999998</c:v>
                </c:pt>
                <c:pt idx="39" formatCode="0.0">
                  <c:v>142.47499999999999</c:v>
                </c:pt>
                <c:pt idx="40" formatCode="0.0">
                  <c:v>145.255</c:v>
                </c:pt>
                <c:pt idx="41" formatCode="0.0">
                  <c:v>144.69899999999998</c:v>
                </c:pt>
                <c:pt idx="42" formatCode="0.0">
                  <c:v>143.309</c:v>
                </c:pt>
                <c:pt idx="43" formatCode="0.0">
                  <c:v>141.91899999999998</c:v>
                </c:pt>
                <c:pt idx="44" formatCode="0.0">
                  <c:v>140.251</c:v>
                </c:pt>
                <c:pt idx="45" formatCode="0.0">
                  <c:v>139.834</c:v>
                </c:pt>
                <c:pt idx="46" formatCode="0.0">
                  <c:v>140.946</c:v>
                </c:pt>
                <c:pt idx="47" formatCode="0.0">
                  <c:v>141.64099999999999</c:v>
                </c:pt>
                <c:pt idx="48" formatCode="0.0">
                  <c:v>141.50199999999998</c:v>
                </c:pt>
                <c:pt idx="49" formatCode="0.0">
                  <c:v>141.363</c:v>
                </c:pt>
                <c:pt idx="50" formatCode="0.0">
                  <c:v>142.614</c:v>
                </c:pt>
                <c:pt idx="51" formatCode="0.0">
                  <c:v>140.38999999999999</c:v>
                </c:pt>
                <c:pt idx="52" formatCode="0.0">
                  <c:v>141.50199999999998</c:v>
                </c:pt>
                <c:pt idx="53" formatCode="0.0">
                  <c:v>143.309</c:v>
                </c:pt>
                <c:pt idx="54" formatCode="0.0">
                  <c:v>144.56</c:v>
                </c:pt>
                <c:pt idx="55" formatCode="0.0">
                  <c:v>144.42099999999999</c:v>
                </c:pt>
                <c:pt idx="56" formatCode="0.0">
                  <c:v>144.97699999999998</c:v>
                </c:pt>
                <c:pt idx="57" formatCode="0.0">
                  <c:v>144.28199999999998</c:v>
                </c:pt>
                <c:pt idx="58" formatCode="0.0">
                  <c:v>143.309</c:v>
                </c:pt>
                <c:pt idx="59" formatCode="0.0">
                  <c:v>143.03100000000001</c:v>
                </c:pt>
                <c:pt idx="60" formatCode="0.0">
                  <c:v>146.506</c:v>
                </c:pt>
                <c:pt idx="61" formatCode="0.0">
                  <c:v>144.69899999999998</c:v>
                </c:pt>
                <c:pt idx="62" formatCode="0.0">
                  <c:v>145.53300000000002</c:v>
                </c:pt>
                <c:pt idx="63" formatCode="0.0">
                  <c:v>148.452</c:v>
                </c:pt>
                <c:pt idx="64" formatCode="0.0">
                  <c:v>151.649</c:v>
                </c:pt>
                <c:pt idx="65" formatCode="0.0">
                  <c:v>151.232</c:v>
                </c:pt>
                <c:pt idx="66" formatCode="0.0">
                  <c:v>148.59100000000001</c:v>
                </c:pt>
                <c:pt idx="67" formatCode="0.0">
                  <c:v>150.25899999999999</c:v>
                </c:pt>
                <c:pt idx="68" formatCode="0.0">
                  <c:v>147.47899999999998</c:v>
                </c:pt>
                <c:pt idx="69" formatCode="0.0">
                  <c:v>147.06199999999998</c:v>
                </c:pt>
                <c:pt idx="70" formatCode="0.0">
                  <c:v>147.34</c:v>
                </c:pt>
                <c:pt idx="71" formatCode="0.0">
                  <c:v>145.255</c:v>
                </c:pt>
                <c:pt idx="72" formatCode="0.0">
                  <c:v>148.1</c:v>
                </c:pt>
                <c:pt idx="73" formatCode="0.0">
                  <c:v>149.5</c:v>
                </c:pt>
                <c:pt idx="74" formatCode="0.0">
                  <c:v>152.081985</c:v>
                </c:pt>
                <c:pt idx="75">
                  <c:v>152.80000000000001</c:v>
                </c:pt>
                <c:pt idx="76" formatCode="0.0">
                  <c:v>156.46720000000002</c:v>
                </c:pt>
                <c:pt idx="77" formatCode="0.0">
                  <c:v>158.64236799999998</c:v>
                </c:pt>
                <c:pt idx="78" formatCode="0.0">
                  <c:v>159.88391600000003</c:v>
                </c:pt>
                <c:pt idx="79" formatCode="0.0">
                  <c:v>159.57505799999998</c:v>
                </c:pt>
                <c:pt idx="80" formatCode="0.0">
                  <c:v>161.48950499999998</c:v>
                </c:pt>
                <c:pt idx="81" formatCode="0.0">
                  <c:v>158.532836</c:v>
                </c:pt>
                <c:pt idx="82" formatCode="0.0">
                  <c:v>156.62242000000001</c:v>
                </c:pt>
                <c:pt idx="83" formatCode="0.0">
                  <c:v>160.79728499999999</c:v>
                </c:pt>
                <c:pt idx="84" formatCode="0.0">
                  <c:v>160.24420000000001</c:v>
                </c:pt>
                <c:pt idx="85" formatCode="0.0">
                  <c:v>162.357</c:v>
                </c:pt>
                <c:pt idx="86" formatCode="0.0">
                  <c:v>165.008953725</c:v>
                </c:pt>
                <c:pt idx="87" formatCode="0.0">
                  <c:v>167.316</c:v>
                </c:pt>
                <c:pt idx="88" formatCode="0.0">
                  <c:v>170.39278080000003</c:v>
                </c:pt>
                <c:pt idx="89" formatCode="0.0">
                  <c:v>172.12696927999997</c:v>
                </c:pt>
                <c:pt idx="90" formatCode="0.0">
                  <c:v>176.19207543200005</c:v>
                </c:pt>
                <c:pt idx="91" formatCode="0.0">
                  <c:v>181.59641600399996</c:v>
                </c:pt>
                <c:pt idx="92" formatCode="0.0">
                  <c:v>189.75016837499999</c:v>
                </c:pt>
                <c:pt idx="93" formatCode="0.0">
                  <c:v>189.8</c:v>
                </c:pt>
                <c:pt idx="94" formatCode="0.0">
                  <c:v>181.2</c:v>
                </c:pt>
                <c:pt idx="95" formatCode="0.0">
                  <c:v>180.253756485</c:v>
                </c:pt>
                <c:pt idx="96" formatCode="0">
                  <c:v>187.32546980000001</c:v>
                </c:pt>
                <c:pt idx="97" formatCode="0">
                  <c:v>188.98354799999998</c:v>
                </c:pt>
                <c:pt idx="98" formatCode="0">
                  <c:v>193.2</c:v>
                </c:pt>
                <c:pt idx="99" formatCode="0">
                  <c:v>193.58461200000002</c:v>
                </c:pt>
                <c:pt idx="100" formatCode="0">
                  <c:v>191.52148561920004</c:v>
                </c:pt>
                <c:pt idx="101" formatCode="0">
                  <c:v>196.91325285631996</c:v>
                </c:pt>
                <c:pt idx="102" formatCode="0">
                  <c:v>196.80654825754405</c:v>
                </c:pt>
                <c:pt idx="103" formatCode="0">
                  <c:v>197.21370778034398</c:v>
                </c:pt>
                <c:pt idx="104" formatCode="0">
                  <c:v>194.68367275275</c:v>
                </c:pt>
                <c:pt idx="105" formatCode="0">
                  <c:v>194.54499999999999</c:v>
                </c:pt>
                <c:pt idx="106" formatCode="0">
                  <c:v>187.90439999999998</c:v>
                </c:pt>
                <c:pt idx="107" formatCode="0">
                  <c:v>192.691265682465</c:v>
                </c:pt>
                <c:pt idx="108" formatCode="0">
                  <c:v>194.06918671280002</c:v>
                </c:pt>
                <c:pt idx="109" formatCode="0">
                  <c:v>195.40898863199999</c:v>
                </c:pt>
                <c:pt idx="110" formatCode="0">
                  <c:v>198.22319999999999</c:v>
                </c:pt>
                <c:pt idx="111" formatCode="0">
                  <c:v>200.74724264400001</c:v>
                </c:pt>
                <c:pt idx="112" formatCode="0">
                  <c:v>198.60778058711043</c:v>
                </c:pt>
                <c:pt idx="113" formatCode="0">
                  <c:v>201.04843116630266</c:v>
                </c:pt>
                <c:pt idx="114" formatCode="0">
                  <c:v>200.15225957792228</c:v>
                </c:pt>
                <c:pt idx="115" formatCode="0">
                  <c:v>200.96076822817051</c:v>
                </c:pt>
                <c:pt idx="116" formatCode="0">
                  <c:v>200.71886660808522</c:v>
                </c:pt>
                <c:pt idx="117" formatCode="0">
                  <c:v>199.60317000000001</c:v>
                </c:pt>
                <c:pt idx="118" formatCode="0">
                  <c:v>198.05123759999998</c:v>
                </c:pt>
                <c:pt idx="119" formatCode="0">
                  <c:v>198.27931238725648</c:v>
                </c:pt>
                <c:pt idx="120" formatCode="0">
                  <c:v>201.44381580788644</c:v>
                </c:pt>
                <c:pt idx="121" formatCode="0">
                  <c:v>201.85748525685597</c:v>
                </c:pt>
                <c:pt idx="122" formatCode="0">
                  <c:v>200.00720879999997</c:v>
                </c:pt>
                <c:pt idx="123">
                  <c:v>201</c:v>
                </c:pt>
              </c:numCache>
            </c:numRef>
          </c:val>
          <c:smooth val="1"/>
          <c:extLst>
            <c:ext xmlns:c16="http://schemas.microsoft.com/office/drawing/2014/chart" uri="{C3380CC4-5D6E-409C-BE32-E72D297353CC}">
              <c16:uniqueId val="{00000000-1555-4876-A09C-7CD1B237C76C}"/>
            </c:ext>
          </c:extLst>
        </c:ser>
        <c:ser>
          <c:idx val="1"/>
          <c:order val="1"/>
          <c:tx>
            <c:strRef>
              <c:f>'Sheet 1'!$R$23</c:f>
              <c:strCache>
                <c:ptCount val="1"/>
                <c:pt idx="0">
                  <c:v>Unprocessed milk PPI</c:v>
                </c:pt>
              </c:strCache>
            </c:strRef>
          </c:tx>
          <c:spPr>
            <a:ln w="57150"/>
          </c:spPr>
          <c:marker>
            <c:symbol val="none"/>
          </c:marker>
          <c:cat>
            <c:numRef>
              <c:f>'Sheet 1'!$P$60:$P$183</c:f>
              <c:numCache>
                <c:formatCode>mmm\-yy</c:formatCode>
                <c:ptCount val="12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numCache>
            </c:numRef>
          </c:cat>
          <c:val>
            <c:numRef>
              <c:f>'Sheet 1'!$R$60:$R$183</c:f>
              <c:numCache>
                <c:formatCode>General</c:formatCode>
                <c:ptCount val="124"/>
                <c:pt idx="0">
                  <c:v>122.5</c:v>
                </c:pt>
                <c:pt idx="1">
                  <c:v>123.9</c:v>
                </c:pt>
                <c:pt idx="2">
                  <c:v>126.3</c:v>
                </c:pt>
                <c:pt idx="3">
                  <c:v>127.5</c:v>
                </c:pt>
                <c:pt idx="4">
                  <c:v>128.19999999999999</c:v>
                </c:pt>
                <c:pt idx="5">
                  <c:v>128.19999999999999</c:v>
                </c:pt>
                <c:pt idx="6">
                  <c:v>126.8</c:v>
                </c:pt>
                <c:pt idx="7">
                  <c:v>110.9</c:v>
                </c:pt>
                <c:pt idx="8">
                  <c:v>110.7</c:v>
                </c:pt>
                <c:pt idx="9">
                  <c:v>110.3</c:v>
                </c:pt>
                <c:pt idx="10">
                  <c:v>109.3</c:v>
                </c:pt>
                <c:pt idx="11">
                  <c:v>108.5</c:v>
                </c:pt>
                <c:pt idx="12">
                  <c:v>112.7</c:v>
                </c:pt>
                <c:pt idx="13">
                  <c:v>123.2</c:v>
                </c:pt>
                <c:pt idx="14">
                  <c:v>126.2</c:v>
                </c:pt>
                <c:pt idx="15">
                  <c:v>128</c:v>
                </c:pt>
                <c:pt idx="16">
                  <c:v>130.9</c:v>
                </c:pt>
                <c:pt idx="17">
                  <c:v>132.5</c:v>
                </c:pt>
                <c:pt idx="18">
                  <c:v>137.6</c:v>
                </c:pt>
                <c:pt idx="19">
                  <c:v>137.5</c:v>
                </c:pt>
                <c:pt idx="20">
                  <c:v>137.19999999999999</c:v>
                </c:pt>
                <c:pt idx="21">
                  <c:v>138.1</c:v>
                </c:pt>
                <c:pt idx="22">
                  <c:v>137.5</c:v>
                </c:pt>
                <c:pt idx="23" formatCode="0.0">
                  <c:v>136.9</c:v>
                </c:pt>
                <c:pt idx="24" formatCode="0.0">
                  <c:v>136.35239999999999</c:v>
                </c:pt>
                <c:pt idx="25" formatCode="0.0">
                  <c:v>135.8048</c:v>
                </c:pt>
                <c:pt idx="26" formatCode="0.0">
                  <c:v>139.22730000000001</c:v>
                </c:pt>
                <c:pt idx="27" formatCode="0.0">
                  <c:v>140.0487</c:v>
                </c:pt>
                <c:pt idx="28" formatCode="0.0">
                  <c:v>140.32249999999999</c:v>
                </c:pt>
                <c:pt idx="29" formatCode="0.0">
                  <c:v>139.63800000000001</c:v>
                </c:pt>
                <c:pt idx="30" formatCode="0.0">
                  <c:v>139.50110000000001</c:v>
                </c:pt>
                <c:pt idx="31" formatCode="0.0">
                  <c:v>140.32249999999999</c:v>
                </c:pt>
                <c:pt idx="32" formatCode="0.0">
                  <c:v>144.1557</c:v>
                </c:pt>
                <c:pt idx="33" formatCode="0.0">
                  <c:v>144.56639999999999</c:v>
                </c:pt>
                <c:pt idx="34" formatCode="0.0">
                  <c:v>144.56639999999999</c:v>
                </c:pt>
                <c:pt idx="35" formatCode="0.0">
                  <c:v>139.22730000000001</c:v>
                </c:pt>
                <c:pt idx="36" formatCode="0.0">
                  <c:v>138.13210000000001</c:v>
                </c:pt>
                <c:pt idx="37" formatCode="0.0">
                  <c:v>138.95349999999999</c:v>
                </c:pt>
                <c:pt idx="38" formatCode="0.0">
                  <c:v>140.45940000000002</c:v>
                </c:pt>
                <c:pt idx="39" formatCode="0.0">
                  <c:v>132.10849999999999</c:v>
                </c:pt>
                <c:pt idx="40" formatCode="0.0">
                  <c:v>132.79300000000001</c:v>
                </c:pt>
                <c:pt idx="41" formatCode="0.0">
                  <c:v>132.65610000000001</c:v>
                </c:pt>
                <c:pt idx="42" formatCode="0.0">
                  <c:v>130.4657</c:v>
                </c:pt>
                <c:pt idx="43" formatCode="0.0">
                  <c:v>121.4303</c:v>
                </c:pt>
                <c:pt idx="44" formatCode="0.0">
                  <c:v>120.60889999999999</c:v>
                </c:pt>
                <c:pt idx="45" formatCode="0.0">
                  <c:v>119.3768</c:v>
                </c:pt>
                <c:pt idx="46" formatCode="0.0">
                  <c:v>119.10300000000001</c:v>
                </c:pt>
                <c:pt idx="47" formatCode="0.0">
                  <c:v>118.96610000000001</c:v>
                </c:pt>
                <c:pt idx="48" formatCode="0.0">
                  <c:v>118.96610000000001</c:v>
                </c:pt>
                <c:pt idx="49" formatCode="0.0">
                  <c:v>119.78749999999999</c:v>
                </c:pt>
                <c:pt idx="50" formatCode="0.0">
                  <c:v>129.0967</c:v>
                </c:pt>
                <c:pt idx="51" formatCode="0.0">
                  <c:v>133.2037</c:v>
                </c:pt>
                <c:pt idx="52" formatCode="0.0">
                  <c:v>132.65610000000001</c:v>
                </c:pt>
                <c:pt idx="53" formatCode="0.0">
                  <c:v>133.0668</c:v>
                </c:pt>
                <c:pt idx="54" formatCode="0.0">
                  <c:v>133.0668</c:v>
                </c:pt>
                <c:pt idx="55" formatCode="0.0">
                  <c:v>130.87639999999999</c:v>
                </c:pt>
                <c:pt idx="56" formatCode="0.0">
                  <c:v>130.3288</c:v>
                </c:pt>
                <c:pt idx="57" formatCode="0.0">
                  <c:v>130.3288</c:v>
                </c:pt>
                <c:pt idx="58" formatCode="0.0">
                  <c:v>130.1919</c:v>
                </c:pt>
                <c:pt idx="59" formatCode="0.0">
                  <c:v>130.4657</c:v>
                </c:pt>
                <c:pt idx="60" formatCode="0.0">
                  <c:v>130.3288</c:v>
                </c:pt>
                <c:pt idx="61" formatCode="0.0">
                  <c:v>130.73950000000002</c:v>
                </c:pt>
                <c:pt idx="62" formatCode="0.0">
                  <c:v>139.9118</c:v>
                </c:pt>
                <c:pt idx="63" formatCode="0.0">
                  <c:v>141.4177</c:v>
                </c:pt>
                <c:pt idx="64" formatCode="0.0">
                  <c:v>141.1439</c:v>
                </c:pt>
                <c:pt idx="65" formatCode="0.0">
                  <c:v>141.1439</c:v>
                </c:pt>
                <c:pt idx="66" formatCode="0.0">
                  <c:v>141.4177</c:v>
                </c:pt>
                <c:pt idx="67" formatCode="0.0">
                  <c:v>141.4177</c:v>
                </c:pt>
                <c:pt idx="68" formatCode="0.0">
                  <c:v>138.95349999999999</c:v>
                </c:pt>
                <c:pt idx="69" formatCode="0.0">
                  <c:v>139.09039999999999</c:v>
                </c:pt>
                <c:pt idx="70" formatCode="0.0">
                  <c:v>143.19739999999999</c:v>
                </c:pt>
                <c:pt idx="71" formatCode="0.0">
                  <c:v>144.29260000000002</c:v>
                </c:pt>
                <c:pt idx="72" formatCode="0.0">
                  <c:v>153.9</c:v>
                </c:pt>
                <c:pt idx="73" formatCode="0.0">
                  <c:v>154.4</c:v>
                </c:pt>
                <c:pt idx="74" formatCode="0.0">
                  <c:v>159.3595402</c:v>
                </c:pt>
                <c:pt idx="75">
                  <c:v>161.9</c:v>
                </c:pt>
                <c:pt idx="76" formatCode="0.0">
                  <c:v>171.77212630000002</c:v>
                </c:pt>
                <c:pt idx="77" formatCode="0.0">
                  <c:v>173.943771</c:v>
                </c:pt>
                <c:pt idx="78" formatCode="0.0">
                  <c:v>170.69116389999999</c:v>
                </c:pt>
                <c:pt idx="79" formatCode="0.0">
                  <c:v>162.4889373</c:v>
                </c:pt>
                <c:pt idx="80" formatCode="0.0">
                  <c:v>158.40698999999998</c:v>
                </c:pt>
                <c:pt idx="81" formatCode="0.0">
                  <c:v>158.1457848</c:v>
                </c:pt>
                <c:pt idx="82" formatCode="0.0">
                  <c:v>158.94911400000001</c:v>
                </c:pt>
                <c:pt idx="83" formatCode="0.0">
                  <c:v>159.29903040000005</c:v>
                </c:pt>
                <c:pt idx="84" formatCode="0.0">
                  <c:v>165.13470000000001</c:v>
                </c:pt>
                <c:pt idx="85" formatCode="0.0">
                  <c:v>166.75200000000001</c:v>
                </c:pt>
                <c:pt idx="86" formatCode="0.0">
                  <c:v>178.1639659436</c:v>
                </c:pt>
                <c:pt idx="87" formatCode="0.0">
                  <c:v>182.6232</c:v>
                </c:pt>
                <c:pt idx="88" formatCode="0.0">
                  <c:v>183.28085876210002</c:v>
                </c:pt>
                <c:pt idx="89" formatCode="0.0">
                  <c:v>181.77124069499999</c:v>
                </c:pt>
                <c:pt idx="90" formatCode="0.0">
                  <c:v>184.346457012</c:v>
                </c:pt>
                <c:pt idx="91" formatCode="0.0">
                  <c:v>182.47507658789999</c:v>
                </c:pt>
                <c:pt idx="92" formatCode="0.0">
                  <c:v>182.96007344999998</c:v>
                </c:pt>
                <c:pt idx="93" formatCode="0.0">
                  <c:v>182.5002356592</c:v>
                </c:pt>
                <c:pt idx="94" formatCode="0.0">
                  <c:v>182.4</c:v>
                </c:pt>
                <c:pt idx="95" formatCode="0.0">
                  <c:v>185.42407138560006</c:v>
                </c:pt>
                <c:pt idx="96" formatCode="0">
                  <c:v>189.40950090000001</c:v>
                </c:pt>
                <c:pt idx="97" formatCode="0">
                  <c:v>198.10137600000002</c:v>
                </c:pt>
                <c:pt idx="98" formatCode="0">
                  <c:v>209.7</c:v>
                </c:pt>
                <c:pt idx="99" formatCode="0">
                  <c:v>214.03439039999998</c:v>
                </c:pt>
                <c:pt idx="100" formatCode="0">
                  <c:v>213.15563874032233</c:v>
                </c:pt>
                <c:pt idx="101" formatCode="0">
                  <c:v>215.94423394565999</c:v>
                </c:pt>
                <c:pt idx="102" formatCode="0">
                  <c:v>213.84189013391997</c:v>
                </c:pt>
                <c:pt idx="103" formatCode="0">
                  <c:v>207.65663715703016</c:v>
                </c:pt>
                <c:pt idx="104" formatCode="0">
                  <c:v>204.91528226400001</c:v>
                </c:pt>
                <c:pt idx="105" formatCode="0">
                  <c:v>206.7727670018736</c:v>
                </c:pt>
                <c:pt idx="106" formatCode="0">
                  <c:v>206.2944</c:v>
                </c:pt>
                <c:pt idx="107" formatCode="0">
                  <c:v>207.11868773771528</c:v>
                </c:pt>
                <c:pt idx="108" formatCode="0">
                  <c:v>209.86572699720003</c:v>
                </c:pt>
                <c:pt idx="109" formatCode="0">
                  <c:v>210.77986406400004</c:v>
                </c:pt>
                <c:pt idx="110" formatCode="0">
                  <c:v>214.52309999999997</c:v>
                </c:pt>
                <c:pt idx="111" formatCode="0">
                  <c:v>221.09752528319996</c:v>
                </c:pt>
                <c:pt idx="112" formatCode="0">
                  <c:v>218.27137407009008</c:v>
                </c:pt>
                <c:pt idx="113" formatCode="0">
                  <c:v>218.75150898695355</c:v>
                </c:pt>
                <c:pt idx="114" formatCode="0">
                  <c:v>216.62183470566092</c:v>
                </c:pt>
                <c:pt idx="115" formatCode="0">
                  <c:v>203.71116105104659</c:v>
                </c:pt>
                <c:pt idx="116" formatCode="0">
                  <c:v>202.45629887683202</c:v>
                </c:pt>
                <c:pt idx="117" formatCode="0">
                  <c:v>203.25762996284175</c:v>
                </c:pt>
                <c:pt idx="118" formatCode="0">
                  <c:v>197.63003520000001</c:v>
                </c:pt>
                <c:pt idx="119" formatCode="0">
                  <c:v>196.76275335082951</c:v>
                </c:pt>
                <c:pt idx="120" formatCode="0">
                  <c:v>198.53297773935122</c:v>
                </c:pt>
                <c:pt idx="121" formatCode="0">
                  <c:v>200.45165072486404</c:v>
                </c:pt>
                <c:pt idx="122" formatCode="0">
                  <c:v>206.58574529999999</c:v>
                </c:pt>
                <c:pt idx="123">
                  <c:v>208</c:v>
                </c:pt>
              </c:numCache>
            </c:numRef>
          </c:val>
          <c:smooth val="1"/>
          <c:extLst>
            <c:ext xmlns:c16="http://schemas.microsoft.com/office/drawing/2014/chart" uri="{C3380CC4-5D6E-409C-BE32-E72D297353CC}">
              <c16:uniqueId val="{00000001-1555-4876-A09C-7CD1B237C76C}"/>
            </c:ext>
          </c:extLst>
        </c:ser>
        <c:ser>
          <c:idx val="2"/>
          <c:order val="2"/>
          <c:tx>
            <c:strRef>
              <c:f>'Sheet 1'!$S$23</c:f>
              <c:strCache>
                <c:ptCount val="1"/>
                <c:pt idx="0">
                  <c:v>Milk, other dairy products &amp; eggs, CPI</c:v>
                </c:pt>
              </c:strCache>
            </c:strRef>
          </c:tx>
          <c:spPr>
            <a:ln w="57150"/>
          </c:spPr>
          <c:marker>
            <c:symbol val="none"/>
          </c:marker>
          <c:cat>
            <c:numRef>
              <c:f>'Sheet 1'!$P$60:$P$183</c:f>
              <c:numCache>
                <c:formatCode>mmm\-yy</c:formatCode>
                <c:ptCount val="12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numCache>
            </c:numRef>
          </c:cat>
          <c:val>
            <c:numRef>
              <c:f>'Sheet 1'!$S$60:$S$183</c:f>
              <c:numCache>
                <c:formatCode>General</c:formatCode>
                <c:ptCount val="124"/>
                <c:pt idx="0">
                  <c:v>123.8</c:v>
                </c:pt>
                <c:pt idx="1">
                  <c:v>121.5</c:v>
                </c:pt>
                <c:pt idx="2">
                  <c:v>121.5</c:v>
                </c:pt>
                <c:pt idx="3">
                  <c:v>122.2</c:v>
                </c:pt>
                <c:pt idx="4">
                  <c:v>123</c:v>
                </c:pt>
                <c:pt idx="5">
                  <c:v>123.2</c:v>
                </c:pt>
                <c:pt idx="6">
                  <c:v>123.2</c:v>
                </c:pt>
                <c:pt idx="7">
                  <c:v>123.4</c:v>
                </c:pt>
                <c:pt idx="8">
                  <c:v>123.5</c:v>
                </c:pt>
                <c:pt idx="9">
                  <c:v>123.5</c:v>
                </c:pt>
                <c:pt idx="10">
                  <c:v>123.1</c:v>
                </c:pt>
                <c:pt idx="11">
                  <c:v>122.8</c:v>
                </c:pt>
                <c:pt idx="12">
                  <c:v>123.7</c:v>
                </c:pt>
                <c:pt idx="13">
                  <c:v>123.8</c:v>
                </c:pt>
                <c:pt idx="14">
                  <c:v>125.9</c:v>
                </c:pt>
                <c:pt idx="15">
                  <c:v>128.6</c:v>
                </c:pt>
                <c:pt idx="16">
                  <c:v>131.19999999999999</c:v>
                </c:pt>
                <c:pt idx="17">
                  <c:v>133.30000000000001</c:v>
                </c:pt>
                <c:pt idx="18">
                  <c:v>134.69999999999999</c:v>
                </c:pt>
                <c:pt idx="19">
                  <c:v>135.30000000000001</c:v>
                </c:pt>
                <c:pt idx="20">
                  <c:v>135.69999999999999</c:v>
                </c:pt>
                <c:pt idx="21">
                  <c:v>136.5</c:v>
                </c:pt>
                <c:pt idx="22">
                  <c:v>136.6</c:v>
                </c:pt>
                <c:pt idx="23" formatCode="0.0">
                  <c:v>135.69999999999999</c:v>
                </c:pt>
                <c:pt idx="24" formatCode="0.0">
                  <c:v>137.46409999999997</c:v>
                </c:pt>
                <c:pt idx="25" formatCode="0.0">
                  <c:v>137.05699999999999</c:v>
                </c:pt>
                <c:pt idx="26" formatCode="0.0">
                  <c:v>137.46409999999997</c:v>
                </c:pt>
                <c:pt idx="27" formatCode="0.0">
                  <c:v>136.51419999999999</c:v>
                </c:pt>
                <c:pt idx="28" formatCode="0.0">
                  <c:v>138.14259999999999</c:v>
                </c:pt>
                <c:pt idx="29" formatCode="0.0">
                  <c:v>138.68539999999999</c:v>
                </c:pt>
                <c:pt idx="30" formatCode="0.0">
                  <c:v>139.22819999999999</c:v>
                </c:pt>
                <c:pt idx="31" formatCode="0.0">
                  <c:v>139.09249999999997</c:v>
                </c:pt>
                <c:pt idx="32" formatCode="0.0">
                  <c:v>139.49959999999999</c:v>
                </c:pt>
                <c:pt idx="33" formatCode="0.0">
                  <c:v>140.17809999999997</c:v>
                </c:pt>
                <c:pt idx="34" formatCode="0.0">
                  <c:v>141.53509999999997</c:v>
                </c:pt>
                <c:pt idx="35" formatCode="0.0">
                  <c:v>142.21359999999999</c:v>
                </c:pt>
                <c:pt idx="36" formatCode="0.0">
                  <c:v>143.29919999999998</c:v>
                </c:pt>
                <c:pt idx="37" formatCode="0.0">
                  <c:v>143.29919999999998</c:v>
                </c:pt>
                <c:pt idx="38" formatCode="0.0">
                  <c:v>143.29919999999998</c:v>
                </c:pt>
                <c:pt idx="39" formatCode="0.0">
                  <c:v>143.7063</c:v>
                </c:pt>
                <c:pt idx="40" formatCode="0.0">
                  <c:v>144.24909999999997</c:v>
                </c:pt>
                <c:pt idx="41" formatCode="0.0">
                  <c:v>143.9777</c:v>
                </c:pt>
                <c:pt idx="42" formatCode="0.0">
                  <c:v>145.0633</c:v>
                </c:pt>
                <c:pt idx="43" formatCode="0.0">
                  <c:v>144.24909999999997</c:v>
                </c:pt>
                <c:pt idx="44" formatCode="0.0">
                  <c:v>145.33469999999997</c:v>
                </c:pt>
                <c:pt idx="45" formatCode="0.0">
                  <c:v>144.24909999999997</c:v>
                </c:pt>
                <c:pt idx="46" formatCode="0.0">
                  <c:v>144.38479999999998</c:v>
                </c:pt>
                <c:pt idx="47" formatCode="0.0">
                  <c:v>144.24909999999997</c:v>
                </c:pt>
                <c:pt idx="48" formatCode="0.0">
                  <c:v>144.5205</c:v>
                </c:pt>
                <c:pt idx="49" formatCode="0.0">
                  <c:v>144.5205</c:v>
                </c:pt>
                <c:pt idx="50" formatCode="0.0">
                  <c:v>144.65619999999998</c:v>
                </c:pt>
                <c:pt idx="51" formatCode="0.0">
                  <c:v>144.92759999999998</c:v>
                </c:pt>
                <c:pt idx="52" formatCode="0.0">
                  <c:v>146.01319999999998</c:v>
                </c:pt>
                <c:pt idx="53" formatCode="0.0">
                  <c:v>146.96309999999997</c:v>
                </c:pt>
                <c:pt idx="54" formatCode="0.0">
                  <c:v>147.37019999999998</c:v>
                </c:pt>
                <c:pt idx="55" formatCode="0.0">
                  <c:v>148.5915</c:v>
                </c:pt>
                <c:pt idx="56" formatCode="0.0">
                  <c:v>148.45580000000001</c:v>
                </c:pt>
                <c:pt idx="57" formatCode="0.0">
                  <c:v>147.7773</c:v>
                </c:pt>
                <c:pt idx="58" formatCode="0.0">
                  <c:v>148.04869999999997</c:v>
                </c:pt>
                <c:pt idx="59" formatCode="0.0">
                  <c:v>147.7773</c:v>
                </c:pt>
                <c:pt idx="60" formatCode="0.0">
                  <c:v>148.8629</c:v>
                </c:pt>
                <c:pt idx="61" formatCode="0.0">
                  <c:v>149.26999999999998</c:v>
                </c:pt>
                <c:pt idx="62" formatCode="0.0">
                  <c:v>149.9485</c:v>
                </c:pt>
                <c:pt idx="63" formatCode="0.0">
                  <c:v>150.7627</c:v>
                </c:pt>
                <c:pt idx="64" formatCode="0.0">
                  <c:v>156.32640000000001</c:v>
                </c:pt>
                <c:pt idx="65" formatCode="0.0">
                  <c:v>156.32640000000001</c:v>
                </c:pt>
                <c:pt idx="66" formatCode="0.0">
                  <c:v>156.32640000000001</c:v>
                </c:pt>
                <c:pt idx="67" formatCode="0.0">
                  <c:v>156.59779999999998</c:v>
                </c:pt>
                <c:pt idx="68" formatCode="0.0">
                  <c:v>156.59779999999998</c:v>
                </c:pt>
                <c:pt idx="69" formatCode="0.0">
                  <c:v>157.41199999999998</c:v>
                </c:pt>
                <c:pt idx="70" formatCode="0.0">
                  <c:v>156.86919999999998</c:v>
                </c:pt>
                <c:pt idx="71" formatCode="0.0">
                  <c:v>157.27629999999999</c:v>
                </c:pt>
                <c:pt idx="72" formatCode="0.0">
                  <c:v>157.81909999999999</c:v>
                </c:pt>
                <c:pt idx="73" formatCode="0.0">
                  <c:v>158.76899999999998</c:v>
                </c:pt>
                <c:pt idx="74" formatCode="0.0">
                  <c:v>160.80449999999999</c:v>
                </c:pt>
                <c:pt idx="75" formatCode="0.0">
                  <c:v>162.56859999999998</c:v>
                </c:pt>
                <c:pt idx="76" formatCode="0.0">
                  <c:v>165.28259999999997</c:v>
                </c:pt>
                <c:pt idx="77" formatCode="0.0">
                  <c:v>166.23249999999999</c:v>
                </c:pt>
                <c:pt idx="78" formatCode="0.0">
                  <c:v>166.0968</c:v>
                </c:pt>
                <c:pt idx="79" formatCode="0.0">
                  <c:v>165.14689999999999</c:v>
                </c:pt>
                <c:pt idx="80" formatCode="0.0">
                  <c:v>165.14689999999999</c:v>
                </c:pt>
                <c:pt idx="81" formatCode="0.0">
                  <c:v>165.28259999999997</c:v>
                </c:pt>
                <c:pt idx="82" formatCode="0.0">
                  <c:v>165.28259999999997</c:v>
                </c:pt>
                <c:pt idx="83" formatCode="0.0">
                  <c:v>165.55399999999997</c:v>
                </c:pt>
                <c:pt idx="84" formatCode="0.0">
                  <c:v>166.02569320000001</c:v>
                </c:pt>
                <c:pt idx="85" formatCode="0.0">
                  <c:v>167.02498799999998</c:v>
                </c:pt>
                <c:pt idx="86" formatCode="0.0">
                  <c:v>167.39748449999999</c:v>
                </c:pt>
                <c:pt idx="87" formatCode="0.0">
                  <c:v>168.58363819999997</c:v>
                </c:pt>
                <c:pt idx="88" formatCode="0.0">
                  <c:v>171.56333879999997</c:v>
                </c:pt>
                <c:pt idx="89" formatCode="0.0">
                  <c:v>174.04542749999999</c:v>
                </c:pt>
                <c:pt idx="90" formatCode="0.0">
                  <c:v>175.232124</c:v>
                </c:pt>
                <c:pt idx="91" formatCode="0.0">
                  <c:v>178.6889458</c:v>
                </c:pt>
                <c:pt idx="92" formatCode="0.0">
                  <c:v>180.010121</c:v>
                </c:pt>
                <c:pt idx="93" formatCode="0.0">
                  <c:v>182.63727299999996</c:v>
                </c:pt>
                <c:pt idx="94" formatCode="0.0">
                  <c:v>183.3</c:v>
                </c:pt>
                <c:pt idx="95" formatCode="0.0">
                  <c:v>182.10939999999999</c:v>
                </c:pt>
                <c:pt idx="96" formatCode="0">
                  <c:v>184.1224937588</c:v>
                </c:pt>
                <c:pt idx="97" formatCode="0">
                  <c:v>187.56906152399998</c:v>
                </c:pt>
                <c:pt idx="98" formatCode="0">
                  <c:v>190.2</c:v>
                </c:pt>
                <c:pt idx="99" formatCode="0">
                  <c:v>193.02826573899998</c:v>
                </c:pt>
                <c:pt idx="100" formatCode="0">
                  <c:v>195.92533290959994</c:v>
                </c:pt>
                <c:pt idx="101" formatCode="0">
                  <c:v>198.5858327775</c:v>
                </c:pt>
                <c:pt idx="102" formatCode="0">
                  <c:v>200.465549856</c:v>
                </c:pt>
                <c:pt idx="103" formatCode="0">
                  <c:v>199.95293035020001</c:v>
                </c:pt>
                <c:pt idx="104" formatCode="0">
                  <c:v>200.17125455200002</c:v>
                </c:pt>
                <c:pt idx="105" formatCode="0">
                  <c:v>205.28429485199999</c:v>
                </c:pt>
                <c:pt idx="106" formatCode="0">
                  <c:v>208.77870000000001</c:v>
                </c:pt>
                <c:pt idx="107" formatCode="0">
                  <c:v>208.515263</c:v>
                </c:pt>
                <c:pt idx="108" formatCode="0">
                  <c:v>208.05841794744398</c:v>
                </c:pt>
                <c:pt idx="109" formatCode="0">
                  <c:v>210.07734890687999</c:v>
                </c:pt>
                <c:pt idx="110" formatCode="0">
                  <c:v>209.41019999999997</c:v>
                </c:pt>
                <c:pt idx="111" formatCode="0">
                  <c:v>209.82172485829298</c:v>
                </c:pt>
                <c:pt idx="112" formatCode="0">
                  <c:v>210.61973287781993</c:v>
                </c:pt>
                <c:pt idx="113" formatCode="0">
                  <c:v>213.08259857025749</c:v>
                </c:pt>
                <c:pt idx="114" formatCode="0">
                  <c:v>213.29534504678401</c:v>
                </c:pt>
                <c:pt idx="115" formatCode="0">
                  <c:v>213.74968254436379</c:v>
                </c:pt>
                <c:pt idx="116" formatCode="0">
                  <c:v>213.98307111608801</c:v>
                </c:pt>
                <c:pt idx="117" formatCode="0">
                  <c:v>213.70095094093196</c:v>
                </c:pt>
                <c:pt idx="118" formatCode="0">
                  <c:v>213.16305270000001</c:v>
                </c:pt>
                <c:pt idx="119" formatCode="0">
                  <c:v>212.89408352299998</c:v>
                </c:pt>
                <c:pt idx="120" formatCode="0">
                  <c:v>211.5954110525505</c:v>
                </c:pt>
                <c:pt idx="121" formatCode="0">
                  <c:v>212.80835444266941</c:v>
                </c:pt>
                <c:pt idx="122" formatCode="0">
                  <c:v>210.66666119999996</c:v>
                </c:pt>
                <c:pt idx="123">
                  <c:v>211</c:v>
                </c:pt>
              </c:numCache>
            </c:numRef>
          </c:val>
          <c:smooth val="1"/>
          <c:extLst>
            <c:ext xmlns:c16="http://schemas.microsoft.com/office/drawing/2014/chart" uri="{C3380CC4-5D6E-409C-BE32-E72D297353CC}">
              <c16:uniqueId val="{00000002-1555-4876-A09C-7CD1B237C76C}"/>
            </c:ext>
          </c:extLst>
        </c:ser>
        <c:dLbls>
          <c:showLegendKey val="0"/>
          <c:showVal val="0"/>
          <c:showCatName val="0"/>
          <c:showSerName val="0"/>
          <c:showPercent val="0"/>
          <c:showBubbleSize val="0"/>
        </c:dLbls>
        <c:smooth val="0"/>
        <c:axId val="104875520"/>
        <c:axId val="104877056"/>
      </c:lineChart>
      <c:dateAx>
        <c:axId val="104875520"/>
        <c:scaling>
          <c:orientation val="minMax"/>
          <c:max val="45777"/>
          <c:min val="42005"/>
        </c:scaling>
        <c:delete val="0"/>
        <c:axPos val="b"/>
        <c:numFmt formatCode="mmm\-yy" sourceLinked="1"/>
        <c:majorTickMark val="out"/>
        <c:minorTickMark val="none"/>
        <c:tickLblPos val="nextTo"/>
        <c:txPr>
          <a:bodyPr/>
          <a:lstStyle/>
          <a:p>
            <a:pPr>
              <a:defRPr sz="1200" b="1" baseline="0">
                <a:latin typeface="Arial" panose="020B0604020202020204" pitchFamily="34" charset="0"/>
                <a:cs typeface="Arial" panose="020B0604020202020204" pitchFamily="34" charset="0"/>
              </a:defRPr>
            </a:pPr>
            <a:endParaRPr lang="en-US"/>
          </a:p>
        </c:txPr>
        <c:crossAx val="104877056"/>
        <c:crosses val="autoZero"/>
        <c:auto val="1"/>
        <c:lblOffset val="100"/>
        <c:baseTimeUnit val="months"/>
        <c:majorUnit val="12"/>
        <c:majorTimeUnit val="months"/>
      </c:dateAx>
      <c:valAx>
        <c:axId val="104877056"/>
        <c:scaling>
          <c:orientation val="minMax"/>
          <c:max val="230"/>
          <c:min val="90"/>
        </c:scaling>
        <c:delete val="0"/>
        <c:axPos val="l"/>
        <c:majorGridlines>
          <c:spPr>
            <a:ln>
              <a:noFill/>
            </a:ln>
          </c:spPr>
        </c:majorGridlines>
        <c:title>
          <c:tx>
            <c:rich>
              <a:bodyPr rot="0" vert="horz"/>
              <a:lstStyle/>
              <a:p>
                <a:pPr>
                  <a:defRPr/>
                </a:pPr>
                <a:r>
                  <a:rPr lang="en-US"/>
                  <a:t>Index (2012 = 100)</a:t>
                </a:r>
              </a:p>
            </c:rich>
          </c:tx>
          <c:layout>
            <c:manualLayout>
              <c:xMode val="edge"/>
              <c:yMode val="edge"/>
              <c:x val="3.2028696579002345E-4"/>
              <c:y val="4.9574800817670196E-3"/>
            </c:manualLayout>
          </c:layout>
          <c:overlay val="0"/>
        </c:title>
        <c:numFmt formatCode="General" sourceLinked="1"/>
        <c:majorTickMark val="out"/>
        <c:minorTickMark val="none"/>
        <c:tickLblPos val="nextTo"/>
        <c:txPr>
          <a:bodyPr/>
          <a:lstStyle/>
          <a:p>
            <a:pPr>
              <a:defRPr sz="1600" b="1" baseline="0">
                <a:latin typeface="Arial" panose="020B0604020202020204" pitchFamily="34" charset="0"/>
                <a:cs typeface="Arial" panose="020B0604020202020204" pitchFamily="34" charset="0"/>
              </a:defRPr>
            </a:pPr>
            <a:endParaRPr lang="en-US"/>
          </a:p>
        </c:txPr>
        <c:crossAx val="104875520"/>
        <c:crosses val="autoZero"/>
        <c:crossBetween val="between"/>
      </c:valAx>
    </c:plotArea>
    <c:legend>
      <c:legendPos val="b"/>
      <c:layout>
        <c:manualLayout>
          <c:xMode val="edge"/>
          <c:yMode val="edge"/>
          <c:x val="0.16330890606686191"/>
          <c:y val="0.10806724580367554"/>
          <c:w val="0.56046343547232547"/>
          <c:h val="0.33320907555713863"/>
        </c:manualLayout>
      </c:layout>
      <c:overlay val="0"/>
      <c:txPr>
        <a:bodyPr/>
        <a:lstStyle/>
        <a:p>
          <a:pPr>
            <a:defRPr sz="1400" b="1" baseline="0">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tx1">
          <a:lumMod val="75000"/>
          <a:lumOff val="25000"/>
          <a:alpha val="22000"/>
        </a:schemeClr>
      </a:solidFill>
    </a:ln>
  </c:spPr>
  <c:txPr>
    <a:bodyPr/>
    <a:lstStyle/>
    <a:p>
      <a:pPr>
        <a:defRPr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Global</a:t>
            </a:r>
            <a:r>
              <a:rPr lang="en-US" sz="2400" baseline="0"/>
              <a:t> economic growth and expected growth     </a:t>
            </a:r>
            <a:endParaRPr lang="en-US" sz="2400"/>
          </a:p>
        </c:rich>
      </c:tx>
      <c:layout>
        <c:manualLayout>
          <c:xMode val="edge"/>
          <c:yMode val="edge"/>
          <c:x val="0.22888311604492062"/>
          <c:y val="1.2552301255230125E-2"/>
        </c:manualLayout>
      </c:layout>
      <c:overlay val="0"/>
    </c:title>
    <c:autoTitleDeleted val="0"/>
    <c:plotArea>
      <c:layout>
        <c:manualLayout>
          <c:layoutTarget val="inner"/>
          <c:xMode val="edge"/>
          <c:yMode val="edge"/>
          <c:x val="0.10385863374953438"/>
          <c:y val="0.18062347008666435"/>
          <c:w val="0.77410165812948528"/>
          <c:h val="0.79031641986731016"/>
        </c:manualLayout>
      </c:layout>
      <c:lineChart>
        <c:grouping val="standard"/>
        <c:varyColors val="0"/>
        <c:ser>
          <c:idx val="0"/>
          <c:order val="0"/>
          <c:tx>
            <c:v>World</c:v>
          </c:tx>
          <c:spPr>
            <a:ln w="50800"/>
          </c:spPr>
          <c:marker>
            <c:symbol val="none"/>
          </c:marker>
          <c:cat>
            <c:strRef>
              <c:f>'Ktl en jaarlikse data'!$F$22:$F$35</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strCache>
              <c:extLst/>
            </c:strRef>
          </c:cat>
          <c:val>
            <c:numRef>
              <c:f>'Ktl en jaarlikse data'!$G$22:$G$35</c:f>
              <c:numCache>
                <c:formatCode>General</c:formatCode>
                <c:ptCount val="14"/>
                <c:pt idx="0">
                  <c:v>3.4</c:v>
                </c:pt>
                <c:pt idx="1">
                  <c:v>3.4</c:v>
                </c:pt>
                <c:pt idx="2">
                  <c:v>3.4</c:v>
                </c:pt>
                <c:pt idx="3">
                  <c:v>3.2</c:v>
                </c:pt>
                <c:pt idx="4">
                  <c:v>3.8</c:v>
                </c:pt>
                <c:pt idx="5">
                  <c:v>3.6</c:v>
                </c:pt>
                <c:pt idx="6">
                  <c:v>2.8</c:v>
                </c:pt>
                <c:pt idx="7">
                  <c:v>-3.1</c:v>
                </c:pt>
                <c:pt idx="8">
                  <c:v>6</c:v>
                </c:pt>
                <c:pt idx="9">
                  <c:v>3.5</c:v>
                </c:pt>
                <c:pt idx="10">
                  <c:v>3.3</c:v>
                </c:pt>
                <c:pt idx="11">
                  <c:v>3.2</c:v>
                </c:pt>
                <c:pt idx="12">
                  <c:v>2.8</c:v>
                </c:pt>
                <c:pt idx="13">
                  <c:v>3</c:v>
                </c:pt>
              </c:numCache>
              <c:extLst/>
            </c:numRef>
          </c:val>
          <c:smooth val="0"/>
          <c:extLst>
            <c:ext xmlns:c16="http://schemas.microsoft.com/office/drawing/2014/chart" uri="{C3380CC4-5D6E-409C-BE32-E72D297353CC}">
              <c16:uniqueId val="{00000000-9460-44D8-B2BF-7CD9150D5C73}"/>
            </c:ext>
          </c:extLst>
        </c:ser>
        <c:ser>
          <c:idx val="1"/>
          <c:order val="1"/>
          <c:tx>
            <c:v>Advanced economies</c:v>
          </c:tx>
          <c:spPr>
            <a:ln w="50800"/>
          </c:spPr>
          <c:marker>
            <c:symbol val="none"/>
          </c:marker>
          <c:cat>
            <c:strRef>
              <c:f>'Ktl en jaarlikse data'!$F$22:$F$35</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strCache>
              <c:extLst/>
            </c:strRef>
          </c:cat>
          <c:val>
            <c:numRef>
              <c:f>'Ktl en jaarlikse data'!$H$22:$H$35</c:f>
              <c:numCache>
                <c:formatCode>General</c:formatCode>
                <c:ptCount val="14"/>
                <c:pt idx="0">
                  <c:v>1.4</c:v>
                </c:pt>
                <c:pt idx="1">
                  <c:v>1.8</c:v>
                </c:pt>
                <c:pt idx="2">
                  <c:v>2.1</c:v>
                </c:pt>
                <c:pt idx="3">
                  <c:v>1.7</c:v>
                </c:pt>
                <c:pt idx="4">
                  <c:v>2.4</c:v>
                </c:pt>
                <c:pt idx="5" formatCode="0.0">
                  <c:v>2.2000000000000002</c:v>
                </c:pt>
                <c:pt idx="6">
                  <c:v>1.6</c:v>
                </c:pt>
                <c:pt idx="7">
                  <c:v>-4.5</c:v>
                </c:pt>
                <c:pt idx="8">
                  <c:v>5.2</c:v>
                </c:pt>
                <c:pt idx="9">
                  <c:v>2.6</c:v>
                </c:pt>
                <c:pt idx="10">
                  <c:v>1.7</c:v>
                </c:pt>
                <c:pt idx="11">
                  <c:v>1.8</c:v>
                </c:pt>
                <c:pt idx="12">
                  <c:v>1.4</c:v>
                </c:pt>
                <c:pt idx="13">
                  <c:v>1.5</c:v>
                </c:pt>
              </c:numCache>
              <c:extLst/>
            </c:numRef>
          </c:val>
          <c:smooth val="0"/>
          <c:extLst>
            <c:ext xmlns:c16="http://schemas.microsoft.com/office/drawing/2014/chart" uri="{C3380CC4-5D6E-409C-BE32-E72D297353CC}">
              <c16:uniqueId val="{00000001-9460-44D8-B2BF-7CD9150D5C73}"/>
            </c:ext>
          </c:extLst>
        </c:ser>
        <c:ser>
          <c:idx val="2"/>
          <c:order val="2"/>
          <c:tx>
            <c:v>Developing economies</c:v>
          </c:tx>
          <c:spPr>
            <a:ln w="50800"/>
          </c:spPr>
          <c:marker>
            <c:symbol val="none"/>
          </c:marker>
          <c:cat>
            <c:strRef>
              <c:f>'Ktl en jaarlikse data'!$F$22:$F$35</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strCache>
              <c:extLst/>
            </c:strRef>
          </c:cat>
          <c:val>
            <c:numRef>
              <c:f>'Ktl en jaarlikse data'!$I$22:$I$35</c:f>
              <c:numCache>
                <c:formatCode>General</c:formatCode>
                <c:ptCount val="14"/>
                <c:pt idx="0">
                  <c:v>5</c:v>
                </c:pt>
                <c:pt idx="1">
                  <c:v>4.5999999999999996</c:v>
                </c:pt>
                <c:pt idx="2">
                  <c:v>4.3</c:v>
                </c:pt>
                <c:pt idx="3">
                  <c:v>4.4000000000000004</c:v>
                </c:pt>
                <c:pt idx="4">
                  <c:v>4.7</c:v>
                </c:pt>
                <c:pt idx="5">
                  <c:v>4.5</c:v>
                </c:pt>
                <c:pt idx="6">
                  <c:v>3.6</c:v>
                </c:pt>
                <c:pt idx="7">
                  <c:v>-2</c:v>
                </c:pt>
                <c:pt idx="8">
                  <c:v>6.6</c:v>
                </c:pt>
                <c:pt idx="9">
                  <c:v>4.0999999999999996</c:v>
                </c:pt>
                <c:pt idx="10">
                  <c:v>4.4000000000000004</c:v>
                </c:pt>
                <c:pt idx="11">
                  <c:v>4.2</c:v>
                </c:pt>
                <c:pt idx="12">
                  <c:v>3.7</c:v>
                </c:pt>
                <c:pt idx="13">
                  <c:v>3.9</c:v>
                </c:pt>
              </c:numCache>
              <c:extLst/>
            </c:numRef>
          </c:val>
          <c:smooth val="0"/>
          <c:extLst>
            <c:ext xmlns:c16="http://schemas.microsoft.com/office/drawing/2014/chart" uri="{C3380CC4-5D6E-409C-BE32-E72D297353CC}">
              <c16:uniqueId val="{00000002-9460-44D8-B2BF-7CD9150D5C73}"/>
            </c:ext>
          </c:extLst>
        </c:ser>
        <c:ser>
          <c:idx val="3"/>
          <c:order val="3"/>
          <c:tx>
            <c:v>South Africa</c:v>
          </c:tx>
          <c:spPr>
            <a:ln w="57150"/>
          </c:spPr>
          <c:marker>
            <c:symbol val="none"/>
          </c:marker>
          <c:cat>
            <c:strRef>
              <c:f>'Ktl en jaarlikse data'!$F$22:$F$35</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strCache>
              <c:extLst/>
            </c:strRef>
          </c:cat>
          <c:val>
            <c:numRef>
              <c:f>'Ktl en jaarlikse data'!$J$22:$J$35</c:f>
              <c:numCache>
                <c:formatCode>General</c:formatCode>
                <c:ptCount val="14"/>
                <c:pt idx="0">
                  <c:v>2.2000000000000002</c:v>
                </c:pt>
                <c:pt idx="1">
                  <c:v>1.5</c:v>
                </c:pt>
                <c:pt idx="2">
                  <c:v>1.3</c:v>
                </c:pt>
                <c:pt idx="3">
                  <c:v>0.6</c:v>
                </c:pt>
                <c:pt idx="4">
                  <c:v>1.3</c:v>
                </c:pt>
                <c:pt idx="5">
                  <c:v>0.8</c:v>
                </c:pt>
                <c:pt idx="6">
                  <c:v>0.2</c:v>
                </c:pt>
                <c:pt idx="7">
                  <c:v>-6.4</c:v>
                </c:pt>
                <c:pt idx="8">
                  <c:v>4.9000000000000004</c:v>
                </c:pt>
                <c:pt idx="9">
                  <c:v>1.9</c:v>
                </c:pt>
                <c:pt idx="10">
                  <c:v>0.6</c:v>
                </c:pt>
                <c:pt idx="11">
                  <c:v>1.1000000000000001</c:v>
                </c:pt>
                <c:pt idx="12">
                  <c:v>1</c:v>
                </c:pt>
                <c:pt idx="13">
                  <c:v>1.3</c:v>
                </c:pt>
              </c:numCache>
              <c:extLst/>
            </c:numRef>
          </c:val>
          <c:smooth val="0"/>
          <c:extLst>
            <c:ext xmlns:c16="http://schemas.microsoft.com/office/drawing/2014/chart" uri="{C3380CC4-5D6E-409C-BE32-E72D297353CC}">
              <c16:uniqueId val="{00000003-9460-44D8-B2BF-7CD9150D5C73}"/>
            </c:ext>
          </c:extLst>
        </c:ser>
        <c:dLbls>
          <c:showLegendKey val="0"/>
          <c:showVal val="0"/>
          <c:showCatName val="0"/>
          <c:showSerName val="0"/>
          <c:showPercent val="0"/>
          <c:showBubbleSize val="0"/>
        </c:dLbls>
        <c:smooth val="0"/>
        <c:axId val="126217216"/>
        <c:axId val="126092032"/>
      </c:lineChart>
      <c:catAx>
        <c:axId val="126217216"/>
        <c:scaling>
          <c:orientation val="minMax"/>
        </c:scaling>
        <c:delete val="0"/>
        <c:axPos val="b"/>
        <c:numFmt formatCode="General" sourceLinked="1"/>
        <c:majorTickMark val="out"/>
        <c:minorTickMark val="none"/>
        <c:tickLblPos val="nextTo"/>
        <c:txPr>
          <a:bodyPr/>
          <a:lstStyle/>
          <a:p>
            <a:pPr>
              <a:defRPr sz="1400"/>
            </a:pPr>
            <a:endParaRPr lang="en-US"/>
          </a:p>
        </c:txPr>
        <c:crossAx val="126092032"/>
        <c:crosses val="autoZero"/>
        <c:auto val="1"/>
        <c:lblAlgn val="ctr"/>
        <c:lblOffset val="100"/>
        <c:tickLblSkip val="1"/>
        <c:noMultiLvlLbl val="0"/>
      </c:catAx>
      <c:valAx>
        <c:axId val="126092032"/>
        <c:scaling>
          <c:orientation val="minMax"/>
        </c:scaling>
        <c:delete val="0"/>
        <c:axPos val="l"/>
        <c:majorGridlines/>
        <c:title>
          <c:tx>
            <c:rich>
              <a:bodyPr rot="0" vert="horz"/>
              <a:lstStyle/>
              <a:p>
                <a:pPr>
                  <a:defRPr sz="1200"/>
                </a:pPr>
                <a:r>
                  <a:rPr lang="en-US" sz="1200"/>
                  <a:t>% GDP growth</a:t>
                </a:r>
              </a:p>
            </c:rich>
          </c:tx>
          <c:layout>
            <c:manualLayout>
              <c:xMode val="edge"/>
              <c:yMode val="edge"/>
              <c:x val="8.8237206608402827E-2"/>
              <c:y val="0.11212432445491176"/>
            </c:manualLayout>
          </c:layout>
          <c:overlay val="0"/>
        </c:title>
        <c:numFmt formatCode="General" sourceLinked="1"/>
        <c:majorTickMark val="out"/>
        <c:minorTickMark val="none"/>
        <c:tickLblPos val="nextTo"/>
        <c:txPr>
          <a:bodyPr/>
          <a:lstStyle/>
          <a:p>
            <a:pPr>
              <a:defRPr sz="1400"/>
            </a:pPr>
            <a:endParaRPr lang="en-US"/>
          </a:p>
        </c:txPr>
        <c:crossAx val="126217216"/>
        <c:crosses val="autoZero"/>
        <c:crossBetween val="between"/>
        <c:majorUnit val="1"/>
      </c:valAx>
      <c:spPr>
        <a:noFill/>
        <a:ln w="25400">
          <a:noFill/>
        </a:ln>
      </c:spPr>
    </c:plotArea>
    <c:legend>
      <c:legendPos val="t"/>
      <c:layout>
        <c:manualLayout>
          <c:xMode val="edge"/>
          <c:yMode val="edge"/>
          <c:x val="0.22075760218241794"/>
          <c:y val="0.11110655868827539"/>
          <c:w val="0.5584847095097526"/>
          <c:h val="3.7661577456953484E-2"/>
        </c:manualLayout>
      </c:layout>
      <c:overlay val="0"/>
    </c:legend>
    <c:plotVisOnly val="1"/>
    <c:dispBlanksAs val="gap"/>
    <c:showDLblsOverMax val="0"/>
  </c:chart>
  <c:spPr>
    <a:ln>
      <a:noFill/>
    </a:ln>
  </c:spPr>
  <c:txPr>
    <a:bodyPr/>
    <a:lstStyle/>
    <a:p>
      <a:pPr>
        <a:defRPr sz="1100" b="1">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118411675160771E-2"/>
          <c:y val="9.0816575261101373E-2"/>
          <c:w val="0.87852699708680781"/>
          <c:h val="0.77784720216446912"/>
        </c:manualLayout>
      </c:layout>
      <c:lineChart>
        <c:grouping val="standard"/>
        <c:varyColors val="0"/>
        <c:ser>
          <c:idx val="0"/>
          <c:order val="0"/>
          <c:tx>
            <c:strRef>
              <c:f>'Maandelikse data'!$B$472</c:f>
              <c:strCache>
                <c:ptCount val="1"/>
                <c:pt idx="0">
                  <c:v>Food </c:v>
                </c:pt>
              </c:strCache>
            </c:strRef>
          </c:tx>
          <c:spPr>
            <a:ln w="76200">
              <a:solidFill>
                <a:srgbClr val="FF0000"/>
              </a:solidFill>
            </a:ln>
          </c:spPr>
          <c:marker>
            <c:symbol val="none"/>
          </c:marker>
          <c:cat>
            <c:numRef>
              <c:f>'Maandelikse data'!$A$533:$A$657</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numCache>
            </c:numRef>
          </c:cat>
          <c:val>
            <c:numRef>
              <c:f>'Maandelikse data'!$B$533:$B$657</c:f>
              <c:numCache>
                <c:formatCode>0.0</c:formatCode>
                <c:ptCount val="125"/>
                <c:pt idx="0">
                  <c:v>100.71380577938766</c:v>
                </c:pt>
                <c:pt idx="1">
                  <c:v>98.452189823325625</c:v>
                </c:pt>
                <c:pt idx="2">
                  <c:v>95.608428198314499</c:v>
                </c:pt>
                <c:pt idx="3">
                  <c:v>94.699941519832521</c:v>
                </c:pt>
                <c:pt idx="4">
                  <c:v>95.032528820239605</c:v>
                </c:pt>
                <c:pt idx="5">
                  <c:v>94.544715966541247</c:v>
                </c:pt>
                <c:pt idx="6">
                  <c:v>93.806816292794011</c:v>
                </c:pt>
                <c:pt idx="7">
                  <c:v>89.570938214046663</c:v>
                </c:pt>
                <c:pt idx="8">
                  <c:v>89.026812011670515</c:v>
                </c:pt>
                <c:pt idx="9">
                  <c:v>90.374157040145121</c:v>
                </c:pt>
                <c:pt idx="10">
                  <c:v>87.712394253156546</c:v>
                </c:pt>
                <c:pt idx="11">
                  <c:v>87.065993408725262</c:v>
                </c:pt>
                <c:pt idx="12">
                  <c:v>84.866795637054736</c:v>
                </c:pt>
                <c:pt idx="13">
                  <c:v>86.049583518476126</c:v>
                </c:pt>
                <c:pt idx="14">
                  <c:v>87.423671170153355</c:v>
                </c:pt>
                <c:pt idx="15">
                  <c:v>89.176861234272494</c:v>
                </c:pt>
                <c:pt idx="16">
                  <c:v>90.58437518949809</c:v>
                </c:pt>
                <c:pt idx="17">
                  <c:v>93.836228390489836</c:v>
                </c:pt>
                <c:pt idx="18">
                  <c:v>92.975371849029443</c:v>
                </c:pt>
                <c:pt idx="19">
                  <c:v>95.293985355622993</c:v>
                </c:pt>
                <c:pt idx="20">
                  <c:v>96.084320645765203</c:v>
                </c:pt>
                <c:pt idx="21">
                  <c:v>95.925903957912396</c:v>
                </c:pt>
                <c:pt idx="22">
                  <c:v>95.796979133325422</c:v>
                </c:pt>
                <c:pt idx="23">
                  <c:v>95.082690919017082</c:v>
                </c:pt>
                <c:pt idx="24">
                  <c:v>97.697707829199359</c:v>
                </c:pt>
                <c:pt idx="25">
                  <c:v>98.115803895823205</c:v>
                </c:pt>
                <c:pt idx="26">
                  <c:v>96.241059433761492</c:v>
                </c:pt>
                <c:pt idx="27">
                  <c:v>95.136704330514718</c:v>
                </c:pt>
                <c:pt idx="28">
                  <c:v>97.396857030427498</c:v>
                </c:pt>
                <c:pt idx="29">
                  <c:v>97.967038763990132</c:v>
                </c:pt>
                <c:pt idx="30">
                  <c:v>100.23366537097192</c:v>
                </c:pt>
                <c:pt idx="31">
                  <c:v>99.338472761781716</c:v>
                </c:pt>
                <c:pt idx="32">
                  <c:v>99.885507401930298</c:v>
                </c:pt>
                <c:pt idx="33">
                  <c:v>98.911213782686744</c:v>
                </c:pt>
                <c:pt idx="34">
                  <c:v>98.932867711443365</c:v>
                </c:pt>
                <c:pt idx="35">
                  <c:v>96.40872829244563</c:v>
                </c:pt>
                <c:pt idx="36">
                  <c:v>96.730991299351928</c:v>
                </c:pt>
                <c:pt idx="37">
                  <c:v>97.816707307363231</c:v>
                </c:pt>
                <c:pt idx="38">
                  <c:v>98.993746977499399</c:v>
                </c:pt>
                <c:pt idx="39">
                  <c:v>98.489614987540406</c:v>
                </c:pt>
                <c:pt idx="40">
                  <c:v>98.585657737873774</c:v>
                </c:pt>
                <c:pt idx="41">
                  <c:v>96.873512326076778</c:v>
                </c:pt>
                <c:pt idx="42">
                  <c:v>94.997774981737649</c:v>
                </c:pt>
                <c:pt idx="43">
                  <c:v>95.89916212948404</c:v>
                </c:pt>
                <c:pt idx="44">
                  <c:v>94.198711319135896</c:v>
                </c:pt>
                <c:pt idx="45">
                  <c:v>93.262830864734298</c:v>
                </c:pt>
                <c:pt idx="46">
                  <c:v>92.168582207796064</c:v>
                </c:pt>
                <c:pt idx="47">
                  <c:v>92.208065429896976</c:v>
                </c:pt>
                <c:pt idx="48">
                  <c:v>93.245705386099033</c:v>
                </c:pt>
                <c:pt idx="49">
                  <c:v>93.973075861685672</c:v>
                </c:pt>
                <c:pt idx="50">
                  <c:v>93.121521356220228</c:v>
                </c:pt>
                <c:pt idx="51">
                  <c:v>93.581628081821179</c:v>
                </c:pt>
                <c:pt idx="52">
                  <c:v>94.18645574890499</c:v>
                </c:pt>
                <c:pt idx="53">
                  <c:v>95.283972120598548</c:v>
                </c:pt>
                <c:pt idx="54">
                  <c:v>95.069668474608591</c:v>
                </c:pt>
                <c:pt idx="55">
                  <c:v>93.990147361869418</c:v>
                </c:pt>
                <c:pt idx="56">
                  <c:v>93.300226141099671</c:v>
                </c:pt>
                <c:pt idx="57">
                  <c:v>95.184415446588559</c:v>
                </c:pt>
                <c:pt idx="58">
                  <c:v>98.571310335746247</c:v>
                </c:pt>
                <c:pt idx="59">
                  <c:v>100.95267823919676</c:v>
                </c:pt>
                <c:pt idx="60">
                  <c:v>102.52261230392801</c:v>
                </c:pt>
                <c:pt idx="61">
                  <c:v>99.395468971167645</c:v>
                </c:pt>
                <c:pt idx="62">
                  <c:v>95.10618658700453</c:v>
                </c:pt>
                <c:pt idx="63">
                  <c:v>92.43683442223481</c:v>
                </c:pt>
                <c:pt idx="64">
                  <c:v>91.072948972662829</c:v>
                </c:pt>
                <c:pt idx="65">
                  <c:v>93.1</c:v>
                </c:pt>
                <c:pt idx="66">
                  <c:v>94</c:v>
                </c:pt>
                <c:pt idx="67">
                  <c:v>95.9</c:v>
                </c:pt>
                <c:pt idx="68">
                  <c:v>97.9</c:v>
                </c:pt>
                <c:pt idx="69">
                  <c:v>101.2</c:v>
                </c:pt>
                <c:pt idx="70">
                  <c:v>105.4</c:v>
                </c:pt>
                <c:pt idx="71">
                  <c:v>108.5</c:v>
                </c:pt>
                <c:pt idx="72">
                  <c:v>113.3</c:v>
                </c:pt>
                <c:pt idx="73">
                  <c:v>116.6</c:v>
                </c:pt>
                <c:pt idx="74">
                  <c:v>119.2</c:v>
                </c:pt>
                <c:pt idx="75">
                  <c:v>122.1</c:v>
                </c:pt>
                <c:pt idx="76">
                  <c:v>128.1</c:v>
                </c:pt>
                <c:pt idx="77">
                  <c:v>125.3</c:v>
                </c:pt>
                <c:pt idx="78">
                  <c:v>124.6</c:v>
                </c:pt>
                <c:pt idx="79">
                  <c:v>128</c:v>
                </c:pt>
                <c:pt idx="80">
                  <c:v>129.19999999999999</c:v>
                </c:pt>
                <c:pt idx="81">
                  <c:v>133.19999999999999</c:v>
                </c:pt>
                <c:pt idx="82">
                  <c:v>135.30000000000001</c:v>
                </c:pt>
                <c:pt idx="83">
                  <c:v>133.69999999999999</c:v>
                </c:pt>
                <c:pt idx="84">
                  <c:v>135.6</c:v>
                </c:pt>
                <c:pt idx="85">
                  <c:v>141.4</c:v>
                </c:pt>
                <c:pt idx="86">
                  <c:v>159.69999999999999</c:v>
                </c:pt>
                <c:pt idx="87">
                  <c:v>158.4</c:v>
                </c:pt>
                <c:pt idx="88">
                  <c:v>158.1</c:v>
                </c:pt>
                <c:pt idx="89">
                  <c:v>154.69999999999999</c:v>
                </c:pt>
                <c:pt idx="90">
                  <c:v>140.6</c:v>
                </c:pt>
                <c:pt idx="91">
                  <c:v>137.6</c:v>
                </c:pt>
                <c:pt idx="92">
                  <c:v>136</c:v>
                </c:pt>
                <c:pt idx="93">
                  <c:v>135.4</c:v>
                </c:pt>
                <c:pt idx="94">
                  <c:v>134.69999999999999</c:v>
                </c:pt>
                <c:pt idx="95">
                  <c:v>131.80000000000001</c:v>
                </c:pt>
                <c:pt idx="96">
                  <c:v>131.6</c:v>
                </c:pt>
                <c:pt idx="97">
                  <c:v>131.1</c:v>
                </c:pt>
                <c:pt idx="98">
                  <c:v>128.19999999999999</c:v>
                </c:pt>
                <c:pt idx="99">
                  <c:v>128.69999999999999</c:v>
                </c:pt>
                <c:pt idx="100">
                  <c:v>124.7</c:v>
                </c:pt>
                <c:pt idx="101">
                  <c:v>123.1</c:v>
                </c:pt>
                <c:pt idx="102">
                  <c:v>124.6</c:v>
                </c:pt>
                <c:pt idx="103">
                  <c:v>122</c:v>
                </c:pt>
                <c:pt idx="104">
                  <c:v>121.9</c:v>
                </c:pt>
                <c:pt idx="105">
                  <c:v>120.9</c:v>
                </c:pt>
                <c:pt idx="106">
                  <c:v>120.8</c:v>
                </c:pt>
                <c:pt idx="107">
                  <c:v>119.1</c:v>
                </c:pt>
                <c:pt idx="108">
                  <c:v>117.6</c:v>
                </c:pt>
                <c:pt idx="109">
                  <c:v>117.4</c:v>
                </c:pt>
                <c:pt idx="110">
                  <c:v>118.9</c:v>
                </c:pt>
                <c:pt idx="111">
                  <c:v>119.2</c:v>
                </c:pt>
                <c:pt idx="112">
                  <c:v>120.5</c:v>
                </c:pt>
                <c:pt idx="113">
                  <c:v>121</c:v>
                </c:pt>
                <c:pt idx="114">
                  <c:v>120.9</c:v>
                </c:pt>
                <c:pt idx="115">
                  <c:v>121.7</c:v>
                </c:pt>
                <c:pt idx="116">
                  <c:v>124.6</c:v>
                </c:pt>
                <c:pt idx="117">
                  <c:v>126.9</c:v>
                </c:pt>
                <c:pt idx="118">
                  <c:v>127.7</c:v>
                </c:pt>
                <c:pt idx="119">
                  <c:v>127.4</c:v>
                </c:pt>
                <c:pt idx="120">
                  <c:v>124.7</c:v>
                </c:pt>
                <c:pt idx="121">
                  <c:v>126.6</c:v>
                </c:pt>
                <c:pt idx="122">
                  <c:v>127.2</c:v>
                </c:pt>
                <c:pt idx="123">
                  <c:v>128.80000000000001</c:v>
                </c:pt>
                <c:pt idx="124">
                  <c:v>127.7</c:v>
                </c:pt>
              </c:numCache>
            </c:numRef>
          </c:val>
          <c:smooth val="1"/>
          <c:extLst>
            <c:ext xmlns:c16="http://schemas.microsoft.com/office/drawing/2014/chart" uri="{C3380CC4-5D6E-409C-BE32-E72D297353CC}">
              <c16:uniqueId val="{00000000-3F4A-48C2-9F6D-3298530F36F6}"/>
            </c:ext>
          </c:extLst>
        </c:ser>
        <c:ser>
          <c:idx val="1"/>
          <c:order val="1"/>
          <c:tx>
            <c:strRef>
              <c:f>'Maandelikse data'!$C$472</c:f>
              <c:strCache>
                <c:ptCount val="1"/>
                <c:pt idx="0">
                  <c:v>Meat</c:v>
                </c:pt>
              </c:strCache>
            </c:strRef>
          </c:tx>
          <c:spPr>
            <a:ln w="76200">
              <a:solidFill>
                <a:srgbClr val="00B050"/>
              </a:solidFill>
            </a:ln>
          </c:spPr>
          <c:marker>
            <c:symbol val="none"/>
          </c:marker>
          <c:cat>
            <c:numRef>
              <c:f>'Maandelikse data'!$A$533:$A$657</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numCache>
            </c:numRef>
          </c:cat>
          <c:val>
            <c:numRef>
              <c:f>'Maandelikse data'!$C$533:$C$657</c:f>
              <c:numCache>
                <c:formatCode>0.0</c:formatCode>
                <c:ptCount val="125"/>
                <c:pt idx="0">
                  <c:v>103.80790037373754</c:v>
                </c:pt>
                <c:pt idx="1">
                  <c:v>100.47244594768249</c:v>
                </c:pt>
                <c:pt idx="2">
                  <c:v>96.811188488391991</c:v>
                </c:pt>
                <c:pt idx="3">
                  <c:v>97.731763784372149</c:v>
                </c:pt>
                <c:pt idx="4">
                  <c:v>99.528738267089167</c:v>
                </c:pt>
                <c:pt idx="5">
                  <c:v>98.598568919135616</c:v>
                </c:pt>
                <c:pt idx="6">
                  <c:v>99.068860244383501</c:v>
                </c:pt>
                <c:pt idx="7">
                  <c:v>99.166067371696641</c:v>
                </c:pt>
                <c:pt idx="8">
                  <c:v>97.056796593982099</c:v>
                </c:pt>
                <c:pt idx="9">
                  <c:v>92.422034374886067</c:v>
                </c:pt>
                <c:pt idx="10">
                  <c:v>89.13583696007737</c:v>
                </c:pt>
                <c:pt idx="11">
                  <c:v>86.984767030738809</c:v>
                </c:pt>
                <c:pt idx="12">
                  <c:v>84.180470472888416</c:v>
                </c:pt>
                <c:pt idx="13">
                  <c:v>85.909110316022392</c:v>
                </c:pt>
                <c:pt idx="14">
                  <c:v>86.103638666594165</c:v>
                </c:pt>
                <c:pt idx="15">
                  <c:v>87.914618070061479</c:v>
                </c:pt>
                <c:pt idx="16">
                  <c:v>90.155290564983176</c:v>
                </c:pt>
                <c:pt idx="17">
                  <c:v>94.280354071548032</c:v>
                </c:pt>
                <c:pt idx="18">
                  <c:v>95.312510792645057</c:v>
                </c:pt>
                <c:pt idx="19">
                  <c:v>96.418496858283291</c:v>
                </c:pt>
                <c:pt idx="20">
                  <c:v>94.859589278644492</c:v>
                </c:pt>
                <c:pt idx="21">
                  <c:v>93.023995300834756</c:v>
                </c:pt>
                <c:pt idx="22">
                  <c:v>93.444771371056646</c:v>
                </c:pt>
                <c:pt idx="23">
                  <c:v>90.650989125366564</c:v>
                </c:pt>
                <c:pt idx="24">
                  <c:v>91.946003695556314</c:v>
                </c:pt>
                <c:pt idx="25">
                  <c:v>93.934315063350809</c:v>
                </c:pt>
                <c:pt idx="26">
                  <c:v>95.653763532519534</c:v>
                </c:pt>
                <c:pt idx="27">
                  <c:v>97.585565258764902</c:v>
                </c:pt>
                <c:pt idx="28">
                  <c:v>99.459106188799808</c:v>
                </c:pt>
                <c:pt idx="29">
                  <c:v>100.6855710196529</c:v>
                </c:pt>
                <c:pt idx="30">
                  <c:v>101.19215049416724</c:v>
                </c:pt>
                <c:pt idx="31">
                  <c:v>100.34731104316261</c:v>
                </c:pt>
                <c:pt idx="32">
                  <c:v>99.154653516088771</c:v>
                </c:pt>
                <c:pt idx="33">
                  <c:v>98.434613107030998</c:v>
                </c:pt>
                <c:pt idx="34">
                  <c:v>98.429554097008278</c:v>
                </c:pt>
                <c:pt idx="35">
                  <c:v>96.08213693247319</c:v>
                </c:pt>
                <c:pt idx="36">
                  <c:v>95.633507302811779</c:v>
                </c:pt>
                <c:pt idx="37">
                  <c:v>96.963194826802052</c:v>
                </c:pt>
                <c:pt idx="38">
                  <c:v>97.189815257828272</c:v>
                </c:pt>
                <c:pt idx="39">
                  <c:v>95.939066644655568</c:v>
                </c:pt>
                <c:pt idx="40">
                  <c:v>95.340978053509915</c:v>
                </c:pt>
                <c:pt idx="41">
                  <c:v>95.086631380951744</c:v>
                </c:pt>
                <c:pt idx="42">
                  <c:v>94.638475060326158</c:v>
                </c:pt>
                <c:pt idx="43">
                  <c:v>95.775839361968323</c:v>
                </c:pt>
                <c:pt idx="44">
                  <c:v>94.053200348994991</c:v>
                </c:pt>
                <c:pt idx="45">
                  <c:v>92.317496723969398</c:v>
                </c:pt>
                <c:pt idx="46">
                  <c:v>92.888979230095927</c:v>
                </c:pt>
                <c:pt idx="47">
                  <c:v>92.893870858958195</c:v>
                </c:pt>
                <c:pt idx="48">
                  <c:v>92.269885642397369</c:v>
                </c:pt>
                <c:pt idx="49">
                  <c:v>93.094618341419732</c:v>
                </c:pt>
                <c:pt idx="50">
                  <c:v>94.578073710419162</c:v>
                </c:pt>
                <c:pt idx="51">
                  <c:v>97.755725650011271</c:v>
                </c:pt>
                <c:pt idx="52">
                  <c:v>100.53532046660378</c:v>
                </c:pt>
                <c:pt idx="53">
                  <c:v>101.23047904710467</c:v>
                </c:pt>
                <c:pt idx="54">
                  <c:v>102.44213770947127</c:v>
                </c:pt>
                <c:pt idx="55">
                  <c:v>102.27433753574138</c:v>
                </c:pt>
                <c:pt idx="56">
                  <c:v>101.01671562781864</c:v>
                </c:pt>
                <c:pt idx="57">
                  <c:v>101.55127368509457</c:v>
                </c:pt>
                <c:pt idx="58">
                  <c:v>106.52632019552085</c:v>
                </c:pt>
                <c:pt idx="59">
                  <c:v>106.64799397461408</c:v>
                </c:pt>
                <c:pt idx="60">
                  <c:v>103.82282293031895</c:v>
                </c:pt>
                <c:pt idx="61">
                  <c:v>100.55322218956772</c:v>
                </c:pt>
                <c:pt idx="62">
                  <c:v>99.463748601771258</c:v>
                </c:pt>
                <c:pt idx="63">
                  <c:v>96.918822793765528</c:v>
                </c:pt>
                <c:pt idx="64">
                  <c:v>95.4</c:v>
                </c:pt>
                <c:pt idx="65">
                  <c:v>94.8</c:v>
                </c:pt>
                <c:pt idx="66">
                  <c:v>92.2</c:v>
                </c:pt>
                <c:pt idx="67">
                  <c:v>92.2</c:v>
                </c:pt>
                <c:pt idx="68">
                  <c:v>91.5</c:v>
                </c:pt>
                <c:pt idx="69">
                  <c:v>91.8</c:v>
                </c:pt>
                <c:pt idx="70">
                  <c:v>93.3</c:v>
                </c:pt>
                <c:pt idx="71">
                  <c:v>94.8</c:v>
                </c:pt>
                <c:pt idx="72">
                  <c:v>96</c:v>
                </c:pt>
                <c:pt idx="73">
                  <c:v>97.8</c:v>
                </c:pt>
                <c:pt idx="74">
                  <c:v>100.8</c:v>
                </c:pt>
                <c:pt idx="75">
                  <c:v>104.3</c:v>
                </c:pt>
                <c:pt idx="76">
                  <c:v>107.4</c:v>
                </c:pt>
                <c:pt idx="77">
                  <c:v>110.7</c:v>
                </c:pt>
                <c:pt idx="78">
                  <c:v>114.1</c:v>
                </c:pt>
                <c:pt idx="79">
                  <c:v>113.5</c:v>
                </c:pt>
                <c:pt idx="80">
                  <c:v>112.7</c:v>
                </c:pt>
                <c:pt idx="81">
                  <c:v>112</c:v>
                </c:pt>
                <c:pt idx="82">
                  <c:v>112.5</c:v>
                </c:pt>
                <c:pt idx="83">
                  <c:v>111</c:v>
                </c:pt>
                <c:pt idx="84">
                  <c:v>112.1</c:v>
                </c:pt>
                <c:pt idx="85">
                  <c:v>113.5</c:v>
                </c:pt>
                <c:pt idx="86">
                  <c:v>119.3</c:v>
                </c:pt>
                <c:pt idx="87">
                  <c:v>121.9</c:v>
                </c:pt>
                <c:pt idx="88">
                  <c:v>122.9</c:v>
                </c:pt>
                <c:pt idx="89">
                  <c:v>125.9</c:v>
                </c:pt>
                <c:pt idx="90">
                  <c:v>124.1</c:v>
                </c:pt>
                <c:pt idx="91">
                  <c:v>121.1</c:v>
                </c:pt>
                <c:pt idx="92">
                  <c:v>120.3</c:v>
                </c:pt>
                <c:pt idx="93">
                  <c:v>116.8</c:v>
                </c:pt>
                <c:pt idx="94">
                  <c:v>114.6</c:v>
                </c:pt>
                <c:pt idx="95">
                  <c:v>112.4</c:v>
                </c:pt>
                <c:pt idx="96">
                  <c:v>111.1</c:v>
                </c:pt>
                <c:pt idx="97">
                  <c:v>113.3</c:v>
                </c:pt>
                <c:pt idx="98">
                  <c:v>114.7</c:v>
                </c:pt>
                <c:pt idx="99">
                  <c:v>116.8</c:v>
                </c:pt>
                <c:pt idx="100">
                  <c:v>118.1</c:v>
                </c:pt>
                <c:pt idx="101">
                  <c:v>119</c:v>
                </c:pt>
                <c:pt idx="102">
                  <c:v>118.5</c:v>
                </c:pt>
                <c:pt idx="103">
                  <c:v>115.2</c:v>
                </c:pt>
                <c:pt idx="104">
                  <c:v>114.1</c:v>
                </c:pt>
                <c:pt idx="105">
                  <c:v>112.5</c:v>
                </c:pt>
                <c:pt idx="106">
                  <c:v>112</c:v>
                </c:pt>
                <c:pt idx="107">
                  <c:v>111.6</c:v>
                </c:pt>
                <c:pt idx="108">
                  <c:v>108.9</c:v>
                </c:pt>
                <c:pt idx="109">
                  <c:v>112.5</c:v>
                </c:pt>
                <c:pt idx="110">
                  <c:v>114.9</c:v>
                </c:pt>
                <c:pt idx="111">
                  <c:v>116.6</c:v>
                </c:pt>
                <c:pt idx="112">
                  <c:v>116.7</c:v>
                </c:pt>
                <c:pt idx="113">
                  <c:v>118.1</c:v>
                </c:pt>
                <c:pt idx="114">
                  <c:v>120</c:v>
                </c:pt>
                <c:pt idx="115">
                  <c:v>122</c:v>
                </c:pt>
                <c:pt idx="116">
                  <c:v>119.9</c:v>
                </c:pt>
                <c:pt idx="117">
                  <c:v>119.2</c:v>
                </c:pt>
                <c:pt idx="118">
                  <c:v>118.7</c:v>
                </c:pt>
                <c:pt idx="119">
                  <c:v>119.4</c:v>
                </c:pt>
                <c:pt idx="120">
                  <c:v>116.7</c:v>
                </c:pt>
                <c:pt idx="121">
                  <c:v>116.9</c:v>
                </c:pt>
                <c:pt idx="122">
                  <c:v>118.3</c:v>
                </c:pt>
                <c:pt idx="123">
                  <c:v>123</c:v>
                </c:pt>
                <c:pt idx="124">
                  <c:v>124.6</c:v>
                </c:pt>
              </c:numCache>
            </c:numRef>
          </c:val>
          <c:smooth val="1"/>
          <c:extLst>
            <c:ext xmlns:c16="http://schemas.microsoft.com/office/drawing/2014/chart" uri="{C3380CC4-5D6E-409C-BE32-E72D297353CC}">
              <c16:uniqueId val="{00000001-3F4A-48C2-9F6D-3298530F36F6}"/>
            </c:ext>
          </c:extLst>
        </c:ser>
        <c:ser>
          <c:idx val="2"/>
          <c:order val="2"/>
          <c:tx>
            <c:strRef>
              <c:f>'Maandelikse data'!$D$472</c:f>
              <c:strCache>
                <c:ptCount val="1"/>
                <c:pt idx="0">
                  <c:v>Dairy</c:v>
                </c:pt>
              </c:strCache>
            </c:strRef>
          </c:tx>
          <c:spPr>
            <a:ln w="63500">
              <a:solidFill>
                <a:srgbClr val="0070C0"/>
              </a:solidFill>
            </a:ln>
          </c:spPr>
          <c:marker>
            <c:symbol val="none"/>
          </c:marker>
          <c:cat>
            <c:numRef>
              <c:f>'Maandelikse data'!$A$533:$A$657</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numCache>
            </c:numRef>
          </c:cat>
          <c:val>
            <c:numRef>
              <c:f>'Maandelikse data'!$D$533:$D$657</c:f>
              <c:numCache>
                <c:formatCode>0.0</c:formatCode>
                <c:ptCount val="125"/>
                <c:pt idx="0">
                  <c:v>92.391053123618349</c:v>
                </c:pt>
                <c:pt idx="1">
                  <c:v>95.170966244909636</c:v>
                </c:pt>
                <c:pt idx="2">
                  <c:v>95.138715935865036</c:v>
                </c:pt>
                <c:pt idx="3">
                  <c:v>90.589311011107895</c:v>
                </c:pt>
                <c:pt idx="4">
                  <c:v>89.879951094168973</c:v>
                </c:pt>
                <c:pt idx="5">
                  <c:v>87.686881582278147</c:v>
                </c:pt>
                <c:pt idx="6">
                  <c:v>82.202326248459144</c:v>
                </c:pt>
                <c:pt idx="7">
                  <c:v>79.949611644035997</c:v>
                </c:pt>
                <c:pt idx="8">
                  <c:v>83.200134518210021</c:v>
                </c:pt>
                <c:pt idx="9">
                  <c:v>88.020108299878004</c:v>
                </c:pt>
                <c:pt idx="10">
                  <c:v>80.522904708255211</c:v>
                </c:pt>
                <c:pt idx="11">
                  <c:v>80.989821014788873</c:v>
                </c:pt>
                <c:pt idx="12">
                  <c:v>79.374974504724236</c:v>
                </c:pt>
                <c:pt idx="13">
                  <c:v>78.837762986629627</c:v>
                </c:pt>
                <c:pt idx="14">
                  <c:v>76.669053290053725</c:v>
                </c:pt>
                <c:pt idx="15">
                  <c:v>77.144105215297273</c:v>
                </c:pt>
                <c:pt idx="16">
                  <c:v>72.703205370766142</c:v>
                </c:pt>
                <c:pt idx="17">
                  <c:v>73.906845589024499</c:v>
                </c:pt>
                <c:pt idx="18">
                  <c:v>76.015437781568863</c:v>
                </c:pt>
                <c:pt idx="19">
                  <c:v>81.81047883090352</c:v>
                </c:pt>
                <c:pt idx="20">
                  <c:v>90.854792625520929</c:v>
                </c:pt>
                <c:pt idx="21">
                  <c:v>93.758542410317389</c:v>
                </c:pt>
                <c:pt idx="22">
                  <c:v>94.50275198026003</c:v>
                </c:pt>
                <c:pt idx="23">
                  <c:v>96.201970549218998</c:v>
                </c:pt>
                <c:pt idx="24">
                  <c:v>98.550196510138747</c:v>
                </c:pt>
                <c:pt idx="25">
                  <c:v>99.226374555086807</c:v>
                </c:pt>
                <c:pt idx="26">
                  <c:v>100.62623876255081</c:v>
                </c:pt>
                <c:pt idx="27">
                  <c:v>100.04438119803854</c:v>
                </c:pt>
                <c:pt idx="28">
                  <c:v>104.83069988541726</c:v>
                </c:pt>
                <c:pt idx="29">
                  <c:v>109.65622669130484</c:v>
                </c:pt>
                <c:pt idx="30">
                  <c:v>113.89555698485401</c:v>
                </c:pt>
                <c:pt idx="31">
                  <c:v>116.89348826725157</c:v>
                </c:pt>
                <c:pt idx="32">
                  <c:v>118.3996848364948</c:v>
                </c:pt>
                <c:pt idx="33">
                  <c:v>115.36784623317698</c:v>
                </c:pt>
                <c:pt idx="34">
                  <c:v>111.37473962746373</c:v>
                </c:pt>
                <c:pt idx="35">
                  <c:v>107.26983272870129</c:v>
                </c:pt>
                <c:pt idx="36">
                  <c:v>105.9981439767852</c:v>
                </c:pt>
                <c:pt idx="37">
                  <c:v>108.75719204638173</c:v>
                </c:pt>
                <c:pt idx="38">
                  <c:v>111.29318739172871</c:v>
                </c:pt>
                <c:pt idx="39">
                  <c:v>109.98831258037268</c:v>
                </c:pt>
                <c:pt idx="40">
                  <c:v>111.41927912242879</c:v>
                </c:pt>
                <c:pt idx="41">
                  <c:v>112.28056405223711</c:v>
                </c:pt>
                <c:pt idx="42">
                  <c:v>110.12866170010003</c:v>
                </c:pt>
                <c:pt idx="43">
                  <c:v>108.45795268764054</c:v>
                </c:pt>
                <c:pt idx="44">
                  <c:v>108.29185856578289</c:v>
                </c:pt>
                <c:pt idx="45">
                  <c:v>102.80372644944049</c:v>
                </c:pt>
                <c:pt idx="46">
                  <c:v>99.993134762227712</c:v>
                </c:pt>
                <c:pt idx="47">
                  <c:v>97.848237063436017</c:v>
                </c:pt>
                <c:pt idx="48">
                  <c:v>100.94697874526999</c:v>
                </c:pt>
                <c:pt idx="49">
                  <c:v>103.76428954168858</c:v>
                </c:pt>
                <c:pt idx="50">
                  <c:v>105.64753411964494</c:v>
                </c:pt>
                <c:pt idx="51">
                  <c:v>106.12800621022762</c:v>
                </c:pt>
                <c:pt idx="52">
                  <c:v>106.59284098950985</c:v>
                </c:pt>
                <c:pt idx="53">
                  <c:v>102.89108444726023</c:v>
                </c:pt>
                <c:pt idx="54">
                  <c:v>101.06421117773988</c:v>
                </c:pt>
                <c:pt idx="55">
                  <c:v>100.29965212921627</c:v>
                </c:pt>
                <c:pt idx="56">
                  <c:v>99.63812689323936</c:v>
                </c:pt>
                <c:pt idx="57">
                  <c:v>100.8202231863725</c:v>
                </c:pt>
                <c:pt idx="58">
                  <c:v>102.45348449740578</c:v>
                </c:pt>
                <c:pt idx="59">
                  <c:v>103.54295239281635</c:v>
                </c:pt>
                <c:pt idx="60">
                  <c:v>103.84479393326944</c:v>
                </c:pt>
                <c:pt idx="61">
                  <c:v>102.85156430923657</c:v>
                </c:pt>
                <c:pt idx="62">
                  <c:v>101.52456298283946</c:v>
                </c:pt>
                <c:pt idx="63">
                  <c:v>95.753672393902946</c:v>
                </c:pt>
                <c:pt idx="64">
                  <c:v>94.425474409690707</c:v>
                </c:pt>
                <c:pt idx="65">
                  <c:v>98.3</c:v>
                </c:pt>
                <c:pt idx="66">
                  <c:v>102</c:v>
                </c:pt>
                <c:pt idx="67">
                  <c:v>102.1</c:v>
                </c:pt>
                <c:pt idx="68">
                  <c:v>102.2</c:v>
                </c:pt>
                <c:pt idx="69">
                  <c:v>104.3</c:v>
                </c:pt>
                <c:pt idx="70">
                  <c:v>105.4</c:v>
                </c:pt>
                <c:pt idx="71">
                  <c:v>109.2</c:v>
                </c:pt>
                <c:pt idx="72">
                  <c:v>111.2</c:v>
                </c:pt>
                <c:pt idx="73">
                  <c:v>113.1</c:v>
                </c:pt>
                <c:pt idx="74">
                  <c:v>117.5</c:v>
                </c:pt>
                <c:pt idx="75">
                  <c:v>119.1</c:v>
                </c:pt>
                <c:pt idx="76">
                  <c:v>121.1</c:v>
                </c:pt>
                <c:pt idx="77">
                  <c:v>119.9</c:v>
                </c:pt>
                <c:pt idx="78">
                  <c:v>116.7</c:v>
                </c:pt>
                <c:pt idx="79">
                  <c:v>116.2</c:v>
                </c:pt>
                <c:pt idx="80">
                  <c:v>118.1</c:v>
                </c:pt>
                <c:pt idx="81">
                  <c:v>121.5</c:v>
                </c:pt>
                <c:pt idx="82">
                  <c:v>126</c:v>
                </c:pt>
                <c:pt idx="83">
                  <c:v>129</c:v>
                </c:pt>
                <c:pt idx="84">
                  <c:v>132.6</c:v>
                </c:pt>
                <c:pt idx="85">
                  <c:v>141.5</c:v>
                </c:pt>
                <c:pt idx="86">
                  <c:v>145.80000000000001</c:v>
                </c:pt>
                <c:pt idx="87">
                  <c:v>146.69999999999999</c:v>
                </c:pt>
                <c:pt idx="88">
                  <c:v>144.19999999999999</c:v>
                </c:pt>
                <c:pt idx="89">
                  <c:v>150.19999999999999</c:v>
                </c:pt>
                <c:pt idx="90">
                  <c:v>146.5</c:v>
                </c:pt>
                <c:pt idx="91">
                  <c:v>143.4</c:v>
                </c:pt>
                <c:pt idx="92">
                  <c:v>142.69999999999999</c:v>
                </c:pt>
                <c:pt idx="93">
                  <c:v>139.30000000000001</c:v>
                </c:pt>
                <c:pt idx="94">
                  <c:v>137.4</c:v>
                </c:pt>
                <c:pt idx="95">
                  <c:v>138.22999999999999</c:v>
                </c:pt>
                <c:pt idx="96">
                  <c:v>144.69999999999999</c:v>
                </c:pt>
                <c:pt idx="97">
                  <c:v>138.6</c:v>
                </c:pt>
                <c:pt idx="98">
                  <c:v>135.30000000000001</c:v>
                </c:pt>
                <c:pt idx="99">
                  <c:v>129.19999999999999</c:v>
                </c:pt>
                <c:pt idx="100">
                  <c:v>121.7</c:v>
                </c:pt>
                <c:pt idx="101">
                  <c:v>119.9</c:v>
                </c:pt>
                <c:pt idx="102">
                  <c:v>119.1</c:v>
                </c:pt>
                <c:pt idx="103">
                  <c:v>114.3</c:v>
                </c:pt>
                <c:pt idx="104">
                  <c:v>112</c:v>
                </c:pt>
                <c:pt idx="105">
                  <c:v>114.7</c:v>
                </c:pt>
                <c:pt idx="106">
                  <c:v>116.5</c:v>
                </c:pt>
                <c:pt idx="107">
                  <c:v>118.7</c:v>
                </c:pt>
                <c:pt idx="108">
                  <c:v>118.7</c:v>
                </c:pt>
                <c:pt idx="109">
                  <c:v>120.7</c:v>
                </c:pt>
                <c:pt idx="110">
                  <c:v>124</c:v>
                </c:pt>
                <c:pt idx="111">
                  <c:v>123.8</c:v>
                </c:pt>
                <c:pt idx="112">
                  <c:v>126.3</c:v>
                </c:pt>
                <c:pt idx="113">
                  <c:v>127.9</c:v>
                </c:pt>
                <c:pt idx="114">
                  <c:v>127.9</c:v>
                </c:pt>
                <c:pt idx="115">
                  <c:v>131.30000000000001</c:v>
                </c:pt>
                <c:pt idx="116">
                  <c:v>136.5</c:v>
                </c:pt>
                <c:pt idx="117">
                  <c:v>139</c:v>
                </c:pt>
                <c:pt idx="118">
                  <c:v>140</c:v>
                </c:pt>
                <c:pt idx="119">
                  <c:v>141.9</c:v>
                </c:pt>
                <c:pt idx="120">
                  <c:v>143.4</c:v>
                </c:pt>
                <c:pt idx="121">
                  <c:v>147.69999999999999</c:v>
                </c:pt>
                <c:pt idx="122">
                  <c:v>148.6</c:v>
                </c:pt>
                <c:pt idx="123">
                  <c:v>152.19999999999999</c:v>
                </c:pt>
                <c:pt idx="124">
                  <c:v>153.5</c:v>
                </c:pt>
              </c:numCache>
            </c:numRef>
          </c:val>
          <c:smooth val="1"/>
          <c:extLst>
            <c:ext xmlns:c16="http://schemas.microsoft.com/office/drawing/2014/chart" uri="{C3380CC4-5D6E-409C-BE32-E72D297353CC}">
              <c16:uniqueId val="{00000002-3F4A-48C2-9F6D-3298530F36F6}"/>
            </c:ext>
          </c:extLst>
        </c:ser>
        <c:ser>
          <c:idx val="3"/>
          <c:order val="3"/>
          <c:tx>
            <c:strRef>
              <c:f>'Maandelikse data'!$E$472</c:f>
              <c:strCache>
                <c:ptCount val="1"/>
                <c:pt idx="0">
                  <c:v>Cereals</c:v>
                </c:pt>
              </c:strCache>
            </c:strRef>
          </c:tx>
          <c:spPr>
            <a:ln w="57150">
              <a:solidFill>
                <a:srgbClr val="FFC000"/>
              </a:solidFill>
            </a:ln>
          </c:spPr>
          <c:marker>
            <c:symbol val="none"/>
          </c:marker>
          <c:cat>
            <c:numRef>
              <c:f>'Maandelikse data'!$A$533:$A$657</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numCache>
            </c:numRef>
          </c:cat>
          <c:val>
            <c:numRef>
              <c:f>'Maandelikse data'!$E$533:$E$657</c:f>
              <c:numCache>
                <c:formatCode>0.0</c:formatCode>
                <c:ptCount val="125"/>
                <c:pt idx="0">
                  <c:v>105.88943055242675</c:v>
                </c:pt>
                <c:pt idx="1">
                  <c:v>101.59219638311433</c:v>
                </c:pt>
                <c:pt idx="2">
                  <c:v>99.510545543850498</c:v>
                </c:pt>
                <c:pt idx="3">
                  <c:v>98.200338976423808</c:v>
                </c:pt>
                <c:pt idx="4">
                  <c:v>95.713241913393233</c:v>
                </c:pt>
                <c:pt idx="5">
                  <c:v>96.691273769041416</c:v>
                </c:pt>
                <c:pt idx="6">
                  <c:v>98.932173463811637</c:v>
                </c:pt>
                <c:pt idx="7">
                  <c:v>91.866668633807237</c:v>
                </c:pt>
                <c:pt idx="8">
                  <c:v>90.473025433902535</c:v>
                </c:pt>
                <c:pt idx="9">
                  <c:v>91.70440580229328</c:v>
                </c:pt>
                <c:pt idx="10">
                  <c:v>90.463244378738125</c:v>
                </c:pt>
                <c:pt idx="11">
                  <c:v>89.44325296582619</c:v>
                </c:pt>
                <c:pt idx="12">
                  <c:v>87.552279668955038</c:v>
                </c:pt>
                <c:pt idx="13">
                  <c:v>87.276844950811423</c:v>
                </c:pt>
                <c:pt idx="14">
                  <c:v>86.456393189997684</c:v>
                </c:pt>
                <c:pt idx="15">
                  <c:v>88.40663722323788</c:v>
                </c:pt>
                <c:pt idx="16">
                  <c:v>91.095747681976349</c:v>
                </c:pt>
                <c:pt idx="17">
                  <c:v>94.1407907533372</c:v>
                </c:pt>
                <c:pt idx="18">
                  <c:v>90.39702417418718</c:v>
                </c:pt>
                <c:pt idx="19">
                  <c:v>89.286235923771727</c:v>
                </c:pt>
                <c:pt idx="20">
                  <c:v>86.264780527243317</c:v>
                </c:pt>
                <c:pt idx="21">
                  <c:v>86.722832543219482</c:v>
                </c:pt>
                <c:pt idx="22">
                  <c:v>85.955940696720944</c:v>
                </c:pt>
                <c:pt idx="23">
                  <c:v>86.147942048355716</c:v>
                </c:pt>
                <c:pt idx="24">
                  <c:v>88.677239773854382</c:v>
                </c:pt>
                <c:pt idx="25">
                  <c:v>90.001005904042557</c:v>
                </c:pt>
                <c:pt idx="26">
                  <c:v>87.870141787606457</c:v>
                </c:pt>
                <c:pt idx="27">
                  <c:v>86.898149001560171</c:v>
                </c:pt>
                <c:pt idx="28">
                  <c:v>88.285371418213828</c:v>
                </c:pt>
                <c:pt idx="29">
                  <c:v>92.35992027848495</c:v>
                </c:pt>
                <c:pt idx="30">
                  <c:v>96.936263104958044</c:v>
                </c:pt>
                <c:pt idx="31">
                  <c:v>92.299060065774739</c:v>
                </c:pt>
                <c:pt idx="32">
                  <c:v>92.116331549676019</c:v>
                </c:pt>
                <c:pt idx="33">
                  <c:v>91.790709009535817</c:v>
                </c:pt>
                <c:pt idx="34">
                  <c:v>92.150231628546635</c:v>
                </c:pt>
                <c:pt idx="35">
                  <c:v>92.426980633244312</c:v>
                </c:pt>
                <c:pt idx="36">
                  <c:v>94.950616260921493</c:v>
                </c:pt>
                <c:pt idx="37">
                  <c:v>98.161934991542083</c:v>
                </c:pt>
                <c:pt idx="38">
                  <c:v>101.62252932379553</c:v>
                </c:pt>
                <c:pt idx="39">
                  <c:v>103.72397467251852</c:v>
                </c:pt>
                <c:pt idx="40">
                  <c:v>105.21882522325173</c:v>
                </c:pt>
                <c:pt idx="41">
                  <c:v>100.56514066292793</c:v>
                </c:pt>
                <c:pt idx="42">
                  <c:v>98.227446605502095</c:v>
                </c:pt>
                <c:pt idx="43">
                  <c:v>103.22454761468205</c:v>
                </c:pt>
                <c:pt idx="44">
                  <c:v>100.17879424594385</c:v>
                </c:pt>
                <c:pt idx="45">
                  <c:v>100.68668470246317</c:v>
                </c:pt>
                <c:pt idx="46">
                  <c:v>99.509479484797097</c:v>
                </c:pt>
                <c:pt idx="47">
                  <c:v>100.92162827130227</c:v>
                </c:pt>
                <c:pt idx="48">
                  <c:v>101.50380478420476</c:v>
                </c:pt>
                <c:pt idx="49">
                  <c:v>100.58610896699014</c:v>
                </c:pt>
                <c:pt idx="50">
                  <c:v>97.356303661435419</c:v>
                </c:pt>
                <c:pt idx="51">
                  <c:v>94.503230119130109</c:v>
                </c:pt>
                <c:pt idx="52">
                  <c:v>94.134080520392132</c:v>
                </c:pt>
                <c:pt idx="53">
                  <c:v>98.741938925294505</c:v>
                </c:pt>
                <c:pt idx="54">
                  <c:v>97.254701704385184</c:v>
                </c:pt>
                <c:pt idx="55">
                  <c:v>92.27718098950352</c:v>
                </c:pt>
                <c:pt idx="56">
                  <c:v>91.579226030875162</c:v>
                </c:pt>
                <c:pt idx="57">
                  <c:v>95.738998469446358</c:v>
                </c:pt>
                <c:pt idx="58">
                  <c:v>95.370165543634386</c:v>
                </c:pt>
                <c:pt idx="59">
                  <c:v>97.211764066088421</c:v>
                </c:pt>
                <c:pt idx="60">
                  <c:v>100.47996060889778</c:v>
                </c:pt>
                <c:pt idx="61">
                  <c:v>99.387836350169707</c:v>
                </c:pt>
                <c:pt idx="62">
                  <c:v>97.714065331684893</c:v>
                </c:pt>
                <c:pt idx="63">
                  <c:v>99.29649875113877</c:v>
                </c:pt>
                <c:pt idx="64">
                  <c:v>97.458006837396582</c:v>
                </c:pt>
                <c:pt idx="65">
                  <c:v>96.7</c:v>
                </c:pt>
                <c:pt idx="66">
                  <c:v>96.9</c:v>
                </c:pt>
                <c:pt idx="67">
                  <c:v>99</c:v>
                </c:pt>
                <c:pt idx="68">
                  <c:v>104</c:v>
                </c:pt>
                <c:pt idx="69">
                  <c:v>111.6</c:v>
                </c:pt>
                <c:pt idx="70">
                  <c:v>114.4</c:v>
                </c:pt>
                <c:pt idx="71">
                  <c:v>115.9</c:v>
                </c:pt>
                <c:pt idx="72">
                  <c:v>125</c:v>
                </c:pt>
                <c:pt idx="73">
                  <c:v>126.1</c:v>
                </c:pt>
                <c:pt idx="74">
                  <c:v>123.9</c:v>
                </c:pt>
                <c:pt idx="75">
                  <c:v>126.2</c:v>
                </c:pt>
                <c:pt idx="76">
                  <c:v>133.69999999999999</c:v>
                </c:pt>
                <c:pt idx="77">
                  <c:v>130.30000000000001</c:v>
                </c:pt>
                <c:pt idx="78">
                  <c:v>126.3</c:v>
                </c:pt>
                <c:pt idx="79">
                  <c:v>130.4</c:v>
                </c:pt>
                <c:pt idx="80">
                  <c:v>132.80000000000001</c:v>
                </c:pt>
                <c:pt idx="81">
                  <c:v>137.1</c:v>
                </c:pt>
                <c:pt idx="82">
                  <c:v>141.4</c:v>
                </c:pt>
                <c:pt idx="83">
                  <c:v>140.5</c:v>
                </c:pt>
                <c:pt idx="84">
                  <c:v>140.6</c:v>
                </c:pt>
                <c:pt idx="85">
                  <c:v>145.30000000000001</c:v>
                </c:pt>
                <c:pt idx="86">
                  <c:v>170.1</c:v>
                </c:pt>
                <c:pt idx="87">
                  <c:v>169.7</c:v>
                </c:pt>
                <c:pt idx="88">
                  <c:v>173.5</c:v>
                </c:pt>
                <c:pt idx="89">
                  <c:v>166.3</c:v>
                </c:pt>
                <c:pt idx="90">
                  <c:v>147.30000000000001</c:v>
                </c:pt>
                <c:pt idx="91">
                  <c:v>145.6</c:v>
                </c:pt>
                <c:pt idx="92">
                  <c:v>147.9</c:v>
                </c:pt>
                <c:pt idx="93">
                  <c:v>152.30000000000001</c:v>
                </c:pt>
                <c:pt idx="94">
                  <c:v>150.1</c:v>
                </c:pt>
                <c:pt idx="95">
                  <c:v>147.30000000000001</c:v>
                </c:pt>
                <c:pt idx="96">
                  <c:v>147.5</c:v>
                </c:pt>
                <c:pt idx="97">
                  <c:v>146.69999999999999</c:v>
                </c:pt>
                <c:pt idx="98">
                  <c:v>138.6</c:v>
                </c:pt>
                <c:pt idx="99">
                  <c:v>136.1</c:v>
                </c:pt>
                <c:pt idx="100">
                  <c:v>129.30000000000001</c:v>
                </c:pt>
                <c:pt idx="101">
                  <c:v>126.6</c:v>
                </c:pt>
                <c:pt idx="102">
                  <c:v>125.9</c:v>
                </c:pt>
                <c:pt idx="103">
                  <c:v>125</c:v>
                </c:pt>
                <c:pt idx="104">
                  <c:v>126.3</c:v>
                </c:pt>
                <c:pt idx="105">
                  <c:v>124.8</c:v>
                </c:pt>
                <c:pt idx="106">
                  <c:v>121</c:v>
                </c:pt>
                <c:pt idx="107">
                  <c:v>122.8</c:v>
                </c:pt>
                <c:pt idx="108">
                  <c:v>119.9</c:v>
                </c:pt>
                <c:pt idx="109">
                  <c:v>113.8</c:v>
                </c:pt>
                <c:pt idx="110">
                  <c:v>110.9</c:v>
                </c:pt>
                <c:pt idx="111">
                  <c:v>111.6</c:v>
                </c:pt>
                <c:pt idx="112">
                  <c:v>118.7</c:v>
                </c:pt>
                <c:pt idx="113">
                  <c:v>115.2</c:v>
                </c:pt>
                <c:pt idx="114">
                  <c:v>110.7</c:v>
                </c:pt>
                <c:pt idx="115">
                  <c:v>110.2</c:v>
                </c:pt>
                <c:pt idx="116">
                  <c:v>113.6</c:v>
                </c:pt>
                <c:pt idx="117">
                  <c:v>114.4</c:v>
                </c:pt>
                <c:pt idx="118">
                  <c:v>111.4</c:v>
                </c:pt>
                <c:pt idx="119">
                  <c:v>111.4</c:v>
                </c:pt>
                <c:pt idx="120">
                  <c:v>111.8</c:v>
                </c:pt>
                <c:pt idx="121">
                  <c:v>112.6</c:v>
                </c:pt>
                <c:pt idx="122">
                  <c:v>109.7</c:v>
                </c:pt>
                <c:pt idx="123">
                  <c:v>110.9</c:v>
                </c:pt>
                <c:pt idx="124">
                  <c:v>109</c:v>
                </c:pt>
              </c:numCache>
            </c:numRef>
          </c:val>
          <c:smooth val="1"/>
          <c:extLst>
            <c:ext xmlns:c16="http://schemas.microsoft.com/office/drawing/2014/chart" uri="{C3380CC4-5D6E-409C-BE32-E72D297353CC}">
              <c16:uniqueId val="{00000003-3F4A-48C2-9F6D-3298530F36F6}"/>
            </c:ext>
          </c:extLst>
        </c:ser>
        <c:ser>
          <c:idx val="4"/>
          <c:order val="4"/>
          <c:tx>
            <c:strRef>
              <c:f>'Maandelikse data'!$F$472</c:f>
              <c:strCache>
                <c:ptCount val="1"/>
                <c:pt idx="0">
                  <c:v>Sugar</c:v>
                </c:pt>
              </c:strCache>
            </c:strRef>
          </c:tx>
          <c:spPr>
            <a:ln w="57150">
              <a:solidFill>
                <a:schemeClr val="accent6">
                  <a:lumMod val="75000"/>
                </a:schemeClr>
              </a:solidFill>
            </a:ln>
          </c:spPr>
          <c:marker>
            <c:symbol val="none"/>
          </c:marker>
          <c:cat>
            <c:numRef>
              <c:f>'Maandelikse data'!$A$533:$A$657</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numCache>
            </c:numRef>
          </c:cat>
          <c:val>
            <c:numRef>
              <c:f>'Maandelikse data'!$F$533:$F$657</c:f>
              <c:numCache>
                <c:formatCode>0.0</c:formatCode>
                <c:ptCount val="125"/>
                <c:pt idx="0">
                  <c:v>94.957567846497184</c:v>
                </c:pt>
                <c:pt idx="1">
                  <c:v>90.314178737709014</c:v>
                </c:pt>
                <c:pt idx="2">
                  <c:v>81.961550349257607</c:v>
                </c:pt>
                <c:pt idx="3">
                  <c:v>80.920100783832538</c:v>
                </c:pt>
                <c:pt idx="4">
                  <c:v>82.555654006274267</c:v>
                </c:pt>
                <c:pt idx="5">
                  <c:v>77.109703816954834</c:v>
                </c:pt>
                <c:pt idx="6">
                  <c:v>79.033789524338331</c:v>
                </c:pt>
                <c:pt idx="7">
                  <c:v>71.153932533072478</c:v>
                </c:pt>
                <c:pt idx="8">
                  <c:v>73.423078445288908</c:v>
                </c:pt>
                <c:pt idx="9">
                  <c:v>86.071892506609643</c:v>
                </c:pt>
                <c:pt idx="10">
                  <c:v>90.043835516588516</c:v>
                </c:pt>
                <c:pt idx="11">
                  <c:v>90.628937603044349</c:v>
                </c:pt>
                <c:pt idx="12">
                  <c:v>86.949545636293365</c:v>
                </c:pt>
                <c:pt idx="13">
                  <c:v>81.591538422519136</c:v>
                </c:pt>
                <c:pt idx="14">
                  <c:v>95.537606549512546</c:v>
                </c:pt>
                <c:pt idx="15">
                  <c:v>93.886943547915067</c:v>
                </c:pt>
                <c:pt idx="16">
                  <c:v>104.84431258612649</c:v>
                </c:pt>
                <c:pt idx="17">
                  <c:v>120.37631531588167</c:v>
                </c:pt>
                <c:pt idx="18">
                  <c:v>121.56138815445183</c:v>
                </c:pt>
                <c:pt idx="19">
                  <c:v>124.56803852012494</c:v>
                </c:pt>
                <c:pt idx="20">
                  <c:v>132.92506727587858</c:v>
                </c:pt>
                <c:pt idx="21">
                  <c:v>137.51024228031591</c:v>
                </c:pt>
                <c:pt idx="22">
                  <c:v>125.22591145554421</c:v>
                </c:pt>
                <c:pt idx="23">
                  <c:v>114.50419702032156</c:v>
                </c:pt>
                <c:pt idx="24">
                  <c:v>125.82856124651597</c:v>
                </c:pt>
                <c:pt idx="25">
                  <c:v>125.55390618285554</c:v>
                </c:pt>
                <c:pt idx="26">
                  <c:v>111.88414069776731</c:v>
                </c:pt>
                <c:pt idx="27">
                  <c:v>101.74025126410416</c:v>
                </c:pt>
                <c:pt idx="28">
                  <c:v>99.394216936680394</c:v>
                </c:pt>
                <c:pt idx="29">
                  <c:v>86.026884653805354</c:v>
                </c:pt>
                <c:pt idx="30">
                  <c:v>90.488823870802392</c:v>
                </c:pt>
                <c:pt idx="31">
                  <c:v>88.92181909912496</c:v>
                </c:pt>
                <c:pt idx="32">
                  <c:v>89.041874983921474</c:v>
                </c:pt>
                <c:pt idx="33">
                  <c:v>88.730168812863212</c:v>
                </c:pt>
                <c:pt idx="34">
                  <c:v>92.747119675646346</c:v>
                </c:pt>
                <c:pt idx="35">
                  <c:v>88.988682667407843</c:v>
                </c:pt>
                <c:pt idx="36">
                  <c:v>87.197088826716978</c:v>
                </c:pt>
                <c:pt idx="37">
                  <c:v>83.92642442324501</c:v>
                </c:pt>
                <c:pt idx="38">
                  <c:v>80.911259955603157</c:v>
                </c:pt>
                <c:pt idx="39">
                  <c:v>76.820903428127266</c:v>
                </c:pt>
                <c:pt idx="40">
                  <c:v>76.445837988091498</c:v>
                </c:pt>
                <c:pt idx="41">
                  <c:v>77.366087835607857</c:v>
                </c:pt>
                <c:pt idx="42">
                  <c:v>72.504837876915616</c:v>
                </c:pt>
                <c:pt idx="43">
                  <c:v>68.604442676421868</c:v>
                </c:pt>
                <c:pt idx="44">
                  <c:v>70.376529037432604</c:v>
                </c:pt>
                <c:pt idx="45">
                  <c:v>76.5001287105367</c:v>
                </c:pt>
                <c:pt idx="46">
                  <c:v>79.860808819617247</c:v>
                </c:pt>
                <c:pt idx="47">
                  <c:v>78.310288290509348</c:v>
                </c:pt>
                <c:pt idx="48">
                  <c:v>79.343218512367869</c:v>
                </c:pt>
                <c:pt idx="49">
                  <c:v>80.309199553179994</c:v>
                </c:pt>
                <c:pt idx="50">
                  <c:v>78.662742642588682</c:v>
                </c:pt>
                <c:pt idx="51">
                  <c:v>79.25601579755957</c:v>
                </c:pt>
                <c:pt idx="52">
                  <c:v>76.735576040519135</c:v>
                </c:pt>
                <c:pt idx="53">
                  <c:v>79.944073347305149</c:v>
                </c:pt>
                <c:pt idx="54">
                  <c:v>79.42907588374996</c:v>
                </c:pt>
                <c:pt idx="55">
                  <c:v>76.229237696470847</c:v>
                </c:pt>
                <c:pt idx="56">
                  <c:v>73.511486727583048</c:v>
                </c:pt>
                <c:pt idx="57">
                  <c:v>77.771612782652738</c:v>
                </c:pt>
                <c:pt idx="58">
                  <c:v>79.190245393610397</c:v>
                </c:pt>
                <c:pt idx="59">
                  <c:v>82.997695417744993</c:v>
                </c:pt>
                <c:pt idx="60">
                  <c:v>87.540273704349701</c:v>
                </c:pt>
                <c:pt idx="61">
                  <c:v>91.448643122242501</c:v>
                </c:pt>
                <c:pt idx="62">
                  <c:v>73.944245269412903</c:v>
                </c:pt>
                <c:pt idx="63">
                  <c:v>63.179505470140441</c:v>
                </c:pt>
                <c:pt idx="64">
                  <c:v>67.84539991535118</c:v>
                </c:pt>
                <c:pt idx="65">
                  <c:v>74.900000000000006</c:v>
                </c:pt>
                <c:pt idx="66">
                  <c:v>76</c:v>
                </c:pt>
                <c:pt idx="67">
                  <c:v>81.099999999999994</c:v>
                </c:pt>
                <c:pt idx="68">
                  <c:v>79</c:v>
                </c:pt>
                <c:pt idx="69">
                  <c:v>84.7</c:v>
                </c:pt>
                <c:pt idx="70">
                  <c:v>87.5</c:v>
                </c:pt>
                <c:pt idx="71">
                  <c:v>87.1</c:v>
                </c:pt>
                <c:pt idx="72">
                  <c:v>94.2</c:v>
                </c:pt>
                <c:pt idx="73">
                  <c:v>100.2</c:v>
                </c:pt>
                <c:pt idx="74">
                  <c:v>96.2</c:v>
                </c:pt>
                <c:pt idx="75">
                  <c:v>100</c:v>
                </c:pt>
                <c:pt idx="76">
                  <c:v>106.8</c:v>
                </c:pt>
                <c:pt idx="77">
                  <c:v>107.7</c:v>
                </c:pt>
                <c:pt idx="78">
                  <c:v>109.6</c:v>
                </c:pt>
                <c:pt idx="79">
                  <c:v>120.5</c:v>
                </c:pt>
                <c:pt idx="80">
                  <c:v>121.2</c:v>
                </c:pt>
                <c:pt idx="81">
                  <c:v>119.1</c:v>
                </c:pt>
                <c:pt idx="82">
                  <c:v>120.2</c:v>
                </c:pt>
                <c:pt idx="83">
                  <c:v>116.4</c:v>
                </c:pt>
                <c:pt idx="84">
                  <c:v>112.7</c:v>
                </c:pt>
                <c:pt idx="85">
                  <c:v>110.5</c:v>
                </c:pt>
                <c:pt idx="86">
                  <c:v>117.9</c:v>
                </c:pt>
                <c:pt idx="87">
                  <c:v>121.5</c:v>
                </c:pt>
                <c:pt idx="88">
                  <c:v>120.4</c:v>
                </c:pt>
                <c:pt idx="89">
                  <c:v>117.3</c:v>
                </c:pt>
                <c:pt idx="90">
                  <c:v>112.8</c:v>
                </c:pt>
                <c:pt idx="91">
                  <c:v>110.5</c:v>
                </c:pt>
                <c:pt idx="92">
                  <c:v>109.7</c:v>
                </c:pt>
                <c:pt idx="93">
                  <c:v>108.6</c:v>
                </c:pt>
                <c:pt idx="94">
                  <c:v>114.4</c:v>
                </c:pt>
                <c:pt idx="95">
                  <c:v>117.2</c:v>
                </c:pt>
                <c:pt idx="96">
                  <c:v>116.8</c:v>
                </c:pt>
                <c:pt idx="97">
                  <c:v>125.2</c:v>
                </c:pt>
                <c:pt idx="98">
                  <c:v>127</c:v>
                </c:pt>
                <c:pt idx="99">
                  <c:v>149.4</c:v>
                </c:pt>
                <c:pt idx="100">
                  <c:v>157.19999999999999</c:v>
                </c:pt>
                <c:pt idx="101">
                  <c:v>152.19999999999999</c:v>
                </c:pt>
                <c:pt idx="102">
                  <c:v>146.30000000000001</c:v>
                </c:pt>
                <c:pt idx="103">
                  <c:v>148.19999999999999</c:v>
                </c:pt>
                <c:pt idx="104">
                  <c:v>162.69999999999999</c:v>
                </c:pt>
                <c:pt idx="105">
                  <c:v>159.19999999999999</c:v>
                </c:pt>
                <c:pt idx="106">
                  <c:v>161.4</c:v>
                </c:pt>
                <c:pt idx="107">
                  <c:v>134.19999999999999</c:v>
                </c:pt>
                <c:pt idx="108">
                  <c:v>136.4</c:v>
                </c:pt>
                <c:pt idx="109">
                  <c:v>140.80000000000001</c:v>
                </c:pt>
                <c:pt idx="110">
                  <c:v>133.4</c:v>
                </c:pt>
                <c:pt idx="111">
                  <c:v>126.6</c:v>
                </c:pt>
                <c:pt idx="112">
                  <c:v>117.1</c:v>
                </c:pt>
                <c:pt idx="113">
                  <c:v>119.4</c:v>
                </c:pt>
                <c:pt idx="114">
                  <c:v>119.5</c:v>
                </c:pt>
                <c:pt idx="115">
                  <c:v>113.9</c:v>
                </c:pt>
                <c:pt idx="116">
                  <c:v>126.3</c:v>
                </c:pt>
                <c:pt idx="117">
                  <c:v>129.6</c:v>
                </c:pt>
                <c:pt idx="118">
                  <c:v>126.4</c:v>
                </c:pt>
                <c:pt idx="119">
                  <c:v>119.3</c:v>
                </c:pt>
                <c:pt idx="120">
                  <c:v>111.2</c:v>
                </c:pt>
                <c:pt idx="121">
                  <c:v>118.5</c:v>
                </c:pt>
                <c:pt idx="122">
                  <c:v>116.9</c:v>
                </c:pt>
                <c:pt idx="123">
                  <c:v>112.3</c:v>
                </c:pt>
                <c:pt idx="124">
                  <c:v>109.4</c:v>
                </c:pt>
              </c:numCache>
            </c:numRef>
          </c:val>
          <c:smooth val="0"/>
          <c:extLst>
            <c:ext xmlns:c16="http://schemas.microsoft.com/office/drawing/2014/chart" uri="{C3380CC4-5D6E-409C-BE32-E72D297353CC}">
              <c16:uniqueId val="{00000004-3F4A-48C2-9F6D-3298530F36F6}"/>
            </c:ext>
          </c:extLst>
        </c:ser>
        <c:dLbls>
          <c:showLegendKey val="0"/>
          <c:showVal val="0"/>
          <c:showCatName val="0"/>
          <c:showSerName val="0"/>
          <c:showPercent val="0"/>
          <c:showBubbleSize val="0"/>
        </c:dLbls>
        <c:smooth val="0"/>
        <c:axId val="124029952"/>
        <c:axId val="124044032"/>
      </c:lineChart>
      <c:dateAx>
        <c:axId val="124029952"/>
        <c:scaling>
          <c:orientation val="minMax"/>
          <c:max val="45807"/>
        </c:scaling>
        <c:delete val="0"/>
        <c:axPos val="b"/>
        <c:numFmt formatCode="mmm\-yy" sourceLinked="1"/>
        <c:majorTickMark val="out"/>
        <c:minorTickMark val="none"/>
        <c:tickLblPos val="nextTo"/>
        <c:txPr>
          <a:bodyPr/>
          <a:lstStyle/>
          <a:p>
            <a:pPr>
              <a:defRPr sz="1400"/>
            </a:pPr>
            <a:endParaRPr lang="en-US"/>
          </a:p>
        </c:txPr>
        <c:crossAx val="124044032"/>
        <c:crosses val="autoZero"/>
        <c:auto val="1"/>
        <c:lblOffset val="100"/>
        <c:baseTimeUnit val="months"/>
        <c:majorUnit val="6"/>
        <c:majorTimeUnit val="months"/>
      </c:dateAx>
      <c:valAx>
        <c:axId val="124044032"/>
        <c:scaling>
          <c:orientation val="minMax"/>
          <c:max val="175"/>
          <c:min val="50"/>
        </c:scaling>
        <c:delete val="0"/>
        <c:axPos val="l"/>
        <c:majorGridlines/>
        <c:title>
          <c:tx>
            <c:rich>
              <a:bodyPr rot="0" vert="horz"/>
              <a:lstStyle/>
              <a:p>
                <a:pPr>
                  <a:defRPr sz="1200"/>
                </a:pPr>
                <a:r>
                  <a:rPr lang="en-US" sz="1200"/>
                  <a:t>Index (2014 - 2016 </a:t>
                </a:r>
                <a:r>
                  <a:rPr lang="en-US" sz="1200" baseline="0"/>
                  <a:t>     </a:t>
                </a:r>
                <a:r>
                  <a:rPr lang="en-US" sz="1200"/>
                  <a:t>= 100)</a:t>
                </a:r>
              </a:p>
            </c:rich>
          </c:tx>
          <c:layout>
            <c:manualLayout>
              <c:xMode val="edge"/>
              <c:yMode val="edge"/>
              <c:x val="6.4181936982292322E-3"/>
              <c:y val="3.2037625788159226E-2"/>
            </c:manualLayout>
          </c:layout>
          <c:overlay val="0"/>
        </c:title>
        <c:numFmt formatCode="0.0" sourceLinked="1"/>
        <c:majorTickMark val="out"/>
        <c:minorTickMark val="none"/>
        <c:tickLblPos val="nextTo"/>
        <c:txPr>
          <a:bodyPr/>
          <a:lstStyle/>
          <a:p>
            <a:pPr>
              <a:defRPr sz="1400"/>
            </a:pPr>
            <a:endParaRPr lang="en-US"/>
          </a:p>
        </c:txPr>
        <c:crossAx val="124029952"/>
        <c:crosses val="autoZero"/>
        <c:crossBetween val="between"/>
        <c:majorUnit val="25"/>
      </c:valAx>
      <c:spPr>
        <a:ln>
          <a:solidFill>
            <a:schemeClr val="bg1">
              <a:lumMod val="65000"/>
            </a:schemeClr>
          </a:solidFill>
        </a:ln>
      </c:spPr>
    </c:plotArea>
    <c:legend>
      <c:legendPos val="b"/>
      <c:layout>
        <c:manualLayout>
          <c:xMode val="edge"/>
          <c:yMode val="edge"/>
          <c:x val="0.31567238783208418"/>
          <c:y val="6.6400072398616723E-4"/>
          <c:w val="0.4709055871707587"/>
          <c:h val="9.6733173742729398E-2"/>
        </c:manualLayout>
      </c:layout>
      <c:overlay val="0"/>
      <c:spPr>
        <a:noFill/>
        <a:ln>
          <a:noFill/>
        </a:ln>
      </c:spPr>
      <c:txPr>
        <a:bodyPr/>
        <a:lstStyle/>
        <a:p>
          <a:pPr>
            <a:defRPr sz="2000"/>
          </a:pPr>
          <a:endParaRPr lang="en-US"/>
        </a:p>
      </c:txPr>
    </c:legend>
    <c:plotVisOnly val="1"/>
    <c:dispBlanksAs val="gap"/>
    <c:showDLblsOverMax val="0"/>
  </c:chart>
  <c:spPr>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75506439299036"/>
          <c:y val="9.9217454192566737E-2"/>
          <c:w val="0.86196418251606011"/>
          <c:h val="0.73833661862247513"/>
        </c:manualLayout>
      </c:layout>
      <c:lineChart>
        <c:grouping val="standard"/>
        <c:varyColors val="0"/>
        <c:ser>
          <c:idx val="0"/>
          <c:order val="0"/>
          <c:tx>
            <c:v>GDT Price Index</c:v>
          </c:tx>
          <c:spPr>
            <a:ln w="63500"/>
          </c:spPr>
          <c:marker>
            <c:symbol val="none"/>
          </c:marker>
          <c:cat>
            <c:numRef>
              <c:f>Sheet1!$I$198:$I$323</c:f>
              <c:numCache>
                <c:formatCode>mmm\-yy</c:formatCode>
                <c:ptCount val="12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44593</c:v>
                </c:pt>
                <c:pt idx="86">
                  <c:v>44621</c:v>
                </c:pt>
                <c:pt idx="87">
                  <c:v>44652</c:v>
                </c:pt>
                <c:pt idx="88">
                  <c:v>44682</c:v>
                </c:pt>
                <c:pt idx="89">
                  <c:v>44713</c:v>
                </c:pt>
                <c:pt idx="90">
                  <c:v>44743</c:v>
                </c:pt>
                <c:pt idx="91">
                  <c:v>44774</c:v>
                </c:pt>
                <c:pt idx="92">
                  <c:v>44805</c:v>
                </c:pt>
                <c:pt idx="93">
                  <c:v>44835</c:v>
                </c:pt>
                <c:pt idx="94">
                  <c:v>44866</c:v>
                </c:pt>
                <c:pt idx="95">
                  <c:v>44896</c:v>
                </c:pt>
                <c:pt idx="96">
                  <c:v>44927</c:v>
                </c:pt>
                <c:pt idx="97">
                  <c:v>44958</c:v>
                </c:pt>
                <c:pt idx="98">
                  <c:v>44986</c:v>
                </c:pt>
                <c:pt idx="99">
                  <c:v>45017</c:v>
                </c:pt>
                <c:pt idx="100">
                  <c:v>45047</c:v>
                </c:pt>
                <c:pt idx="101">
                  <c:v>45078</c:v>
                </c:pt>
                <c:pt idx="102">
                  <c:v>45108</c:v>
                </c:pt>
                <c:pt idx="103">
                  <c:v>45139</c:v>
                </c:pt>
                <c:pt idx="104">
                  <c:v>45170</c:v>
                </c:pt>
                <c:pt idx="105">
                  <c:v>45200</c:v>
                </c:pt>
                <c:pt idx="106">
                  <c:v>45231</c:v>
                </c:pt>
                <c:pt idx="107">
                  <c:v>45261</c:v>
                </c:pt>
                <c:pt idx="108">
                  <c:v>45292</c:v>
                </c:pt>
                <c:pt idx="109">
                  <c:v>45323</c:v>
                </c:pt>
                <c:pt idx="110">
                  <c:v>45352</c:v>
                </c:pt>
                <c:pt idx="111">
                  <c:v>45383</c:v>
                </c:pt>
                <c:pt idx="112">
                  <c:v>45413</c:v>
                </c:pt>
                <c:pt idx="113">
                  <c:v>45444</c:v>
                </c:pt>
                <c:pt idx="114">
                  <c:v>45474</c:v>
                </c:pt>
                <c:pt idx="115">
                  <c:v>45505</c:v>
                </c:pt>
                <c:pt idx="116">
                  <c:v>45536</c:v>
                </c:pt>
                <c:pt idx="117">
                  <c:v>45566</c:v>
                </c:pt>
                <c:pt idx="118">
                  <c:v>45597</c:v>
                </c:pt>
                <c:pt idx="119">
                  <c:v>45627</c:v>
                </c:pt>
                <c:pt idx="120">
                  <c:v>45658</c:v>
                </c:pt>
                <c:pt idx="121">
                  <c:v>45689</c:v>
                </c:pt>
                <c:pt idx="122">
                  <c:v>45717</c:v>
                </c:pt>
                <c:pt idx="123">
                  <c:v>45748</c:v>
                </c:pt>
                <c:pt idx="124">
                  <c:v>45778</c:v>
                </c:pt>
                <c:pt idx="125">
                  <c:v>45809</c:v>
                </c:pt>
              </c:numCache>
            </c:numRef>
          </c:cat>
          <c:val>
            <c:numRef>
              <c:f>Sheet1!$H$198:$H$323</c:f>
              <c:numCache>
                <c:formatCode>General</c:formatCode>
                <c:ptCount val="126"/>
                <c:pt idx="0">
                  <c:v>788</c:v>
                </c:pt>
                <c:pt idx="1">
                  <c:v>910</c:v>
                </c:pt>
                <c:pt idx="2">
                  <c:v>922.5</c:v>
                </c:pt>
                <c:pt idx="3">
                  <c:v>832.5</c:v>
                </c:pt>
                <c:pt idx="4">
                  <c:v>730</c:v>
                </c:pt>
                <c:pt idx="5">
                  <c:v>678.5</c:v>
                </c:pt>
                <c:pt idx="6">
                  <c:v>600</c:v>
                </c:pt>
                <c:pt idx="7">
                  <c:v>557</c:v>
                </c:pt>
                <c:pt idx="8">
                  <c:v>738</c:v>
                </c:pt>
                <c:pt idx="9">
                  <c:v>824</c:v>
                </c:pt>
                <c:pt idx="10">
                  <c:v>723</c:v>
                </c:pt>
                <c:pt idx="11">
                  <c:v>721</c:v>
                </c:pt>
                <c:pt idx="12">
                  <c:v>713</c:v>
                </c:pt>
                <c:pt idx="13">
                  <c:v>647</c:v>
                </c:pt>
                <c:pt idx="14">
                  <c:v>637</c:v>
                </c:pt>
                <c:pt idx="15">
                  <c:v>653.5</c:v>
                </c:pt>
                <c:pt idx="16">
                  <c:v>665</c:v>
                </c:pt>
                <c:pt idx="17">
                  <c:v>696.5</c:v>
                </c:pt>
                <c:pt idx="18">
                  <c:v>693.5</c:v>
                </c:pt>
                <c:pt idx="19">
                  <c:v>786</c:v>
                </c:pt>
                <c:pt idx="20">
                  <c:v>905.5</c:v>
                </c:pt>
                <c:pt idx="21">
                  <c:v>891.5</c:v>
                </c:pt>
                <c:pt idx="22">
                  <c:v>1001</c:v>
                </c:pt>
                <c:pt idx="23">
                  <c:v>1082</c:v>
                </c:pt>
                <c:pt idx="24">
                  <c:v>1037</c:v>
                </c:pt>
                <c:pt idx="25">
                  <c:v>1037</c:v>
                </c:pt>
                <c:pt idx="26">
                  <c:v>963.5</c:v>
                </c:pt>
                <c:pt idx="27">
                  <c:v>1002.5</c:v>
                </c:pt>
                <c:pt idx="28">
                  <c:v>1072</c:v>
                </c:pt>
                <c:pt idx="29">
                  <c:v>1091</c:v>
                </c:pt>
                <c:pt idx="30">
                  <c:v>1083</c:v>
                </c:pt>
                <c:pt idx="31">
                  <c:v>1065</c:v>
                </c:pt>
                <c:pt idx="32">
                  <c:v>1071</c:v>
                </c:pt>
                <c:pt idx="33">
                  <c:v>1044.5</c:v>
                </c:pt>
                <c:pt idx="34">
                  <c:v>986</c:v>
                </c:pt>
                <c:pt idx="35">
                  <c:v>954</c:v>
                </c:pt>
                <c:pt idx="36">
                  <c:v>978.5</c:v>
                </c:pt>
                <c:pt idx="37">
                  <c:v>1058</c:v>
                </c:pt>
                <c:pt idx="38">
                  <c:v>1042.5</c:v>
                </c:pt>
                <c:pt idx="39">
                  <c:v>1043.5</c:v>
                </c:pt>
                <c:pt idx="40">
                  <c:v>1055.5</c:v>
                </c:pt>
                <c:pt idx="41">
                  <c:v>1045</c:v>
                </c:pt>
                <c:pt idx="42">
                  <c:v>978</c:v>
                </c:pt>
                <c:pt idx="43">
                  <c:v>953</c:v>
                </c:pt>
                <c:pt idx="44">
                  <c:v>922</c:v>
                </c:pt>
                <c:pt idx="45">
                  <c:v>897</c:v>
                </c:pt>
                <c:pt idx="46">
                  <c:v>862</c:v>
                </c:pt>
                <c:pt idx="47">
                  <c:v>872</c:v>
                </c:pt>
                <c:pt idx="48">
                  <c:v>923</c:v>
                </c:pt>
                <c:pt idx="49">
                  <c:v>1010</c:v>
                </c:pt>
                <c:pt idx="50">
                  <c:v>1058</c:v>
                </c:pt>
                <c:pt idx="51">
                  <c:v>1079</c:v>
                </c:pt>
                <c:pt idx="52">
                  <c:v>1073</c:v>
                </c:pt>
                <c:pt idx="53">
                  <c:v>1017</c:v>
                </c:pt>
                <c:pt idx="54">
                  <c:v>1007</c:v>
                </c:pt>
                <c:pt idx="55">
                  <c:v>993</c:v>
                </c:pt>
                <c:pt idx="56">
                  <c:v>998</c:v>
                </c:pt>
                <c:pt idx="57">
                  <c:v>1013</c:v>
                </c:pt>
                <c:pt idx="58">
                  <c:v>1062</c:v>
                </c:pt>
                <c:pt idx="59">
                  <c:v>1038</c:v>
                </c:pt>
                <c:pt idx="60">
                  <c:v>1048</c:v>
                </c:pt>
                <c:pt idx="61">
                  <c:v>993</c:v>
                </c:pt>
                <c:pt idx="62">
                  <c:v>948</c:v>
                </c:pt>
                <c:pt idx="63">
                  <c:v>921</c:v>
                </c:pt>
                <c:pt idx="64">
                  <c:v>871</c:v>
                </c:pt>
                <c:pt idx="65">
                  <c:v>911</c:v>
                </c:pt>
                <c:pt idx="66">
                  <c:v>993</c:v>
                </c:pt>
                <c:pt idx="67">
                  <c:v>930.5</c:v>
                </c:pt>
                <c:pt idx="68">
                  <c:v>930</c:v>
                </c:pt>
                <c:pt idx="69">
                  <c:v>969</c:v>
                </c:pt>
                <c:pt idx="70">
                  <c:v>961</c:v>
                </c:pt>
                <c:pt idx="71">
                  <c:v>1018</c:v>
                </c:pt>
                <c:pt idx="72">
                  <c:v>1090.5</c:v>
                </c:pt>
                <c:pt idx="73">
                  <c:v>1153</c:v>
                </c:pt>
                <c:pt idx="74">
                  <c:v>1320.5</c:v>
                </c:pt>
                <c:pt idx="75">
                  <c:v>1298.5</c:v>
                </c:pt>
                <c:pt idx="76">
                  <c:v>1288.5</c:v>
                </c:pt>
                <c:pt idx="77">
                  <c:v>1267.5</c:v>
                </c:pt>
                <c:pt idx="78">
                  <c:v>1196.5</c:v>
                </c:pt>
                <c:pt idx="79">
                  <c:v>1168.5</c:v>
                </c:pt>
                <c:pt idx="80">
                  <c:v>1223</c:v>
                </c:pt>
                <c:pt idx="81">
                  <c:v>1242.5</c:v>
                </c:pt>
                <c:pt idx="82">
                  <c:v>1322.5</c:v>
                </c:pt>
                <c:pt idx="83">
                  <c:v>1343.5</c:v>
                </c:pt>
                <c:pt idx="84">
                  <c:v>1366.5</c:v>
                </c:pt>
                <c:pt idx="85">
                  <c:v>1485.5</c:v>
                </c:pt>
                <c:pt idx="86">
                  <c:v>1586</c:v>
                </c:pt>
                <c:pt idx="87">
                  <c:v>1535.5</c:v>
                </c:pt>
                <c:pt idx="88">
                  <c:v>1359.5</c:v>
                </c:pt>
                <c:pt idx="89">
                  <c:v>1350.5</c:v>
                </c:pt>
                <c:pt idx="90">
                  <c:v>1255</c:v>
                </c:pt>
                <c:pt idx="91">
                  <c:v>1146</c:v>
                </c:pt>
                <c:pt idx="92">
                  <c:v>1196.5</c:v>
                </c:pt>
                <c:pt idx="93">
                  <c:v>1139</c:v>
                </c:pt>
                <c:pt idx="94">
                  <c:v>1082</c:v>
                </c:pt>
                <c:pt idx="95">
                  <c:v>1080.5</c:v>
                </c:pt>
                <c:pt idx="96">
                  <c:v>1030.5</c:v>
                </c:pt>
                <c:pt idx="97">
                  <c:v>1054.5</c:v>
                </c:pt>
                <c:pt idx="98">
                  <c:v>1025.5</c:v>
                </c:pt>
                <c:pt idx="99">
                  <c:v>980</c:v>
                </c:pt>
                <c:pt idx="100">
                  <c:v>1015.5</c:v>
                </c:pt>
                <c:pt idx="101">
                  <c:v>1006.5</c:v>
                </c:pt>
                <c:pt idx="102">
                  <c:v>964</c:v>
                </c:pt>
                <c:pt idx="103">
                  <c:v>884</c:v>
                </c:pt>
                <c:pt idx="104">
                  <c:v>893</c:v>
                </c:pt>
                <c:pt idx="105">
                  <c:v>973.5</c:v>
                </c:pt>
                <c:pt idx="106">
                  <c:v>986.5</c:v>
                </c:pt>
                <c:pt idx="107">
                  <c:v>1013.5</c:v>
                </c:pt>
                <c:pt idx="108" formatCode="#,##0">
                  <c:v>1049.5</c:v>
                </c:pt>
                <c:pt idx="109" formatCode="#,##0">
                  <c:v>1109</c:v>
                </c:pt>
                <c:pt idx="110" formatCode="#,##0">
                  <c:v>1070.5</c:v>
                </c:pt>
                <c:pt idx="111" formatCode="#,##0">
                  <c:v>1085</c:v>
                </c:pt>
                <c:pt idx="112" formatCode="#,##0">
                  <c:v>1124.5</c:v>
                </c:pt>
                <c:pt idx="113" formatCode="#,##0">
                  <c:v>1159.5</c:v>
                </c:pt>
                <c:pt idx="114" formatCode="#,##0">
                  <c:v>1079</c:v>
                </c:pt>
                <c:pt idx="115" formatCode="#,##0">
                  <c:v>1117</c:v>
                </c:pt>
                <c:pt idx="116" formatCode="#,##0">
                  <c:v>1146</c:v>
                </c:pt>
                <c:pt idx="117" formatCode="#,##0">
                  <c:v>1162</c:v>
                </c:pt>
                <c:pt idx="118" formatCode="#,##0">
                  <c:v>1227.5</c:v>
                </c:pt>
                <c:pt idx="119" formatCode="#,##0">
                  <c:v>1236.5</c:v>
                </c:pt>
                <c:pt idx="120" formatCode="#,##0">
                  <c:v>1210</c:v>
                </c:pt>
                <c:pt idx="121" formatCode="#,##0">
                  <c:v>1260.5</c:v>
                </c:pt>
                <c:pt idx="122" formatCode="#,##0">
                  <c:v>1251</c:v>
                </c:pt>
                <c:pt idx="123" formatCode="#,##0">
                  <c:v>1275</c:v>
                </c:pt>
                <c:pt idx="124">
                  <c:v>1338.5</c:v>
                </c:pt>
                <c:pt idx="125">
                  <c:v>1311</c:v>
                </c:pt>
              </c:numCache>
            </c:numRef>
          </c:val>
          <c:smooth val="0"/>
          <c:extLst>
            <c:ext xmlns:c16="http://schemas.microsoft.com/office/drawing/2014/chart" uri="{C3380CC4-5D6E-409C-BE32-E72D297353CC}">
              <c16:uniqueId val="{00000000-D43C-419B-8A1B-1A04D528ED84}"/>
            </c:ext>
          </c:extLst>
        </c:ser>
        <c:dLbls>
          <c:showLegendKey val="0"/>
          <c:showVal val="0"/>
          <c:showCatName val="0"/>
          <c:showSerName val="0"/>
          <c:showPercent val="0"/>
          <c:showBubbleSize val="0"/>
        </c:dLbls>
        <c:smooth val="0"/>
        <c:axId val="49568000"/>
        <c:axId val="65937408"/>
      </c:lineChart>
      <c:dateAx>
        <c:axId val="49568000"/>
        <c:scaling>
          <c:orientation val="minMax"/>
          <c:max val="45838"/>
        </c:scaling>
        <c:delete val="0"/>
        <c:axPos val="b"/>
        <c:numFmt formatCode="mmm\-yy" sourceLinked="1"/>
        <c:majorTickMark val="out"/>
        <c:minorTickMark val="none"/>
        <c:tickLblPos val="nextTo"/>
        <c:txPr>
          <a:bodyPr/>
          <a:lstStyle/>
          <a:p>
            <a:pPr>
              <a:defRPr sz="1400" b="1"/>
            </a:pPr>
            <a:endParaRPr lang="en-US"/>
          </a:p>
        </c:txPr>
        <c:crossAx val="65937408"/>
        <c:crosses val="autoZero"/>
        <c:auto val="1"/>
        <c:lblOffset val="100"/>
        <c:baseTimeUnit val="months"/>
        <c:majorUnit val="12"/>
        <c:majorTimeUnit val="months"/>
      </c:dateAx>
      <c:valAx>
        <c:axId val="65937408"/>
        <c:scaling>
          <c:orientation val="minMax"/>
          <c:max val="1600"/>
          <c:min val="500"/>
        </c:scaling>
        <c:delete val="0"/>
        <c:axPos val="l"/>
        <c:majorGridlines/>
        <c:title>
          <c:tx>
            <c:rich>
              <a:bodyPr rot="0" vert="horz"/>
              <a:lstStyle/>
              <a:p>
                <a:pPr>
                  <a:defRPr sz="1400"/>
                </a:pPr>
                <a:r>
                  <a:rPr lang="en-US" sz="1400"/>
                  <a:t>Index</a:t>
                </a:r>
              </a:p>
              <a:p>
                <a:pPr>
                  <a:defRPr sz="1400"/>
                </a:pPr>
                <a:endParaRPr lang="en-US" sz="1400"/>
              </a:p>
            </c:rich>
          </c:tx>
          <c:layout>
            <c:manualLayout>
              <c:xMode val="edge"/>
              <c:yMode val="edge"/>
              <c:x val="1.5357885859716473E-2"/>
              <c:y val="3.7143454839537793E-2"/>
            </c:manualLayout>
          </c:layout>
          <c:overlay val="0"/>
        </c:title>
        <c:numFmt formatCode="General" sourceLinked="1"/>
        <c:majorTickMark val="out"/>
        <c:minorTickMark val="none"/>
        <c:tickLblPos val="nextTo"/>
        <c:txPr>
          <a:bodyPr/>
          <a:lstStyle/>
          <a:p>
            <a:pPr>
              <a:defRPr sz="1400" b="1"/>
            </a:pPr>
            <a:endParaRPr lang="en-US"/>
          </a:p>
        </c:txPr>
        <c:crossAx val="49568000"/>
        <c:crosses val="autoZero"/>
        <c:crossBetween val="between"/>
        <c:majorUnit val="100"/>
      </c:valAx>
      <c:spPr>
        <a:noFill/>
        <a:ln w="25400">
          <a:noFill/>
        </a:ln>
      </c:spPr>
    </c:plotArea>
    <c:legend>
      <c:legendPos val="t"/>
      <c:overlay val="0"/>
      <c:txPr>
        <a:bodyPr/>
        <a:lstStyle/>
        <a:p>
          <a:pPr>
            <a:defRPr sz="1400" b="1"/>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313308035748821E-2"/>
          <c:y val="8.2446902475050862E-2"/>
          <c:w val="0.84336439755881054"/>
          <c:h val="0.79744425267861663"/>
        </c:manualLayout>
      </c:layout>
      <c:lineChart>
        <c:grouping val="standard"/>
        <c:varyColors val="0"/>
        <c:ser>
          <c:idx val="0"/>
          <c:order val="0"/>
          <c:tx>
            <c:strRef>
              <c:f>'Maandelikse data'!$B$97</c:f>
              <c:strCache>
                <c:ptCount val="1"/>
                <c:pt idx="0">
                  <c:v>Butter</c:v>
                </c:pt>
              </c:strCache>
            </c:strRef>
          </c:tx>
          <c:spPr>
            <a:ln w="63500">
              <a:solidFill>
                <a:srgbClr val="FF000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data'!$B$158:$B$282</c:f>
              <c:numCache>
                <c:formatCode>#,###,###</c:formatCode>
                <c:ptCount val="125"/>
                <c:pt idx="0">
                  <c:v>3485</c:v>
                </c:pt>
                <c:pt idx="1">
                  <c:v>3743</c:v>
                </c:pt>
                <c:pt idx="2">
                  <c:v>3975</c:v>
                </c:pt>
                <c:pt idx="3">
                  <c:v>3285</c:v>
                </c:pt>
                <c:pt idx="4">
                  <c:v>3262</c:v>
                </c:pt>
                <c:pt idx="5">
                  <c:v>2950</c:v>
                </c:pt>
                <c:pt idx="6">
                  <c:v>2880</c:v>
                </c:pt>
                <c:pt idx="7">
                  <c:v>2681</c:v>
                </c:pt>
                <c:pt idx="8">
                  <c:v>2906</c:v>
                </c:pt>
                <c:pt idx="9">
                  <c:v>3175</c:v>
                </c:pt>
                <c:pt idx="10">
                  <c:v>2875</c:v>
                </c:pt>
                <c:pt idx="11">
                  <c:v>3025</c:v>
                </c:pt>
                <c:pt idx="12">
                  <c:v>3100</c:v>
                </c:pt>
                <c:pt idx="13">
                  <c:v>3050</c:v>
                </c:pt>
                <c:pt idx="14">
                  <c:v>2700</c:v>
                </c:pt>
                <c:pt idx="15">
                  <c:v>2650</c:v>
                </c:pt>
                <c:pt idx="16">
                  <c:v>2575</c:v>
                </c:pt>
                <c:pt idx="17">
                  <c:v>2775</c:v>
                </c:pt>
                <c:pt idx="18">
                  <c:v>2962</c:v>
                </c:pt>
                <c:pt idx="19">
                  <c:v>2900</c:v>
                </c:pt>
                <c:pt idx="20">
                  <c:v>3918</c:v>
                </c:pt>
                <c:pt idx="21">
                  <c:v>3979</c:v>
                </c:pt>
                <c:pt idx="22">
                  <c:v>4100</c:v>
                </c:pt>
                <c:pt idx="23">
                  <c:v>4390</c:v>
                </c:pt>
                <c:pt idx="24">
                  <c:v>4425</c:v>
                </c:pt>
                <c:pt idx="25">
                  <c:v>4587</c:v>
                </c:pt>
                <c:pt idx="26">
                  <c:v>4737</c:v>
                </c:pt>
                <c:pt idx="27">
                  <c:v>5082</c:v>
                </c:pt>
                <c:pt idx="28">
                  <c:v>5125</c:v>
                </c:pt>
                <c:pt idx="29">
                  <c:v>5737.5</c:v>
                </c:pt>
                <c:pt idx="30">
                  <c:v>6037.5</c:v>
                </c:pt>
                <c:pt idx="31">
                  <c:v>6075</c:v>
                </c:pt>
                <c:pt idx="32">
                  <c:v>6235</c:v>
                </c:pt>
                <c:pt idx="33">
                  <c:v>5950</c:v>
                </c:pt>
                <c:pt idx="34">
                  <c:v>5582</c:v>
                </c:pt>
                <c:pt idx="35">
                  <c:v>4718</c:v>
                </c:pt>
                <c:pt idx="36">
                  <c:v>4812</c:v>
                </c:pt>
                <c:pt idx="37">
                  <c:v>5338</c:v>
                </c:pt>
                <c:pt idx="38">
                  <c:v>5300</c:v>
                </c:pt>
                <c:pt idx="39">
                  <c:v>5588</c:v>
                </c:pt>
                <c:pt idx="40">
                  <c:v>4455</c:v>
                </c:pt>
                <c:pt idx="41">
                  <c:v>5713</c:v>
                </c:pt>
                <c:pt idx="42">
                  <c:v>5006</c:v>
                </c:pt>
                <c:pt idx="43">
                  <c:v>4675</c:v>
                </c:pt>
                <c:pt idx="44">
                  <c:v>4306</c:v>
                </c:pt>
                <c:pt idx="45">
                  <c:v>4163</c:v>
                </c:pt>
                <c:pt idx="46">
                  <c:v>3869</c:v>
                </c:pt>
                <c:pt idx="47">
                  <c:v>3819</c:v>
                </c:pt>
                <c:pt idx="48">
                  <c:v>4163</c:v>
                </c:pt>
                <c:pt idx="49">
                  <c:v>4450</c:v>
                </c:pt>
                <c:pt idx="50">
                  <c:v>4556</c:v>
                </c:pt>
                <c:pt idx="51">
                  <c:v>5344</c:v>
                </c:pt>
                <c:pt idx="52">
                  <c:v>5631</c:v>
                </c:pt>
                <c:pt idx="53">
                  <c:v>4815</c:v>
                </c:pt>
                <c:pt idx="54">
                  <c:v>4356</c:v>
                </c:pt>
                <c:pt idx="55">
                  <c:v>4083</c:v>
                </c:pt>
                <c:pt idx="56">
                  <c:v>4138</c:v>
                </c:pt>
                <c:pt idx="57">
                  <c:v>4150</c:v>
                </c:pt>
                <c:pt idx="58">
                  <c:v>4138</c:v>
                </c:pt>
                <c:pt idx="59">
                  <c:v>3963</c:v>
                </c:pt>
                <c:pt idx="60">
                  <c:v>3944</c:v>
                </c:pt>
                <c:pt idx="61">
                  <c:v>4244</c:v>
                </c:pt>
                <c:pt idx="62">
                  <c:v>4269</c:v>
                </c:pt>
                <c:pt idx="63" formatCode="#,##0">
                  <c:v>4237</c:v>
                </c:pt>
                <c:pt idx="64">
                  <c:v>3894</c:v>
                </c:pt>
                <c:pt idx="65">
                  <c:v>3638</c:v>
                </c:pt>
                <c:pt idx="66">
                  <c:v>3638</c:v>
                </c:pt>
                <c:pt idx="67">
                  <c:v>3437.5</c:v>
                </c:pt>
                <c:pt idx="68">
                  <c:v>3406</c:v>
                </c:pt>
                <c:pt idx="69">
                  <c:v>3606</c:v>
                </c:pt>
                <c:pt idx="70">
                  <c:v>3825</c:v>
                </c:pt>
                <c:pt idx="71">
                  <c:v>4068.75</c:v>
                </c:pt>
                <c:pt idx="72">
                  <c:v>4625</c:v>
                </c:pt>
                <c:pt idx="73">
                  <c:v>4987.5</c:v>
                </c:pt>
                <c:pt idx="74">
                  <c:v>5618.75</c:v>
                </c:pt>
                <c:pt idx="75">
                  <c:v>5756.25</c:v>
                </c:pt>
                <c:pt idx="76">
                  <c:v>5106.25</c:v>
                </c:pt>
                <c:pt idx="77">
                  <c:v>4693.75</c:v>
                </c:pt>
                <c:pt idx="78">
                  <c:v>4506.25</c:v>
                </c:pt>
                <c:pt idx="79">
                  <c:v>4631.25</c:v>
                </c:pt>
                <c:pt idx="80">
                  <c:v>4800</c:v>
                </c:pt>
                <c:pt idx="81">
                  <c:v>4893.75</c:v>
                </c:pt>
                <c:pt idx="82">
                  <c:v>5631.25</c:v>
                </c:pt>
                <c:pt idx="83">
                  <c:v>5800</c:v>
                </c:pt>
                <c:pt idx="84" formatCode="#,##0">
                  <c:v>6066.666666666667</c:v>
                </c:pt>
                <c:pt idx="85">
                  <c:v>6687.5</c:v>
                </c:pt>
                <c:pt idx="86">
                  <c:v>6975</c:v>
                </c:pt>
                <c:pt idx="87">
                  <c:v>6843.75</c:v>
                </c:pt>
                <c:pt idx="88">
                  <c:v>6200</c:v>
                </c:pt>
                <c:pt idx="89">
                  <c:v>6062.5</c:v>
                </c:pt>
                <c:pt idx="90">
                  <c:v>5756.25</c:v>
                </c:pt>
                <c:pt idx="91">
                  <c:v>5312.5</c:v>
                </c:pt>
                <c:pt idx="92">
                  <c:v>5337.5</c:v>
                </c:pt>
                <c:pt idx="93">
                  <c:v>5104.166666666667</c:v>
                </c:pt>
                <c:pt idx="94">
                  <c:v>4856.25</c:v>
                </c:pt>
                <c:pt idx="95">
                  <c:v>4731.25</c:v>
                </c:pt>
                <c:pt idx="96">
                  <c:v>4537.5</c:v>
                </c:pt>
                <c:pt idx="97">
                  <c:v>4606.25</c:v>
                </c:pt>
                <c:pt idx="98">
                  <c:v>4918.75</c:v>
                </c:pt>
                <c:pt idx="99">
                  <c:v>4687.5</c:v>
                </c:pt>
                <c:pt idx="100">
                  <c:v>4970.833333333333</c:v>
                </c:pt>
                <c:pt idx="101">
                  <c:v>5281.25</c:v>
                </c:pt>
                <c:pt idx="102" formatCode="#,##0">
                  <c:v>5006.25</c:v>
                </c:pt>
                <c:pt idx="103" formatCode="#,##0">
                  <c:v>4654.166666666667</c:v>
                </c:pt>
                <c:pt idx="104" formatCode="#,##0">
                  <c:v>4718.75</c:v>
                </c:pt>
                <c:pt idx="105" formatCode="#,##0">
                  <c:v>4900</c:v>
                </c:pt>
                <c:pt idx="106" formatCode="#,##0">
                  <c:v>4961</c:v>
                </c:pt>
                <c:pt idx="107" formatCode="#,##0">
                  <c:v>5182</c:v>
                </c:pt>
                <c:pt idx="108" formatCode="#,##0">
                  <c:v>5764</c:v>
                </c:pt>
                <c:pt idx="109" formatCode="#,##0">
                  <c:v>6517</c:v>
                </c:pt>
                <c:pt idx="110" formatCode="#,##0">
                  <c:v>6465</c:v>
                </c:pt>
                <c:pt idx="111" formatCode="#,##0">
                  <c:v>6648</c:v>
                </c:pt>
                <c:pt idx="112" formatCode="#,##0">
                  <c:v>6929</c:v>
                </c:pt>
                <c:pt idx="113" formatCode="#,##0">
                  <c:v>7500</c:v>
                </c:pt>
                <c:pt idx="114" formatCode="#,##0">
                  <c:v>7417</c:v>
                </c:pt>
                <c:pt idx="115" formatCode="#,##0">
                  <c:v>6814</c:v>
                </c:pt>
                <c:pt idx="116" formatCode="#,##0">
                  <c:v>6545</c:v>
                </c:pt>
                <c:pt idx="117" formatCode="#,##0">
                  <c:v>6615</c:v>
                </c:pt>
                <c:pt idx="118" formatCode="#,##0">
                  <c:v>7076</c:v>
                </c:pt>
                <c:pt idx="119" formatCode="#,##0">
                  <c:v>6657</c:v>
                </c:pt>
                <c:pt idx="120" formatCode="#,##0">
                  <c:v>6803</c:v>
                </c:pt>
                <c:pt idx="121" formatCode="#,##0">
                  <c:v>7294</c:v>
                </c:pt>
                <c:pt idx="122" formatCode="#,##0">
                  <c:v>7548</c:v>
                </c:pt>
                <c:pt idx="123" formatCode="#,##0">
                  <c:v>7569</c:v>
                </c:pt>
                <c:pt idx="124" formatCode="#,##0">
                  <c:v>7826</c:v>
                </c:pt>
              </c:numCache>
            </c:numRef>
          </c:val>
          <c:smooth val="1"/>
          <c:extLst>
            <c:ext xmlns:c16="http://schemas.microsoft.com/office/drawing/2014/chart" uri="{C3380CC4-5D6E-409C-BE32-E72D297353CC}">
              <c16:uniqueId val="{00000000-CAA4-48E7-9A31-21EB7687CEB6}"/>
            </c:ext>
          </c:extLst>
        </c:ser>
        <c:ser>
          <c:idx val="1"/>
          <c:order val="1"/>
          <c:tx>
            <c:strRef>
              <c:f>'Maandelikse data'!$C$97</c:f>
              <c:strCache>
                <c:ptCount val="1"/>
                <c:pt idx="0">
                  <c:v>SMP</c:v>
                </c:pt>
              </c:strCache>
            </c:strRef>
          </c:tx>
          <c:spPr>
            <a:ln w="63500">
              <a:solidFill>
                <a:srgbClr val="00B05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data'!$C$158:$C$282</c:f>
              <c:numCache>
                <c:formatCode>#,###,###</c:formatCode>
                <c:ptCount val="125"/>
                <c:pt idx="0">
                  <c:v>2406</c:v>
                </c:pt>
                <c:pt idx="1">
                  <c:v>2600</c:v>
                </c:pt>
                <c:pt idx="2">
                  <c:v>2900</c:v>
                </c:pt>
                <c:pt idx="3">
                  <c:v>2350</c:v>
                </c:pt>
                <c:pt idx="4">
                  <c:v>2250</c:v>
                </c:pt>
                <c:pt idx="5">
                  <c:v>2055</c:v>
                </c:pt>
                <c:pt idx="6">
                  <c:v>1831</c:v>
                </c:pt>
                <c:pt idx="7">
                  <c:v>1512</c:v>
                </c:pt>
                <c:pt idx="8">
                  <c:v>1862</c:v>
                </c:pt>
                <c:pt idx="9">
                  <c:v>2162</c:v>
                </c:pt>
                <c:pt idx="10">
                  <c:v>1987.5</c:v>
                </c:pt>
                <c:pt idx="11">
                  <c:v>1803.5</c:v>
                </c:pt>
                <c:pt idx="12">
                  <c:v>1887</c:v>
                </c:pt>
                <c:pt idx="13">
                  <c:v>1812.5</c:v>
                </c:pt>
                <c:pt idx="14">
                  <c:v>1737</c:v>
                </c:pt>
                <c:pt idx="15">
                  <c:v>1737</c:v>
                </c:pt>
                <c:pt idx="16">
                  <c:v>1713</c:v>
                </c:pt>
                <c:pt idx="17">
                  <c:v>1850</c:v>
                </c:pt>
                <c:pt idx="18">
                  <c:v>1925</c:v>
                </c:pt>
                <c:pt idx="19">
                  <c:v>1925</c:v>
                </c:pt>
                <c:pt idx="20">
                  <c:v>2371</c:v>
                </c:pt>
                <c:pt idx="21">
                  <c:v>2334</c:v>
                </c:pt>
                <c:pt idx="22">
                  <c:v>2337</c:v>
                </c:pt>
                <c:pt idx="23">
                  <c:v>2400</c:v>
                </c:pt>
                <c:pt idx="24">
                  <c:v>2513</c:v>
                </c:pt>
                <c:pt idx="25">
                  <c:v>2625</c:v>
                </c:pt>
                <c:pt idx="26">
                  <c:v>2187</c:v>
                </c:pt>
                <c:pt idx="27">
                  <c:v>1913</c:v>
                </c:pt>
                <c:pt idx="28">
                  <c:v>1988</c:v>
                </c:pt>
                <c:pt idx="29">
                  <c:v>2084</c:v>
                </c:pt>
                <c:pt idx="30">
                  <c:v>2087.5</c:v>
                </c:pt>
                <c:pt idx="31">
                  <c:v>1971.5</c:v>
                </c:pt>
                <c:pt idx="32">
                  <c:v>1943.5</c:v>
                </c:pt>
                <c:pt idx="33">
                  <c:v>1937</c:v>
                </c:pt>
                <c:pt idx="34">
                  <c:v>1763</c:v>
                </c:pt>
                <c:pt idx="35">
                  <c:v>1743</c:v>
                </c:pt>
                <c:pt idx="36">
                  <c:v>1812</c:v>
                </c:pt>
                <c:pt idx="37">
                  <c:v>1988</c:v>
                </c:pt>
                <c:pt idx="38">
                  <c:v>1900</c:v>
                </c:pt>
                <c:pt idx="39">
                  <c:v>1931</c:v>
                </c:pt>
                <c:pt idx="40">
                  <c:v>2063</c:v>
                </c:pt>
                <c:pt idx="41">
                  <c:v>2163</c:v>
                </c:pt>
                <c:pt idx="42">
                  <c:v>2044</c:v>
                </c:pt>
                <c:pt idx="43">
                  <c:v>2000</c:v>
                </c:pt>
                <c:pt idx="44">
                  <c:v>2081</c:v>
                </c:pt>
                <c:pt idx="45">
                  <c:v>2006</c:v>
                </c:pt>
                <c:pt idx="46">
                  <c:v>1994</c:v>
                </c:pt>
                <c:pt idx="47">
                  <c:v>1994</c:v>
                </c:pt>
                <c:pt idx="48">
                  <c:v>2369</c:v>
                </c:pt>
                <c:pt idx="49">
                  <c:v>2619</c:v>
                </c:pt>
                <c:pt idx="50">
                  <c:v>2656</c:v>
                </c:pt>
                <c:pt idx="51">
                  <c:v>2519</c:v>
                </c:pt>
                <c:pt idx="52">
                  <c:v>2563</c:v>
                </c:pt>
                <c:pt idx="53">
                  <c:v>2394</c:v>
                </c:pt>
                <c:pt idx="54">
                  <c:v>2525</c:v>
                </c:pt>
                <c:pt idx="55">
                  <c:v>2594</c:v>
                </c:pt>
                <c:pt idx="56">
                  <c:v>2638</c:v>
                </c:pt>
                <c:pt idx="57">
                  <c:v>2850</c:v>
                </c:pt>
                <c:pt idx="58">
                  <c:v>2988</c:v>
                </c:pt>
                <c:pt idx="59">
                  <c:v>2981</c:v>
                </c:pt>
                <c:pt idx="60">
                  <c:v>3006</c:v>
                </c:pt>
                <c:pt idx="61">
                  <c:v>3031</c:v>
                </c:pt>
                <c:pt idx="62">
                  <c:v>2763</c:v>
                </c:pt>
                <c:pt idx="63" formatCode="#,##0">
                  <c:v>2488</c:v>
                </c:pt>
                <c:pt idx="64">
                  <c:v>2525</c:v>
                </c:pt>
                <c:pt idx="65">
                  <c:v>2638</c:v>
                </c:pt>
                <c:pt idx="66">
                  <c:v>2750</c:v>
                </c:pt>
                <c:pt idx="67">
                  <c:v>2806.25</c:v>
                </c:pt>
                <c:pt idx="68">
                  <c:v>2825</c:v>
                </c:pt>
                <c:pt idx="69">
                  <c:v>2950</c:v>
                </c:pt>
                <c:pt idx="70">
                  <c:v>2800</c:v>
                </c:pt>
                <c:pt idx="71">
                  <c:v>2906.25</c:v>
                </c:pt>
                <c:pt idx="72">
                  <c:v>3200</c:v>
                </c:pt>
                <c:pt idx="73">
                  <c:v>3200</c:v>
                </c:pt>
                <c:pt idx="74">
                  <c:v>3362.5</c:v>
                </c:pt>
                <c:pt idx="75">
                  <c:v>3418.75</c:v>
                </c:pt>
                <c:pt idx="76">
                  <c:v>3506.25</c:v>
                </c:pt>
                <c:pt idx="77">
                  <c:v>3487.5</c:v>
                </c:pt>
                <c:pt idx="78">
                  <c:v>2981.25</c:v>
                </c:pt>
                <c:pt idx="79">
                  <c:v>3056.25</c:v>
                </c:pt>
                <c:pt idx="80">
                  <c:v>3118.75</c:v>
                </c:pt>
                <c:pt idx="81">
                  <c:v>3331.25</c:v>
                </c:pt>
                <c:pt idx="82">
                  <c:v>3593.75</c:v>
                </c:pt>
                <c:pt idx="83">
                  <c:v>3718.75</c:v>
                </c:pt>
                <c:pt idx="84" formatCode="#,##0">
                  <c:v>3916.6666666666665</c:v>
                </c:pt>
                <c:pt idx="85">
                  <c:v>4350</c:v>
                </c:pt>
                <c:pt idx="86">
                  <c:v>4587.5</c:v>
                </c:pt>
                <c:pt idx="87">
                  <c:v>4531.25</c:v>
                </c:pt>
                <c:pt idx="88">
                  <c:v>4162.5</c:v>
                </c:pt>
                <c:pt idx="89">
                  <c:v>4268.75</c:v>
                </c:pt>
                <c:pt idx="90">
                  <c:v>4056.25</c:v>
                </c:pt>
                <c:pt idx="91">
                  <c:v>3587.5</c:v>
                </c:pt>
                <c:pt idx="92">
                  <c:v>3562.5</c:v>
                </c:pt>
                <c:pt idx="93">
                  <c:v>3429.1666666666665</c:v>
                </c:pt>
                <c:pt idx="94">
                  <c:v>3018.75</c:v>
                </c:pt>
                <c:pt idx="95">
                  <c:v>3100</c:v>
                </c:pt>
                <c:pt idx="96">
                  <c:v>2918.75</c:v>
                </c:pt>
                <c:pt idx="97">
                  <c:v>2862.5</c:v>
                </c:pt>
                <c:pt idx="98">
                  <c:v>2787.5</c:v>
                </c:pt>
                <c:pt idx="99">
                  <c:v>2643.75</c:v>
                </c:pt>
                <c:pt idx="100">
                  <c:v>2850</c:v>
                </c:pt>
                <c:pt idx="101">
                  <c:v>2806.25</c:v>
                </c:pt>
                <c:pt idx="102" formatCode="#,##0">
                  <c:v>2625</c:v>
                </c:pt>
                <c:pt idx="103" formatCode="#,##0">
                  <c:v>2420.8333333333335</c:v>
                </c:pt>
                <c:pt idx="104" formatCode="#,##0">
                  <c:v>2331.25</c:v>
                </c:pt>
                <c:pt idx="105" formatCode="#,##0">
                  <c:v>2612.5</c:v>
                </c:pt>
                <c:pt idx="106" formatCode="#,##0">
                  <c:v>2686</c:v>
                </c:pt>
                <c:pt idx="107" formatCode="#,##0">
                  <c:v>2620</c:v>
                </c:pt>
                <c:pt idx="108" formatCode="#,##0">
                  <c:v>2638</c:v>
                </c:pt>
                <c:pt idx="109" formatCode="#,##0">
                  <c:v>2780</c:v>
                </c:pt>
                <c:pt idx="110" formatCode="#,##0">
                  <c:v>2598</c:v>
                </c:pt>
                <c:pt idx="111" formatCode="#,##0">
                  <c:v>2561</c:v>
                </c:pt>
                <c:pt idx="112" formatCode="#,##0">
                  <c:v>2626</c:v>
                </c:pt>
                <c:pt idx="113" formatCode="#,##0">
                  <c:v>2700</c:v>
                </c:pt>
                <c:pt idx="114" formatCode="#,##0">
                  <c:v>2612</c:v>
                </c:pt>
                <c:pt idx="115" formatCode="#,##0">
                  <c:v>2588</c:v>
                </c:pt>
                <c:pt idx="116" formatCode="#,##0">
                  <c:v>2789</c:v>
                </c:pt>
                <c:pt idx="117" formatCode="#,##0">
                  <c:v>2801</c:v>
                </c:pt>
                <c:pt idx="118" formatCode="#,##0">
                  <c:v>2879</c:v>
                </c:pt>
                <c:pt idx="119" formatCode="#,##0">
                  <c:v>2837</c:v>
                </c:pt>
                <c:pt idx="120" formatCode="#,##0">
                  <c:v>2789</c:v>
                </c:pt>
                <c:pt idx="121" formatCode="#,##0">
                  <c:v>2938</c:v>
                </c:pt>
                <c:pt idx="122" formatCode="#,##0">
                  <c:v>2915</c:v>
                </c:pt>
                <c:pt idx="123" formatCode="#,##0">
                  <c:v>2959</c:v>
                </c:pt>
                <c:pt idx="124" formatCode="#,##0">
                  <c:v>2935</c:v>
                </c:pt>
              </c:numCache>
            </c:numRef>
          </c:val>
          <c:smooth val="1"/>
          <c:extLst>
            <c:ext xmlns:c16="http://schemas.microsoft.com/office/drawing/2014/chart" uri="{C3380CC4-5D6E-409C-BE32-E72D297353CC}">
              <c16:uniqueId val="{00000001-CAA4-48E7-9A31-21EB7687CEB6}"/>
            </c:ext>
          </c:extLst>
        </c:ser>
        <c:ser>
          <c:idx val="2"/>
          <c:order val="2"/>
          <c:tx>
            <c:strRef>
              <c:f>'Maandelikse data'!$D$97</c:f>
              <c:strCache>
                <c:ptCount val="1"/>
                <c:pt idx="0">
                  <c:v>Cheddar</c:v>
                </c:pt>
              </c:strCache>
            </c:strRef>
          </c:tx>
          <c:spPr>
            <a:ln w="63500">
              <a:solidFill>
                <a:srgbClr val="0070C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data'!$D$158:$D$282</c:f>
              <c:numCache>
                <c:formatCode>#,###,###</c:formatCode>
                <c:ptCount val="125"/>
                <c:pt idx="0">
                  <c:v>3750</c:v>
                </c:pt>
                <c:pt idx="1">
                  <c:v>3650</c:v>
                </c:pt>
                <c:pt idx="2">
                  <c:v>3625</c:v>
                </c:pt>
                <c:pt idx="3">
                  <c:v>3500</c:v>
                </c:pt>
                <c:pt idx="4">
                  <c:v>3500</c:v>
                </c:pt>
                <c:pt idx="5">
                  <c:v>3412</c:v>
                </c:pt>
                <c:pt idx="6">
                  <c:v>3200</c:v>
                </c:pt>
                <c:pt idx="7">
                  <c:v>2956</c:v>
                </c:pt>
                <c:pt idx="8">
                  <c:v>3000</c:v>
                </c:pt>
                <c:pt idx="9">
                  <c:v>3200</c:v>
                </c:pt>
                <c:pt idx="10">
                  <c:v>3150</c:v>
                </c:pt>
                <c:pt idx="11">
                  <c:v>3150</c:v>
                </c:pt>
                <c:pt idx="12">
                  <c:v>3175</c:v>
                </c:pt>
                <c:pt idx="13">
                  <c:v>3125</c:v>
                </c:pt>
                <c:pt idx="14">
                  <c:v>2550</c:v>
                </c:pt>
                <c:pt idx="15">
                  <c:v>2585</c:v>
                </c:pt>
                <c:pt idx="16">
                  <c:v>2563</c:v>
                </c:pt>
                <c:pt idx="17">
                  <c:v>2825</c:v>
                </c:pt>
                <c:pt idx="18">
                  <c:v>2850</c:v>
                </c:pt>
                <c:pt idx="19">
                  <c:v>2937</c:v>
                </c:pt>
                <c:pt idx="20">
                  <c:v>3581</c:v>
                </c:pt>
                <c:pt idx="21">
                  <c:v>3631</c:v>
                </c:pt>
                <c:pt idx="22">
                  <c:v>3612</c:v>
                </c:pt>
                <c:pt idx="23">
                  <c:v>3737</c:v>
                </c:pt>
                <c:pt idx="24">
                  <c:v>3775</c:v>
                </c:pt>
                <c:pt idx="25">
                  <c:v>3850</c:v>
                </c:pt>
                <c:pt idx="26">
                  <c:v>3612</c:v>
                </c:pt>
                <c:pt idx="27">
                  <c:v>3400</c:v>
                </c:pt>
                <c:pt idx="28">
                  <c:v>3618</c:v>
                </c:pt>
                <c:pt idx="29">
                  <c:v>3900</c:v>
                </c:pt>
                <c:pt idx="30">
                  <c:v>4031.5</c:v>
                </c:pt>
                <c:pt idx="31">
                  <c:v>4012</c:v>
                </c:pt>
                <c:pt idx="32">
                  <c:v>4143</c:v>
                </c:pt>
                <c:pt idx="33">
                  <c:v>4125</c:v>
                </c:pt>
                <c:pt idx="34">
                  <c:v>4042</c:v>
                </c:pt>
                <c:pt idx="35">
                  <c:v>3403</c:v>
                </c:pt>
                <c:pt idx="36">
                  <c:v>3457</c:v>
                </c:pt>
                <c:pt idx="37">
                  <c:v>3744</c:v>
                </c:pt>
                <c:pt idx="38">
                  <c:v>3719</c:v>
                </c:pt>
                <c:pt idx="39">
                  <c:v>3788</c:v>
                </c:pt>
                <c:pt idx="40">
                  <c:v>4094</c:v>
                </c:pt>
                <c:pt idx="41">
                  <c:v>4038</c:v>
                </c:pt>
                <c:pt idx="42">
                  <c:v>3656</c:v>
                </c:pt>
                <c:pt idx="43">
                  <c:v>3719</c:v>
                </c:pt>
                <c:pt idx="44">
                  <c:v>3619</c:v>
                </c:pt>
                <c:pt idx="45">
                  <c:v>3513</c:v>
                </c:pt>
                <c:pt idx="46">
                  <c:v>3306</c:v>
                </c:pt>
                <c:pt idx="47">
                  <c:v>3238</c:v>
                </c:pt>
                <c:pt idx="48">
                  <c:v>3463</c:v>
                </c:pt>
                <c:pt idx="49">
                  <c:v>3675</c:v>
                </c:pt>
                <c:pt idx="50">
                  <c:v>3875</c:v>
                </c:pt>
                <c:pt idx="51">
                  <c:v>4156</c:v>
                </c:pt>
                <c:pt idx="52">
                  <c:v>5275</c:v>
                </c:pt>
                <c:pt idx="53">
                  <c:v>3944</c:v>
                </c:pt>
                <c:pt idx="54">
                  <c:v>3856</c:v>
                </c:pt>
                <c:pt idx="55">
                  <c:v>3963</c:v>
                </c:pt>
                <c:pt idx="56">
                  <c:v>3875</c:v>
                </c:pt>
                <c:pt idx="57">
                  <c:v>3644</c:v>
                </c:pt>
                <c:pt idx="58">
                  <c:v>3669</c:v>
                </c:pt>
                <c:pt idx="59">
                  <c:v>3956</c:v>
                </c:pt>
                <c:pt idx="60">
                  <c:v>3969</c:v>
                </c:pt>
                <c:pt idx="61">
                  <c:v>4200</c:v>
                </c:pt>
                <c:pt idx="62">
                  <c:v>4356</c:v>
                </c:pt>
                <c:pt idx="63" formatCode="#,##0">
                  <c:v>4500</c:v>
                </c:pt>
                <c:pt idx="64">
                  <c:v>4069</c:v>
                </c:pt>
                <c:pt idx="65">
                  <c:v>3788</c:v>
                </c:pt>
                <c:pt idx="66">
                  <c:v>3850</c:v>
                </c:pt>
                <c:pt idx="67">
                  <c:v>3531.25</c:v>
                </c:pt>
                <c:pt idx="68">
                  <c:v>3600</c:v>
                </c:pt>
                <c:pt idx="69">
                  <c:v>3800</c:v>
                </c:pt>
                <c:pt idx="70">
                  <c:v>3712.5</c:v>
                </c:pt>
                <c:pt idx="71">
                  <c:v>3837.5</c:v>
                </c:pt>
                <c:pt idx="72">
                  <c:v>4062.5</c:v>
                </c:pt>
                <c:pt idx="73">
                  <c:v>4231.25</c:v>
                </c:pt>
                <c:pt idx="74">
                  <c:v>4368.75</c:v>
                </c:pt>
                <c:pt idx="75">
                  <c:v>4400</c:v>
                </c:pt>
                <c:pt idx="76">
                  <c:v>4412.5</c:v>
                </c:pt>
                <c:pt idx="77">
                  <c:v>4381.25</c:v>
                </c:pt>
                <c:pt idx="78">
                  <c:v>4181.25</c:v>
                </c:pt>
                <c:pt idx="79">
                  <c:v>4156.25</c:v>
                </c:pt>
                <c:pt idx="80">
                  <c:v>4243.75</c:v>
                </c:pt>
                <c:pt idx="81">
                  <c:v>4312.5</c:v>
                </c:pt>
                <c:pt idx="82">
                  <c:v>5018.75</c:v>
                </c:pt>
                <c:pt idx="83">
                  <c:v>5181.25</c:v>
                </c:pt>
                <c:pt idx="84" formatCode="#,##0">
                  <c:v>5566.666666666667</c:v>
                </c:pt>
                <c:pt idx="85">
                  <c:v>5931.25</c:v>
                </c:pt>
                <c:pt idx="86">
                  <c:v>6175</c:v>
                </c:pt>
                <c:pt idx="87">
                  <c:v>6281.25</c:v>
                </c:pt>
                <c:pt idx="88">
                  <c:v>5962.5</c:v>
                </c:pt>
                <c:pt idx="89">
                  <c:v>5356.25</c:v>
                </c:pt>
                <c:pt idx="90">
                  <c:v>5193.75</c:v>
                </c:pt>
                <c:pt idx="91">
                  <c:v>5062.5</c:v>
                </c:pt>
                <c:pt idx="92">
                  <c:v>5156.25</c:v>
                </c:pt>
                <c:pt idx="93">
                  <c:v>5070.833333333333</c:v>
                </c:pt>
                <c:pt idx="94">
                  <c:v>4912.5</c:v>
                </c:pt>
                <c:pt idx="95">
                  <c:v>4956.25</c:v>
                </c:pt>
                <c:pt idx="96">
                  <c:v>4937.5</c:v>
                </c:pt>
                <c:pt idx="97">
                  <c:v>4968.75</c:v>
                </c:pt>
                <c:pt idx="98">
                  <c:v>4837.5</c:v>
                </c:pt>
                <c:pt idx="99">
                  <c:v>4343.75</c:v>
                </c:pt>
                <c:pt idx="100">
                  <c:v>4529.166666666667</c:v>
                </c:pt>
                <c:pt idx="101">
                  <c:v>4856.25</c:v>
                </c:pt>
                <c:pt idx="102" formatCode="#,##0">
                  <c:v>4287.5</c:v>
                </c:pt>
                <c:pt idx="103" formatCode="#,##0">
                  <c:v>4116.666666666667</c:v>
                </c:pt>
                <c:pt idx="104" formatCode="#,##0">
                  <c:v>4131.25</c:v>
                </c:pt>
                <c:pt idx="105" formatCode="#,##0">
                  <c:v>3887.5</c:v>
                </c:pt>
                <c:pt idx="106" formatCode="#,##0">
                  <c:v>3935</c:v>
                </c:pt>
                <c:pt idx="107" formatCode="#,##0">
                  <c:v>4153</c:v>
                </c:pt>
                <c:pt idx="108" formatCode="#,##0">
                  <c:v>4185</c:v>
                </c:pt>
                <c:pt idx="109" formatCode="#,##0">
                  <c:v>4296</c:v>
                </c:pt>
                <c:pt idx="110" formatCode="#,##0">
                  <c:v>4272</c:v>
                </c:pt>
                <c:pt idx="111" formatCode="#,##0">
                  <c:v>4289</c:v>
                </c:pt>
                <c:pt idx="112" formatCode="#,##0">
                  <c:v>4316</c:v>
                </c:pt>
                <c:pt idx="113" formatCode="#,##0">
                  <c:v>4331</c:v>
                </c:pt>
                <c:pt idx="114" formatCode="#,##0">
                  <c:v>4309</c:v>
                </c:pt>
                <c:pt idx="115" formatCode="#,##0">
                  <c:v>4319</c:v>
                </c:pt>
                <c:pt idx="116" formatCode="#,##0">
                  <c:v>4510</c:v>
                </c:pt>
                <c:pt idx="117" formatCode="#,##0">
                  <c:v>5002</c:v>
                </c:pt>
                <c:pt idx="118" formatCode="#,##0">
                  <c:v>4926</c:v>
                </c:pt>
                <c:pt idx="119" formatCode="#,##0">
                  <c:v>4757</c:v>
                </c:pt>
                <c:pt idx="120" formatCode="#,##0">
                  <c:v>4839</c:v>
                </c:pt>
                <c:pt idx="121" formatCode="#,##0">
                  <c:v>4956</c:v>
                </c:pt>
                <c:pt idx="122" formatCode="#,##0">
                  <c:v>4968</c:v>
                </c:pt>
                <c:pt idx="123" formatCode="#,##0">
                  <c:v>5070</c:v>
                </c:pt>
                <c:pt idx="124" formatCode="#,##0">
                  <c:v>5141</c:v>
                </c:pt>
              </c:numCache>
            </c:numRef>
          </c:val>
          <c:smooth val="1"/>
          <c:extLst>
            <c:ext xmlns:c16="http://schemas.microsoft.com/office/drawing/2014/chart" uri="{C3380CC4-5D6E-409C-BE32-E72D297353CC}">
              <c16:uniqueId val="{00000002-CAA4-48E7-9A31-21EB7687CEB6}"/>
            </c:ext>
          </c:extLst>
        </c:ser>
        <c:ser>
          <c:idx val="3"/>
          <c:order val="3"/>
          <c:tx>
            <c:strRef>
              <c:f>'Maandelikse data'!$E$97</c:f>
              <c:strCache>
                <c:ptCount val="1"/>
                <c:pt idx="0">
                  <c:v>FMP</c:v>
                </c:pt>
              </c:strCache>
            </c:strRef>
          </c:tx>
          <c:spPr>
            <a:ln w="63500">
              <a:solidFill>
                <a:srgbClr val="FFC00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data'!$E$158:$E$282</c:f>
              <c:numCache>
                <c:formatCode>General</c:formatCode>
                <c:ptCount val="125"/>
                <c:pt idx="0">
                  <c:v>2475</c:v>
                </c:pt>
                <c:pt idx="1">
                  <c:v>2925</c:v>
                </c:pt>
                <c:pt idx="2">
                  <c:v>3487</c:v>
                </c:pt>
                <c:pt idx="3">
                  <c:v>2650</c:v>
                </c:pt>
                <c:pt idx="4">
                  <c:v>2450</c:v>
                </c:pt>
                <c:pt idx="5">
                  <c:v>2325</c:v>
                </c:pt>
                <c:pt idx="6">
                  <c:v>2232</c:v>
                </c:pt>
                <c:pt idx="7">
                  <c:v>1787</c:v>
                </c:pt>
                <c:pt idx="8">
                  <c:v>2025</c:v>
                </c:pt>
                <c:pt idx="9">
                  <c:v>2763</c:v>
                </c:pt>
                <c:pt idx="10">
                  <c:v>2387.5</c:v>
                </c:pt>
                <c:pt idx="11">
                  <c:v>2250</c:v>
                </c:pt>
                <c:pt idx="12">
                  <c:v>2100</c:v>
                </c:pt>
                <c:pt idx="13">
                  <c:v>2100</c:v>
                </c:pt>
                <c:pt idx="14">
                  <c:v>2062</c:v>
                </c:pt>
                <c:pt idx="15">
                  <c:v>2037</c:v>
                </c:pt>
                <c:pt idx="16">
                  <c:v>2025</c:v>
                </c:pt>
                <c:pt idx="17">
                  <c:v>2156</c:v>
                </c:pt>
                <c:pt idx="18">
                  <c:v>2200</c:v>
                </c:pt>
                <c:pt idx="19">
                  <c:v>2237</c:v>
                </c:pt>
                <c:pt idx="20" formatCode="#,###,###">
                  <c:v>2881</c:v>
                </c:pt>
                <c:pt idx="21" formatCode="#,###,###">
                  <c:v>2913</c:v>
                </c:pt>
                <c:pt idx="22" formatCode="#,###,###">
                  <c:v>3000</c:v>
                </c:pt>
                <c:pt idx="23" formatCode="#,###,###">
                  <c:v>3115</c:v>
                </c:pt>
                <c:pt idx="24" formatCode="#,###,###">
                  <c:v>3187</c:v>
                </c:pt>
                <c:pt idx="25" formatCode="#,###,###">
                  <c:v>3293</c:v>
                </c:pt>
                <c:pt idx="26" formatCode="#,###,###">
                  <c:v>2962</c:v>
                </c:pt>
                <c:pt idx="27" formatCode="#,###,###">
                  <c:v>2987</c:v>
                </c:pt>
                <c:pt idx="28" formatCode="#,###,###">
                  <c:v>3212</c:v>
                </c:pt>
                <c:pt idx="29" formatCode="#,###,###">
                  <c:v>3287.5</c:v>
                </c:pt>
                <c:pt idx="30" formatCode="#,###,###">
                  <c:v>3242</c:v>
                </c:pt>
                <c:pt idx="31" formatCode="#,###,###">
                  <c:v>3280</c:v>
                </c:pt>
                <c:pt idx="32" formatCode="#,###,###">
                  <c:v>3206</c:v>
                </c:pt>
                <c:pt idx="33" formatCode="#,###,###">
                  <c:v>3250</c:v>
                </c:pt>
                <c:pt idx="34" formatCode="#,###,###">
                  <c:v>3175</c:v>
                </c:pt>
                <c:pt idx="35" formatCode="#,###,###">
                  <c:v>2825</c:v>
                </c:pt>
                <c:pt idx="36" formatCode="#,###,###">
                  <c:v>3000</c:v>
                </c:pt>
                <c:pt idx="37" formatCode="#,###,###">
                  <c:v>3238</c:v>
                </c:pt>
                <c:pt idx="38" formatCode="#,###,###">
                  <c:v>3231</c:v>
                </c:pt>
                <c:pt idx="39" formatCode="#,###,###">
                  <c:v>3313</c:v>
                </c:pt>
                <c:pt idx="40" formatCode="#,###,###">
                  <c:v>3269</c:v>
                </c:pt>
                <c:pt idx="41" formatCode="#,###,###">
                  <c:v>3263</c:v>
                </c:pt>
                <c:pt idx="42" formatCode="#,###,###">
                  <c:v>2994</c:v>
                </c:pt>
                <c:pt idx="43" formatCode="#,###,###">
                  <c:v>3006</c:v>
                </c:pt>
                <c:pt idx="44" formatCode="#,###,###">
                  <c:v>2819</c:v>
                </c:pt>
                <c:pt idx="45" formatCode="#,###,###">
                  <c:v>2725</c:v>
                </c:pt>
                <c:pt idx="46" formatCode="#,###,###">
                  <c:v>2631</c:v>
                </c:pt>
                <c:pt idx="47" formatCode="#,###,###">
                  <c:v>2644</c:v>
                </c:pt>
                <c:pt idx="48" formatCode="#,###,###">
                  <c:v>2738</c:v>
                </c:pt>
                <c:pt idx="49" formatCode="#,###,###">
                  <c:v>3031</c:v>
                </c:pt>
                <c:pt idx="50" formatCode="#,###,###">
                  <c:v>3112</c:v>
                </c:pt>
                <c:pt idx="51" formatCode="#,###,###">
                  <c:v>3331</c:v>
                </c:pt>
                <c:pt idx="52" formatCode="#,###,###">
                  <c:v>3231</c:v>
                </c:pt>
                <c:pt idx="53" formatCode="#,###,###">
                  <c:v>3069</c:v>
                </c:pt>
                <c:pt idx="54" formatCode="#,###,###">
                  <c:v>3069</c:v>
                </c:pt>
                <c:pt idx="55" formatCode="#,###,###">
                  <c:v>3181</c:v>
                </c:pt>
                <c:pt idx="56" formatCode="#,###,###">
                  <c:v>3150</c:v>
                </c:pt>
                <c:pt idx="57" formatCode="#,###,###">
                  <c:v>3219</c:v>
                </c:pt>
                <c:pt idx="58" formatCode="#,###,###">
                  <c:v>3294</c:v>
                </c:pt>
                <c:pt idx="59" formatCode="#,###,###">
                  <c:v>3250</c:v>
                </c:pt>
                <c:pt idx="60" formatCode="#,###,###">
                  <c:v>3138</c:v>
                </c:pt>
                <c:pt idx="61" formatCode="#,###,###">
                  <c:v>3138</c:v>
                </c:pt>
                <c:pt idx="62" formatCode="#,###,###">
                  <c:v>2875</c:v>
                </c:pt>
                <c:pt idx="63" formatCode="#,##0">
                  <c:v>2738</c:v>
                </c:pt>
                <c:pt idx="64" formatCode="#,###,###">
                  <c:v>2694</c:v>
                </c:pt>
                <c:pt idx="65" formatCode="#,###,###">
                  <c:v>2788</c:v>
                </c:pt>
                <c:pt idx="66" formatCode="#,###,###">
                  <c:v>3263</c:v>
                </c:pt>
                <c:pt idx="67" formatCode="#,###,###">
                  <c:v>3025</c:v>
                </c:pt>
                <c:pt idx="68" formatCode="#,###,###">
                  <c:v>2956</c:v>
                </c:pt>
                <c:pt idx="69" formatCode="#,###,###">
                  <c:v>3038</c:v>
                </c:pt>
                <c:pt idx="70" formatCode="#,###,###">
                  <c:v>3018.75</c:v>
                </c:pt>
                <c:pt idx="71" formatCode="#,###,###">
                  <c:v>3162.5</c:v>
                </c:pt>
                <c:pt idx="72" formatCode="#,###,###">
                  <c:v>3337.5</c:v>
                </c:pt>
                <c:pt idx="73" formatCode="#,###,###">
                  <c:v>3493.75</c:v>
                </c:pt>
                <c:pt idx="74" formatCode="#,###,###">
                  <c:v>4150</c:v>
                </c:pt>
                <c:pt idx="75" formatCode="#,###,###">
                  <c:v>4050</c:v>
                </c:pt>
                <c:pt idx="76" formatCode="#,###,###">
                  <c:v>4150</c:v>
                </c:pt>
                <c:pt idx="77" formatCode="#,###,###">
                  <c:v>4062.5</c:v>
                </c:pt>
                <c:pt idx="78" formatCode="#,###,###">
                  <c:v>3931.25</c:v>
                </c:pt>
                <c:pt idx="79" formatCode="#,###,###">
                  <c:v>3675</c:v>
                </c:pt>
                <c:pt idx="80" formatCode="#,###,###">
                  <c:v>3625</c:v>
                </c:pt>
                <c:pt idx="81" formatCode="#,###,###">
                  <c:v>3781.25</c:v>
                </c:pt>
                <c:pt idx="82" formatCode="#,###,###">
                  <c:v>3943.75</c:v>
                </c:pt>
                <c:pt idx="83" formatCode="#,###,###">
                  <c:v>3962.5</c:v>
                </c:pt>
                <c:pt idx="84" formatCode="#,##0">
                  <c:v>4041.6666666666665</c:v>
                </c:pt>
                <c:pt idx="85" formatCode="#,###,###">
                  <c:v>4531.25</c:v>
                </c:pt>
                <c:pt idx="86" formatCode="#,###,###">
                  <c:v>4637.5</c:v>
                </c:pt>
                <c:pt idx="87" formatCode="#,###,###">
                  <c:v>4293.75</c:v>
                </c:pt>
                <c:pt idx="88" formatCode="#,###,###">
                  <c:v>3843.75</c:v>
                </c:pt>
                <c:pt idx="89" formatCode="#,###,###">
                  <c:v>4062.5</c:v>
                </c:pt>
                <c:pt idx="90" formatCode="#,###,###">
                  <c:v>3937.5</c:v>
                </c:pt>
                <c:pt idx="91" formatCode="#,###,###">
                  <c:v>3525</c:v>
                </c:pt>
                <c:pt idx="92" formatCode="#,###,###">
                  <c:v>3462.5</c:v>
                </c:pt>
                <c:pt idx="93" formatCode="#,###,###">
                  <c:v>3550</c:v>
                </c:pt>
                <c:pt idx="94" formatCode="#,###,###">
                  <c:v>3312.5</c:v>
                </c:pt>
                <c:pt idx="95" formatCode="#,###,###">
                  <c:v>3337.5</c:v>
                </c:pt>
                <c:pt idx="96" formatCode="#,###,###">
                  <c:v>3212.5</c:v>
                </c:pt>
                <c:pt idx="97" formatCode="#,###,###">
                  <c:v>3243.75</c:v>
                </c:pt>
                <c:pt idx="98" formatCode="#,###,###">
                  <c:v>3275</c:v>
                </c:pt>
                <c:pt idx="99" formatCode="#,###,###">
                  <c:v>3137.5</c:v>
                </c:pt>
                <c:pt idx="100" formatCode="#,###,###">
                  <c:v>3191.6666666666665</c:v>
                </c:pt>
                <c:pt idx="101" formatCode="#,###,###">
                  <c:v>3175</c:v>
                </c:pt>
                <c:pt idx="102" formatCode="#,##0">
                  <c:v>3200</c:v>
                </c:pt>
                <c:pt idx="103" formatCode="#,##0">
                  <c:v>2795.8333333333335</c:v>
                </c:pt>
                <c:pt idx="104" formatCode="#,##0">
                  <c:v>2712.5</c:v>
                </c:pt>
                <c:pt idx="105" formatCode="#,##0">
                  <c:v>2987.5</c:v>
                </c:pt>
                <c:pt idx="106" formatCode="#,##0">
                  <c:v>3019</c:v>
                </c:pt>
                <c:pt idx="107" formatCode="#,##0">
                  <c:v>3138</c:v>
                </c:pt>
                <c:pt idx="108" formatCode="#,##0">
                  <c:v>3294</c:v>
                </c:pt>
                <c:pt idx="109" formatCode="#,##0">
                  <c:v>3389</c:v>
                </c:pt>
                <c:pt idx="110" formatCode="#,##0">
                  <c:v>3214</c:v>
                </c:pt>
                <c:pt idx="111" formatCode="#,##0">
                  <c:v>3255</c:v>
                </c:pt>
                <c:pt idx="112" formatCode="#,##0">
                  <c:v>3384</c:v>
                </c:pt>
                <c:pt idx="113" formatCode="#,##0">
                  <c:v>3350</c:v>
                </c:pt>
                <c:pt idx="114" formatCode="#,##0">
                  <c:v>3191</c:v>
                </c:pt>
                <c:pt idx="115" formatCode="#,##0">
                  <c:v>3360</c:v>
                </c:pt>
                <c:pt idx="116" formatCode="#,##0">
                  <c:v>3478</c:v>
                </c:pt>
                <c:pt idx="117" formatCode="#,##0">
                  <c:v>3570</c:v>
                </c:pt>
                <c:pt idx="118" formatCode="#,##0">
                  <c:v>3767</c:v>
                </c:pt>
                <c:pt idx="119" formatCode="#,##0">
                  <c:v>3895</c:v>
                </c:pt>
                <c:pt idx="120" formatCode="#,##0">
                  <c:v>3866</c:v>
                </c:pt>
                <c:pt idx="121" formatCode="#,##0">
                  <c:v>4125</c:v>
                </c:pt>
                <c:pt idx="122" formatCode="#,##0">
                  <c:v>3995</c:v>
                </c:pt>
                <c:pt idx="123" formatCode="#,##0">
                  <c:v>4097</c:v>
                </c:pt>
                <c:pt idx="124" formatCode="#,##0">
                  <c:v>4289</c:v>
                </c:pt>
              </c:numCache>
            </c:numRef>
          </c:val>
          <c:smooth val="1"/>
          <c:extLst>
            <c:ext xmlns:c16="http://schemas.microsoft.com/office/drawing/2014/chart" uri="{C3380CC4-5D6E-409C-BE32-E72D297353CC}">
              <c16:uniqueId val="{00000003-CAA4-48E7-9A31-21EB7687CEB6}"/>
            </c:ext>
          </c:extLst>
        </c:ser>
        <c:dLbls>
          <c:showLegendKey val="0"/>
          <c:showVal val="0"/>
          <c:showCatName val="0"/>
          <c:showSerName val="0"/>
          <c:showPercent val="0"/>
          <c:showBubbleSize val="0"/>
        </c:dLbls>
        <c:smooth val="0"/>
        <c:axId val="124439168"/>
        <c:axId val="125964672"/>
      </c:lineChart>
      <c:dateAx>
        <c:axId val="124439168"/>
        <c:scaling>
          <c:orientation val="minMax"/>
          <c:max val="45805"/>
        </c:scaling>
        <c:delete val="0"/>
        <c:axPos val="b"/>
        <c:numFmt formatCode="mmm\-yy" sourceLinked="1"/>
        <c:majorTickMark val="out"/>
        <c:minorTickMark val="none"/>
        <c:tickLblPos val="nextTo"/>
        <c:txPr>
          <a:bodyPr/>
          <a:lstStyle/>
          <a:p>
            <a:pPr>
              <a:defRPr sz="1400" b="1">
                <a:latin typeface="Arial" pitchFamily="34" charset="0"/>
                <a:cs typeface="Arial" pitchFamily="34" charset="0"/>
              </a:defRPr>
            </a:pPr>
            <a:endParaRPr lang="en-US"/>
          </a:p>
        </c:txPr>
        <c:crossAx val="125964672"/>
        <c:crosses val="autoZero"/>
        <c:auto val="1"/>
        <c:lblOffset val="100"/>
        <c:baseTimeUnit val="months"/>
        <c:majorUnit val="6"/>
        <c:majorTimeUnit val="months"/>
      </c:dateAx>
      <c:valAx>
        <c:axId val="125964672"/>
        <c:scaling>
          <c:orientation val="minMax"/>
          <c:min val="1000"/>
        </c:scaling>
        <c:delete val="0"/>
        <c:axPos val="l"/>
        <c:majorGridlines/>
        <c:title>
          <c:tx>
            <c:rich>
              <a:bodyPr rot="0" vert="horz"/>
              <a:lstStyle/>
              <a:p>
                <a:pPr>
                  <a:defRPr sz="1200">
                    <a:latin typeface="Arial" pitchFamily="34" charset="0"/>
                    <a:cs typeface="Arial" pitchFamily="34" charset="0"/>
                  </a:defRPr>
                </a:pPr>
                <a:r>
                  <a:rPr lang="en-US" sz="1200">
                    <a:latin typeface="Arial" pitchFamily="34" charset="0"/>
                    <a:cs typeface="Arial" pitchFamily="34" charset="0"/>
                  </a:rPr>
                  <a:t>US$ per ton</a:t>
                </a:r>
              </a:p>
            </c:rich>
          </c:tx>
          <c:layout>
            <c:manualLayout>
              <c:xMode val="edge"/>
              <c:yMode val="edge"/>
              <c:x val="5.4552749071958943E-3"/>
              <c:y val="1.6876259067984886E-2"/>
            </c:manualLayout>
          </c:layout>
          <c:overlay val="0"/>
        </c:title>
        <c:numFmt formatCode="#,###,###" sourceLinked="1"/>
        <c:majorTickMark val="out"/>
        <c:minorTickMark val="none"/>
        <c:tickLblPos val="nextTo"/>
        <c:txPr>
          <a:bodyPr/>
          <a:lstStyle/>
          <a:p>
            <a:pPr>
              <a:defRPr sz="1400" b="1">
                <a:latin typeface="Arial" pitchFamily="34" charset="0"/>
                <a:cs typeface="Arial" pitchFamily="34" charset="0"/>
              </a:defRPr>
            </a:pPr>
            <a:endParaRPr lang="en-US"/>
          </a:p>
        </c:txPr>
        <c:crossAx val="124439168"/>
        <c:crosses val="autoZero"/>
        <c:crossBetween val="between"/>
      </c:valAx>
      <c:spPr>
        <a:ln>
          <a:solidFill>
            <a:schemeClr val="bg1">
              <a:lumMod val="65000"/>
            </a:schemeClr>
          </a:solidFill>
        </a:ln>
      </c:spPr>
    </c:plotArea>
    <c:legend>
      <c:legendPos val="b"/>
      <c:layout>
        <c:manualLayout>
          <c:xMode val="edge"/>
          <c:yMode val="edge"/>
          <c:x val="0.15432367504793132"/>
          <c:y val="2.5954897781677883E-2"/>
          <c:w val="0.81501417304704904"/>
          <c:h val="3.8307427394772497E-2"/>
        </c:manualLayout>
      </c:layout>
      <c:overlay val="0"/>
      <c:spPr>
        <a:noFill/>
        <a:ln>
          <a:noFill/>
        </a:ln>
      </c:spPr>
      <c:txPr>
        <a:bodyPr/>
        <a:lstStyle/>
        <a:p>
          <a:pPr>
            <a:defRPr sz="1800" b="1">
              <a:latin typeface="Arial" pitchFamily="34" charset="0"/>
              <a:cs typeface="Arial" pitchFamily="34" charset="0"/>
            </a:defRPr>
          </a:pPr>
          <a:endParaRPr lang="en-US"/>
        </a:p>
      </c:txPr>
    </c:legend>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87363045415873E-2"/>
          <c:y val="8.8726232905097388E-2"/>
          <c:w val="0.84063192513938112"/>
          <c:h val="0.76047635089777044"/>
        </c:manualLayout>
      </c:layout>
      <c:lineChart>
        <c:grouping val="standard"/>
        <c:varyColors val="0"/>
        <c:ser>
          <c:idx val="1"/>
          <c:order val="0"/>
          <c:tx>
            <c:strRef>
              <c:f>'Maandelikse data'!$C$97</c:f>
              <c:strCache>
                <c:ptCount val="1"/>
                <c:pt idx="0">
                  <c:v>SMP</c:v>
                </c:pt>
              </c:strCache>
            </c:strRef>
          </c:tx>
          <c:spPr>
            <a:ln w="63500">
              <a:solidFill>
                <a:srgbClr val="00B05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data'!$H$158:$H$282</c:f>
              <c:numCache>
                <c:formatCode>#,###,###</c:formatCode>
                <c:ptCount val="125"/>
                <c:pt idx="0">
                  <c:v>27837.42</c:v>
                </c:pt>
                <c:pt idx="1">
                  <c:v>30108</c:v>
                </c:pt>
                <c:pt idx="2">
                  <c:v>34974</c:v>
                </c:pt>
                <c:pt idx="3">
                  <c:v>28223.5</c:v>
                </c:pt>
                <c:pt idx="4">
                  <c:v>26932.5</c:v>
                </c:pt>
                <c:pt idx="5">
                  <c:v>25276.5</c:v>
                </c:pt>
                <c:pt idx="6">
                  <c:v>22795.95</c:v>
                </c:pt>
                <c:pt idx="7">
                  <c:v>19519.919999999998</c:v>
                </c:pt>
                <c:pt idx="8">
                  <c:v>25341.82</c:v>
                </c:pt>
                <c:pt idx="9">
                  <c:v>29187</c:v>
                </c:pt>
                <c:pt idx="10">
                  <c:v>28063.5</c:v>
                </c:pt>
                <c:pt idx="11">
                  <c:v>26926.255000000001</c:v>
                </c:pt>
                <c:pt idx="12">
                  <c:v>30909.06</c:v>
                </c:pt>
                <c:pt idx="13">
                  <c:v>28583.125</c:v>
                </c:pt>
                <c:pt idx="14">
                  <c:v>26784.54</c:v>
                </c:pt>
                <c:pt idx="15">
                  <c:v>25412.31</c:v>
                </c:pt>
                <c:pt idx="16">
                  <c:v>26311.68</c:v>
                </c:pt>
                <c:pt idx="17">
                  <c:v>27861</c:v>
                </c:pt>
                <c:pt idx="18">
                  <c:v>27720</c:v>
                </c:pt>
                <c:pt idx="19">
                  <c:v>26430.25</c:v>
                </c:pt>
                <c:pt idx="20">
                  <c:v>33288.839999999997</c:v>
                </c:pt>
                <c:pt idx="21">
                  <c:v>32535.96</c:v>
                </c:pt>
                <c:pt idx="22">
                  <c:v>32507.67</c:v>
                </c:pt>
                <c:pt idx="23">
                  <c:v>33264</c:v>
                </c:pt>
                <c:pt idx="24">
                  <c:v>34076.28</c:v>
                </c:pt>
                <c:pt idx="25">
                  <c:v>34650</c:v>
                </c:pt>
                <c:pt idx="26">
                  <c:v>28299.78</c:v>
                </c:pt>
                <c:pt idx="27">
                  <c:v>25768.11</c:v>
                </c:pt>
                <c:pt idx="28">
                  <c:v>26380.76</c:v>
                </c:pt>
                <c:pt idx="29">
                  <c:v>26883.599999999999</c:v>
                </c:pt>
                <c:pt idx="30">
                  <c:v>27429.75</c:v>
                </c:pt>
                <c:pt idx="31">
                  <c:v>26122.375</c:v>
                </c:pt>
                <c:pt idx="32">
                  <c:v>25518.154999999999</c:v>
                </c:pt>
                <c:pt idx="33">
                  <c:v>26498.16</c:v>
                </c:pt>
                <c:pt idx="34">
                  <c:v>24823.040000000001</c:v>
                </c:pt>
                <c:pt idx="35">
                  <c:v>22955.31</c:v>
                </c:pt>
                <c:pt idx="36">
                  <c:v>22287.599999999999</c:v>
                </c:pt>
                <c:pt idx="37">
                  <c:v>23756.6</c:v>
                </c:pt>
                <c:pt idx="38">
                  <c:v>22515</c:v>
                </c:pt>
                <c:pt idx="39">
                  <c:v>23345.79</c:v>
                </c:pt>
                <c:pt idx="40">
                  <c:v>25870.02</c:v>
                </c:pt>
                <c:pt idx="41">
                  <c:v>28508.34</c:v>
                </c:pt>
                <c:pt idx="42">
                  <c:v>27369.16</c:v>
                </c:pt>
                <c:pt idx="43">
                  <c:v>28240</c:v>
                </c:pt>
                <c:pt idx="44">
                  <c:v>30715.56</c:v>
                </c:pt>
                <c:pt idx="45">
                  <c:v>29107.06</c:v>
                </c:pt>
                <c:pt idx="46">
                  <c:v>28015.7</c:v>
                </c:pt>
                <c:pt idx="47">
                  <c:v>28454.38</c:v>
                </c:pt>
                <c:pt idx="48">
                  <c:v>32905.410000000003</c:v>
                </c:pt>
                <c:pt idx="49">
                  <c:v>36220.769999999997</c:v>
                </c:pt>
                <c:pt idx="50">
                  <c:v>38193.279999999999</c:v>
                </c:pt>
                <c:pt idx="51">
                  <c:v>35669.040000000001</c:v>
                </c:pt>
                <c:pt idx="52">
                  <c:v>36984.089999999997</c:v>
                </c:pt>
                <c:pt idx="53">
                  <c:v>34880.58</c:v>
                </c:pt>
                <c:pt idx="54">
                  <c:v>35476.25</c:v>
                </c:pt>
                <c:pt idx="55">
                  <c:v>39350.980000000003</c:v>
                </c:pt>
                <c:pt idx="56">
                  <c:v>39147.919999999998</c:v>
                </c:pt>
                <c:pt idx="57">
                  <c:v>42436.5</c:v>
                </c:pt>
                <c:pt idx="58">
                  <c:v>44162.64</c:v>
                </c:pt>
                <c:pt idx="59">
                  <c:v>42986.02</c:v>
                </c:pt>
                <c:pt idx="60">
                  <c:v>43376.58</c:v>
                </c:pt>
                <c:pt idx="61">
                  <c:v>45555.93</c:v>
                </c:pt>
                <c:pt idx="62">
                  <c:v>46252.62</c:v>
                </c:pt>
                <c:pt idx="63" formatCode="#,##0">
                  <c:v>46202.16</c:v>
                </c:pt>
                <c:pt idx="64">
                  <c:v>45727.75</c:v>
                </c:pt>
                <c:pt idx="65">
                  <c:v>45136.18</c:v>
                </c:pt>
                <c:pt idx="66">
                  <c:v>46035</c:v>
                </c:pt>
                <c:pt idx="67">
                  <c:v>48351.6875</c:v>
                </c:pt>
                <c:pt idx="68">
                  <c:v>47205.75</c:v>
                </c:pt>
                <c:pt idx="69">
                  <c:v>48527.5</c:v>
                </c:pt>
                <c:pt idx="70">
                  <c:v>43428</c:v>
                </c:pt>
                <c:pt idx="71">
                  <c:v>43245</c:v>
                </c:pt>
                <c:pt idx="72">
                  <c:v>48448</c:v>
                </c:pt>
                <c:pt idx="73">
                  <c:v>47232</c:v>
                </c:pt>
                <c:pt idx="74">
                  <c:v>50437.5</c:v>
                </c:pt>
                <c:pt idx="75">
                  <c:v>49264.1875</c:v>
                </c:pt>
                <c:pt idx="76">
                  <c:v>49227.75</c:v>
                </c:pt>
                <c:pt idx="77">
                  <c:v>48580.875</c:v>
                </c:pt>
                <c:pt idx="78">
                  <c:v>43347.375</c:v>
                </c:pt>
                <c:pt idx="79">
                  <c:v>45049.125</c:v>
                </c:pt>
                <c:pt idx="80">
                  <c:v>45502.5625</c:v>
                </c:pt>
                <c:pt idx="81">
                  <c:v>49435.75</c:v>
                </c:pt>
                <c:pt idx="82">
                  <c:v>55846.875</c:v>
                </c:pt>
                <c:pt idx="83">
                  <c:v>58942.1875</c:v>
                </c:pt>
                <c:pt idx="84" formatCode="#,##0">
                  <c:v>60630</c:v>
                </c:pt>
                <c:pt idx="85">
                  <c:v>66642</c:v>
                </c:pt>
                <c:pt idx="86">
                  <c:v>68674.875</c:v>
                </c:pt>
                <c:pt idx="87">
                  <c:v>67968.75</c:v>
                </c:pt>
                <c:pt idx="88">
                  <c:v>66100.5</c:v>
                </c:pt>
                <c:pt idx="89">
                  <c:v>67488.9375</c:v>
                </c:pt>
                <c:pt idx="90">
                  <c:v>68226.125</c:v>
                </c:pt>
                <c:pt idx="91">
                  <c:v>59911.25</c:v>
                </c:pt>
                <c:pt idx="92">
                  <c:v>62415</c:v>
                </c:pt>
                <c:pt idx="93">
                  <c:v>61999.333333333328</c:v>
                </c:pt>
                <c:pt idx="94">
                  <c:v>52707.375</c:v>
                </c:pt>
                <c:pt idx="95">
                  <c:v>53444</c:v>
                </c:pt>
                <c:pt idx="96">
                  <c:v>49852.25</c:v>
                </c:pt>
                <c:pt idx="97">
                  <c:v>51296</c:v>
                </c:pt>
                <c:pt idx="98">
                  <c:v>50927.625</c:v>
                </c:pt>
                <c:pt idx="99">
                  <c:v>48036.9375</c:v>
                </c:pt>
                <c:pt idx="100">
                  <c:v>54178.5</c:v>
                </c:pt>
                <c:pt idx="101">
                  <c:v>52504.9375</c:v>
                </c:pt>
                <c:pt idx="102">
                  <c:v>47643.75</c:v>
                </c:pt>
                <c:pt idx="103">
                  <c:v>45414.833333333343</c:v>
                </c:pt>
                <c:pt idx="104">
                  <c:v>44223.8125</c:v>
                </c:pt>
                <c:pt idx="105">
                  <c:v>49794.25</c:v>
                </c:pt>
                <c:pt idx="106">
                  <c:v>49637.279999999999</c:v>
                </c:pt>
                <c:pt idx="107">
                  <c:v>48758.2</c:v>
                </c:pt>
                <c:pt idx="108">
                  <c:v>49594.400000000001</c:v>
                </c:pt>
                <c:pt idx="109" formatCode="#,##0">
                  <c:v>52875.6</c:v>
                </c:pt>
                <c:pt idx="110" formatCode="#,##0">
                  <c:v>48894.36</c:v>
                </c:pt>
                <c:pt idx="111" formatCode="#,##0">
                  <c:v>48351.68</c:v>
                </c:pt>
                <c:pt idx="112" formatCode="#,##0">
                  <c:v>48318.400000000001</c:v>
                </c:pt>
                <c:pt idx="113" formatCode="#,##0">
                  <c:v>49653</c:v>
                </c:pt>
                <c:pt idx="114" formatCode="#,##0">
                  <c:v>47669</c:v>
                </c:pt>
                <c:pt idx="115" formatCode="#,##0">
                  <c:v>46713.4</c:v>
                </c:pt>
                <c:pt idx="116" formatCode="#,##0">
                  <c:v>49030.62</c:v>
                </c:pt>
                <c:pt idx="117" formatCode="#,##0">
                  <c:v>49241.58</c:v>
                </c:pt>
                <c:pt idx="118" formatCode="#,##0">
                  <c:v>51706.84</c:v>
                </c:pt>
                <c:pt idx="119" formatCode="#,##0">
                  <c:v>51718.51</c:v>
                </c:pt>
                <c:pt idx="120" formatCode="#,##0">
                  <c:v>52237.97</c:v>
                </c:pt>
                <c:pt idx="121" formatCode="#,##0">
                  <c:v>54235.48</c:v>
                </c:pt>
                <c:pt idx="122" formatCode="#,##0">
                  <c:v>53315.35</c:v>
                </c:pt>
                <c:pt idx="123" formatCode="#,##0">
                  <c:v>56043.46</c:v>
                </c:pt>
                <c:pt idx="124" formatCode="#,##0">
                  <c:v>53064.800000000003</c:v>
                </c:pt>
              </c:numCache>
            </c:numRef>
          </c:val>
          <c:smooth val="1"/>
          <c:extLst>
            <c:ext xmlns:c16="http://schemas.microsoft.com/office/drawing/2014/chart" uri="{C3380CC4-5D6E-409C-BE32-E72D297353CC}">
              <c16:uniqueId val="{00000000-BCE8-4B6B-8BE1-D5DB7FA3A2A0}"/>
            </c:ext>
          </c:extLst>
        </c:ser>
        <c:ser>
          <c:idx val="2"/>
          <c:order val="1"/>
          <c:tx>
            <c:strRef>
              <c:f>'Maandelikse data'!$D$97</c:f>
              <c:strCache>
                <c:ptCount val="1"/>
                <c:pt idx="0">
                  <c:v>Cheddar</c:v>
                </c:pt>
              </c:strCache>
            </c:strRef>
          </c:tx>
          <c:spPr>
            <a:ln w="63500">
              <a:solidFill>
                <a:srgbClr val="0070C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data'!$I$158:$I$282</c:f>
              <c:numCache>
                <c:formatCode>#,###,###</c:formatCode>
                <c:ptCount val="125"/>
                <c:pt idx="0">
                  <c:v>43387.5</c:v>
                </c:pt>
                <c:pt idx="1">
                  <c:v>42267</c:v>
                </c:pt>
                <c:pt idx="2">
                  <c:v>43717.5</c:v>
                </c:pt>
                <c:pt idx="3">
                  <c:v>42035</c:v>
                </c:pt>
                <c:pt idx="4">
                  <c:v>41895</c:v>
                </c:pt>
                <c:pt idx="5">
                  <c:v>41967.6</c:v>
                </c:pt>
                <c:pt idx="6">
                  <c:v>39840</c:v>
                </c:pt>
                <c:pt idx="7">
                  <c:v>38161.96</c:v>
                </c:pt>
                <c:pt idx="8">
                  <c:v>40830</c:v>
                </c:pt>
                <c:pt idx="9">
                  <c:v>43200</c:v>
                </c:pt>
                <c:pt idx="10">
                  <c:v>44478</c:v>
                </c:pt>
                <c:pt idx="11">
                  <c:v>47029.5</c:v>
                </c:pt>
                <c:pt idx="12">
                  <c:v>52006.5</c:v>
                </c:pt>
                <c:pt idx="13">
                  <c:v>49281.25</c:v>
                </c:pt>
                <c:pt idx="14">
                  <c:v>39321</c:v>
                </c:pt>
                <c:pt idx="15">
                  <c:v>37818.550000000003</c:v>
                </c:pt>
                <c:pt idx="16">
                  <c:v>39367.68</c:v>
                </c:pt>
                <c:pt idx="17">
                  <c:v>42544.5</c:v>
                </c:pt>
                <c:pt idx="18">
                  <c:v>41040</c:v>
                </c:pt>
                <c:pt idx="19">
                  <c:v>40325.01</c:v>
                </c:pt>
                <c:pt idx="20">
                  <c:v>50277.24</c:v>
                </c:pt>
                <c:pt idx="21">
                  <c:v>50616.14</c:v>
                </c:pt>
                <c:pt idx="22">
                  <c:v>50242.92</c:v>
                </c:pt>
                <c:pt idx="23">
                  <c:v>51794.82</c:v>
                </c:pt>
                <c:pt idx="24">
                  <c:v>51189</c:v>
                </c:pt>
                <c:pt idx="25">
                  <c:v>50820</c:v>
                </c:pt>
                <c:pt idx="26">
                  <c:v>46739.28</c:v>
                </c:pt>
                <c:pt idx="27">
                  <c:v>45798</c:v>
                </c:pt>
                <c:pt idx="28">
                  <c:v>48010.86</c:v>
                </c:pt>
                <c:pt idx="29">
                  <c:v>50310</c:v>
                </c:pt>
                <c:pt idx="30">
                  <c:v>52973.91</c:v>
                </c:pt>
                <c:pt idx="31">
                  <c:v>53159</c:v>
                </c:pt>
                <c:pt idx="32">
                  <c:v>54397.59</c:v>
                </c:pt>
                <c:pt idx="33">
                  <c:v>56430</c:v>
                </c:pt>
                <c:pt idx="34">
                  <c:v>56911.360000000001</c:v>
                </c:pt>
                <c:pt idx="35">
                  <c:v>44817.51</c:v>
                </c:pt>
                <c:pt idx="36">
                  <c:v>42521.1</c:v>
                </c:pt>
                <c:pt idx="37">
                  <c:v>44740.800000000003</c:v>
                </c:pt>
                <c:pt idx="38">
                  <c:v>44070.15</c:v>
                </c:pt>
                <c:pt idx="39">
                  <c:v>45796.92</c:v>
                </c:pt>
                <c:pt idx="40">
                  <c:v>51338.76</c:v>
                </c:pt>
                <c:pt idx="41">
                  <c:v>53220.84</c:v>
                </c:pt>
                <c:pt idx="42">
                  <c:v>48953.84</c:v>
                </c:pt>
                <c:pt idx="43">
                  <c:v>52512.28</c:v>
                </c:pt>
                <c:pt idx="44">
                  <c:v>53416.44</c:v>
                </c:pt>
                <c:pt idx="45">
                  <c:v>50973.63</c:v>
                </c:pt>
                <c:pt idx="46">
                  <c:v>46449.3</c:v>
                </c:pt>
                <c:pt idx="47">
                  <c:v>46206.26</c:v>
                </c:pt>
                <c:pt idx="48">
                  <c:v>48101.07</c:v>
                </c:pt>
                <c:pt idx="49">
                  <c:v>50825.25</c:v>
                </c:pt>
                <c:pt idx="50">
                  <c:v>55722.5</c:v>
                </c:pt>
                <c:pt idx="51">
                  <c:v>58848.959999999999</c:v>
                </c:pt>
                <c:pt idx="52">
                  <c:v>76118.25</c:v>
                </c:pt>
                <c:pt idx="53">
                  <c:v>57464.08</c:v>
                </c:pt>
                <c:pt idx="54">
                  <c:v>54176.800000000003</c:v>
                </c:pt>
                <c:pt idx="55">
                  <c:v>60118.71</c:v>
                </c:pt>
                <c:pt idx="56">
                  <c:v>57505</c:v>
                </c:pt>
                <c:pt idx="57">
                  <c:v>54259.16</c:v>
                </c:pt>
                <c:pt idx="58">
                  <c:v>54227.82</c:v>
                </c:pt>
                <c:pt idx="59">
                  <c:v>57045.52</c:v>
                </c:pt>
                <c:pt idx="60">
                  <c:v>57272.67</c:v>
                </c:pt>
                <c:pt idx="61">
                  <c:v>63126</c:v>
                </c:pt>
                <c:pt idx="62">
                  <c:v>72919.44</c:v>
                </c:pt>
                <c:pt idx="63" formatCode="#,##0">
                  <c:v>83565</c:v>
                </c:pt>
                <c:pt idx="64">
                  <c:v>73689.59</c:v>
                </c:pt>
                <c:pt idx="65">
                  <c:v>64812.68</c:v>
                </c:pt>
                <c:pt idx="66">
                  <c:v>64449</c:v>
                </c:pt>
                <c:pt idx="67">
                  <c:v>60843.4375</c:v>
                </c:pt>
                <c:pt idx="68">
                  <c:v>60156</c:v>
                </c:pt>
                <c:pt idx="69">
                  <c:v>62510</c:v>
                </c:pt>
                <c:pt idx="70">
                  <c:v>57580.875</c:v>
                </c:pt>
                <c:pt idx="71">
                  <c:v>57102</c:v>
                </c:pt>
                <c:pt idx="72">
                  <c:v>61506.25</c:v>
                </c:pt>
                <c:pt idx="73">
                  <c:v>62453.25</c:v>
                </c:pt>
                <c:pt idx="74">
                  <c:v>65531.25</c:v>
                </c:pt>
                <c:pt idx="75">
                  <c:v>63404</c:v>
                </c:pt>
                <c:pt idx="76">
                  <c:v>61951.5</c:v>
                </c:pt>
                <c:pt idx="77">
                  <c:v>61030.8125</c:v>
                </c:pt>
                <c:pt idx="78">
                  <c:v>60795.375</c:v>
                </c:pt>
                <c:pt idx="79">
                  <c:v>61263.125</c:v>
                </c:pt>
                <c:pt idx="80">
                  <c:v>61916.3125</c:v>
                </c:pt>
                <c:pt idx="81">
                  <c:v>63997.5</c:v>
                </c:pt>
                <c:pt idx="82">
                  <c:v>77991.375</c:v>
                </c:pt>
                <c:pt idx="83">
                  <c:v>82122.8125</c:v>
                </c:pt>
                <c:pt idx="84" formatCode="#,##0">
                  <c:v>86172</c:v>
                </c:pt>
                <c:pt idx="85">
                  <c:v>90866.75</c:v>
                </c:pt>
                <c:pt idx="86">
                  <c:v>92439.75</c:v>
                </c:pt>
                <c:pt idx="87">
                  <c:v>94218.75</c:v>
                </c:pt>
                <c:pt idx="88">
                  <c:v>94684.5</c:v>
                </c:pt>
                <c:pt idx="89">
                  <c:v>84682.3125</c:v>
                </c:pt>
                <c:pt idx="90">
                  <c:v>87358.875</c:v>
                </c:pt>
                <c:pt idx="91">
                  <c:v>84543.75</c:v>
                </c:pt>
                <c:pt idx="92">
                  <c:v>90337.5</c:v>
                </c:pt>
                <c:pt idx="93">
                  <c:v>91680.666666666657</c:v>
                </c:pt>
                <c:pt idx="94">
                  <c:v>85772.25</c:v>
                </c:pt>
                <c:pt idx="95">
                  <c:v>85445.75</c:v>
                </c:pt>
                <c:pt idx="96">
                  <c:v>84332.5</c:v>
                </c:pt>
                <c:pt idx="97">
                  <c:v>89040</c:v>
                </c:pt>
                <c:pt idx="98">
                  <c:v>88381.125</c:v>
                </c:pt>
                <c:pt idx="99">
                  <c:v>78925.9375</c:v>
                </c:pt>
                <c:pt idx="100">
                  <c:v>86099.458333333343</c:v>
                </c:pt>
                <c:pt idx="101">
                  <c:v>90860.4375</c:v>
                </c:pt>
                <c:pt idx="102">
                  <c:v>77818.125</c:v>
                </c:pt>
                <c:pt idx="103">
                  <c:v>77228.666666666672</c:v>
                </c:pt>
                <c:pt idx="104">
                  <c:v>78369.8125</c:v>
                </c:pt>
                <c:pt idx="105">
                  <c:v>74095.75</c:v>
                </c:pt>
                <c:pt idx="106">
                  <c:v>72718.8</c:v>
                </c:pt>
                <c:pt idx="107">
                  <c:v>77287.33</c:v>
                </c:pt>
                <c:pt idx="108">
                  <c:v>78678</c:v>
                </c:pt>
                <c:pt idx="109" formatCode="#,##0">
                  <c:v>81709.919999999998</c:v>
                </c:pt>
                <c:pt idx="110" formatCode="#,##0">
                  <c:v>80399.039999999994</c:v>
                </c:pt>
                <c:pt idx="111" formatCode="#,##0">
                  <c:v>80976.320000000007</c:v>
                </c:pt>
                <c:pt idx="112" formatCode="#,##0">
                  <c:v>79414.399999999994</c:v>
                </c:pt>
                <c:pt idx="113" formatCode="#,##0">
                  <c:v>79647.09</c:v>
                </c:pt>
                <c:pt idx="114" formatCode="#,##0">
                  <c:v>78639.25</c:v>
                </c:pt>
                <c:pt idx="115" formatCode="#,##0">
                  <c:v>77957.95</c:v>
                </c:pt>
                <c:pt idx="116" formatCode="#,##0">
                  <c:v>79285.8</c:v>
                </c:pt>
                <c:pt idx="117" formatCode="#,##0">
                  <c:v>87935.16</c:v>
                </c:pt>
                <c:pt idx="118" formatCode="#,##0">
                  <c:v>88470.96</c:v>
                </c:pt>
                <c:pt idx="119" formatCode="#,##0">
                  <c:v>86720.11</c:v>
                </c:pt>
                <c:pt idx="120" formatCode="#,##0">
                  <c:v>90634.47</c:v>
                </c:pt>
                <c:pt idx="121" formatCode="#,##0">
                  <c:v>91487.76</c:v>
                </c:pt>
                <c:pt idx="122" formatCode="#,##0">
                  <c:v>90864.72</c:v>
                </c:pt>
                <c:pt idx="123" formatCode="#,##0">
                  <c:v>96025.8</c:v>
                </c:pt>
                <c:pt idx="124" formatCode="#,##0">
                  <c:v>92949.28</c:v>
                </c:pt>
              </c:numCache>
            </c:numRef>
          </c:val>
          <c:smooth val="1"/>
          <c:extLst>
            <c:ext xmlns:c16="http://schemas.microsoft.com/office/drawing/2014/chart" uri="{C3380CC4-5D6E-409C-BE32-E72D297353CC}">
              <c16:uniqueId val="{00000001-BCE8-4B6B-8BE1-D5DB7FA3A2A0}"/>
            </c:ext>
          </c:extLst>
        </c:ser>
        <c:ser>
          <c:idx val="3"/>
          <c:order val="2"/>
          <c:tx>
            <c:strRef>
              <c:f>'Maandelikse data'!$J$97</c:f>
              <c:strCache>
                <c:ptCount val="1"/>
                <c:pt idx="0">
                  <c:v>FMP</c:v>
                </c:pt>
              </c:strCache>
            </c:strRef>
          </c:tx>
          <c:spPr>
            <a:ln w="63500">
              <a:solidFill>
                <a:srgbClr val="FFC00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data'!$J$158:$J$282</c:f>
              <c:numCache>
                <c:formatCode>#,###,###</c:formatCode>
                <c:ptCount val="125"/>
                <c:pt idx="0">
                  <c:v>28635.75</c:v>
                </c:pt>
                <c:pt idx="1">
                  <c:v>33871.5</c:v>
                </c:pt>
                <c:pt idx="2">
                  <c:v>42053.22</c:v>
                </c:pt>
                <c:pt idx="3">
                  <c:v>31826.5</c:v>
                </c:pt>
                <c:pt idx="4">
                  <c:v>29326.5</c:v>
                </c:pt>
                <c:pt idx="5">
                  <c:v>28597.5</c:v>
                </c:pt>
                <c:pt idx="6">
                  <c:v>27788.400000000001</c:v>
                </c:pt>
                <c:pt idx="7">
                  <c:v>23070.17</c:v>
                </c:pt>
                <c:pt idx="8">
                  <c:v>27560.25</c:v>
                </c:pt>
                <c:pt idx="9">
                  <c:v>37300.5</c:v>
                </c:pt>
                <c:pt idx="10">
                  <c:v>33711.5</c:v>
                </c:pt>
                <c:pt idx="11">
                  <c:v>33592.5</c:v>
                </c:pt>
                <c:pt idx="12">
                  <c:v>34398</c:v>
                </c:pt>
                <c:pt idx="13">
                  <c:v>33117</c:v>
                </c:pt>
                <c:pt idx="14">
                  <c:v>31796.04</c:v>
                </c:pt>
                <c:pt idx="15">
                  <c:v>29801.31</c:v>
                </c:pt>
                <c:pt idx="16">
                  <c:v>31104</c:v>
                </c:pt>
                <c:pt idx="17">
                  <c:v>32469.360000000001</c:v>
                </c:pt>
                <c:pt idx="18">
                  <c:v>31680</c:v>
                </c:pt>
                <c:pt idx="19">
                  <c:v>30714.01</c:v>
                </c:pt>
                <c:pt idx="20">
                  <c:v>40449.24</c:v>
                </c:pt>
                <c:pt idx="21">
                  <c:v>40607.22</c:v>
                </c:pt>
                <c:pt idx="22">
                  <c:v>41730</c:v>
                </c:pt>
                <c:pt idx="23">
                  <c:v>43173.9</c:v>
                </c:pt>
                <c:pt idx="24">
                  <c:v>43215.72</c:v>
                </c:pt>
                <c:pt idx="25">
                  <c:v>43467.6</c:v>
                </c:pt>
                <c:pt idx="26">
                  <c:v>38328.28</c:v>
                </c:pt>
                <c:pt idx="27">
                  <c:v>40234.89</c:v>
                </c:pt>
                <c:pt idx="28">
                  <c:v>42623.24</c:v>
                </c:pt>
                <c:pt idx="29">
                  <c:v>42408.75</c:v>
                </c:pt>
                <c:pt idx="30">
                  <c:v>42599.88</c:v>
                </c:pt>
                <c:pt idx="31">
                  <c:v>43460</c:v>
                </c:pt>
                <c:pt idx="32">
                  <c:v>42094.78</c:v>
                </c:pt>
                <c:pt idx="33">
                  <c:v>44460</c:v>
                </c:pt>
                <c:pt idx="34">
                  <c:v>44704</c:v>
                </c:pt>
                <c:pt idx="35">
                  <c:v>37205.25</c:v>
                </c:pt>
                <c:pt idx="36">
                  <c:v>36900</c:v>
                </c:pt>
                <c:pt idx="37">
                  <c:v>38694.1</c:v>
                </c:pt>
                <c:pt idx="38">
                  <c:v>38287.35</c:v>
                </c:pt>
                <c:pt idx="39">
                  <c:v>40054.17</c:v>
                </c:pt>
                <c:pt idx="40">
                  <c:v>40993.26</c:v>
                </c:pt>
                <c:pt idx="41">
                  <c:v>43006.34</c:v>
                </c:pt>
                <c:pt idx="42">
                  <c:v>40089.660000000003</c:v>
                </c:pt>
                <c:pt idx="43">
                  <c:v>42444.72</c:v>
                </c:pt>
                <c:pt idx="44">
                  <c:v>41608.44</c:v>
                </c:pt>
                <c:pt idx="45">
                  <c:v>39539.75</c:v>
                </c:pt>
                <c:pt idx="46">
                  <c:v>36965.550000000003</c:v>
                </c:pt>
                <c:pt idx="47">
                  <c:v>37729.879999999997</c:v>
                </c:pt>
                <c:pt idx="48">
                  <c:v>38030.82</c:v>
                </c:pt>
                <c:pt idx="49">
                  <c:v>41918.730000000003</c:v>
                </c:pt>
                <c:pt idx="50">
                  <c:v>44750.559999999998</c:v>
                </c:pt>
                <c:pt idx="51">
                  <c:v>47166.96</c:v>
                </c:pt>
                <c:pt idx="52">
                  <c:v>46623.33</c:v>
                </c:pt>
                <c:pt idx="53">
                  <c:v>44715.33</c:v>
                </c:pt>
                <c:pt idx="54">
                  <c:v>43119.45</c:v>
                </c:pt>
                <c:pt idx="55">
                  <c:v>48255.77</c:v>
                </c:pt>
                <c:pt idx="56">
                  <c:v>46746</c:v>
                </c:pt>
                <c:pt idx="57">
                  <c:v>47930.91</c:v>
                </c:pt>
                <c:pt idx="58">
                  <c:v>48685.32</c:v>
                </c:pt>
                <c:pt idx="59">
                  <c:v>46865</c:v>
                </c:pt>
                <c:pt idx="60">
                  <c:v>45281.34</c:v>
                </c:pt>
                <c:pt idx="61">
                  <c:v>47164.14</c:v>
                </c:pt>
                <c:pt idx="62">
                  <c:v>48127.5</c:v>
                </c:pt>
                <c:pt idx="63" formatCode="#,##0">
                  <c:v>50844.66</c:v>
                </c:pt>
                <c:pt idx="64">
                  <c:v>48788.34</c:v>
                </c:pt>
                <c:pt idx="65">
                  <c:v>47702.68</c:v>
                </c:pt>
                <c:pt idx="66">
                  <c:v>54622.62</c:v>
                </c:pt>
                <c:pt idx="67">
                  <c:v>52120.75</c:v>
                </c:pt>
                <c:pt idx="68">
                  <c:v>49394.76</c:v>
                </c:pt>
                <c:pt idx="69">
                  <c:v>49975.1</c:v>
                </c:pt>
                <c:pt idx="70">
                  <c:v>46820.8125</c:v>
                </c:pt>
                <c:pt idx="71">
                  <c:v>47058</c:v>
                </c:pt>
                <c:pt idx="72">
                  <c:v>50529.75</c:v>
                </c:pt>
                <c:pt idx="73">
                  <c:v>51567.75</c:v>
                </c:pt>
                <c:pt idx="74">
                  <c:v>62250</c:v>
                </c:pt>
                <c:pt idx="75">
                  <c:v>58360.5</c:v>
                </c:pt>
                <c:pt idx="76">
                  <c:v>58266</c:v>
                </c:pt>
                <c:pt idx="77">
                  <c:v>56590.625</c:v>
                </c:pt>
                <c:pt idx="78">
                  <c:v>57160.375</c:v>
                </c:pt>
                <c:pt idx="79">
                  <c:v>54169.5</c:v>
                </c:pt>
                <c:pt idx="80">
                  <c:v>52888.75</c:v>
                </c:pt>
                <c:pt idx="81">
                  <c:v>56113.75</c:v>
                </c:pt>
                <c:pt idx="82">
                  <c:v>61285.875</c:v>
                </c:pt>
                <c:pt idx="83">
                  <c:v>62805.625</c:v>
                </c:pt>
                <c:pt idx="84" formatCode="#,##0">
                  <c:v>62565</c:v>
                </c:pt>
                <c:pt idx="85">
                  <c:v>69418.75</c:v>
                </c:pt>
                <c:pt idx="86">
                  <c:v>69423.375</c:v>
                </c:pt>
                <c:pt idx="87">
                  <c:v>64406.25</c:v>
                </c:pt>
                <c:pt idx="88">
                  <c:v>61038.75</c:v>
                </c:pt>
                <c:pt idx="89">
                  <c:v>64228.125</c:v>
                </c:pt>
                <c:pt idx="90">
                  <c:v>66228.75</c:v>
                </c:pt>
                <c:pt idx="91">
                  <c:v>58867.5</c:v>
                </c:pt>
                <c:pt idx="92">
                  <c:v>60663</c:v>
                </c:pt>
                <c:pt idx="93">
                  <c:v>64184</c:v>
                </c:pt>
                <c:pt idx="94">
                  <c:v>57836.25</c:v>
                </c:pt>
                <c:pt idx="95">
                  <c:v>57538.5</c:v>
                </c:pt>
                <c:pt idx="96">
                  <c:v>54869.5</c:v>
                </c:pt>
                <c:pt idx="97">
                  <c:v>58128</c:v>
                </c:pt>
                <c:pt idx="98">
                  <c:v>59834.25</c:v>
                </c:pt>
                <c:pt idx="99">
                  <c:v>57008.375</c:v>
                </c:pt>
                <c:pt idx="100">
                  <c:v>60673.583333333328</c:v>
                </c:pt>
                <c:pt idx="101">
                  <c:v>59404.25</c:v>
                </c:pt>
                <c:pt idx="102">
                  <c:v>58080</c:v>
                </c:pt>
                <c:pt idx="103">
                  <c:v>52449.833333333343</c:v>
                </c:pt>
                <c:pt idx="104">
                  <c:v>51456.125</c:v>
                </c:pt>
                <c:pt idx="105">
                  <c:v>56941.75</c:v>
                </c:pt>
                <c:pt idx="106">
                  <c:v>55791.12</c:v>
                </c:pt>
                <c:pt idx="107">
                  <c:v>58398.18</c:v>
                </c:pt>
                <c:pt idx="108">
                  <c:v>61927.199999999997</c:v>
                </c:pt>
                <c:pt idx="109" formatCode="#,##0">
                  <c:v>64458.78</c:v>
                </c:pt>
                <c:pt idx="110" formatCode="#,##0">
                  <c:v>60487.48</c:v>
                </c:pt>
                <c:pt idx="111" formatCode="#,##0">
                  <c:v>61454.400000000001</c:v>
                </c:pt>
                <c:pt idx="112" formatCode="#,##0">
                  <c:v>62265.599999999999</c:v>
                </c:pt>
                <c:pt idx="113" formatCode="#,##0">
                  <c:v>61606.5</c:v>
                </c:pt>
                <c:pt idx="114" formatCode="#,##0">
                  <c:v>58235.75</c:v>
                </c:pt>
                <c:pt idx="115" formatCode="#,##0">
                  <c:v>60648</c:v>
                </c:pt>
                <c:pt idx="116" formatCode="#,##0">
                  <c:v>61143.24</c:v>
                </c:pt>
                <c:pt idx="117" formatCode="#,##0">
                  <c:v>62760.6</c:v>
                </c:pt>
                <c:pt idx="118" formatCode="#,##0">
                  <c:v>67655.320000000007</c:v>
                </c:pt>
                <c:pt idx="119" formatCode="#,##0">
                  <c:v>71005.850000000006</c:v>
                </c:pt>
                <c:pt idx="120" formatCode="#,##0">
                  <c:v>72410.179999999993</c:v>
                </c:pt>
                <c:pt idx="121" formatCode="#,##0">
                  <c:v>76147.5</c:v>
                </c:pt>
                <c:pt idx="122" formatCode="#,##0">
                  <c:v>73068.55</c:v>
                </c:pt>
                <c:pt idx="123" formatCode="#,##0">
                  <c:v>77597.179999999993</c:v>
                </c:pt>
                <c:pt idx="124" formatCode="#,##0">
                  <c:v>77545.119999999995</c:v>
                </c:pt>
              </c:numCache>
            </c:numRef>
          </c:val>
          <c:smooth val="1"/>
          <c:extLst>
            <c:ext xmlns:c16="http://schemas.microsoft.com/office/drawing/2014/chart" uri="{C3380CC4-5D6E-409C-BE32-E72D297353CC}">
              <c16:uniqueId val="{00000002-BCE8-4B6B-8BE1-D5DB7FA3A2A0}"/>
            </c:ext>
          </c:extLst>
        </c:ser>
        <c:ser>
          <c:idx val="0"/>
          <c:order val="3"/>
          <c:tx>
            <c:v>Butter</c:v>
          </c:tx>
          <c:spPr>
            <a:ln w="57150">
              <a:solidFill>
                <a:srgbClr val="FF0000"/>
              </a:solidFill>
            </a:ln>
          </c:spPr>
          <c:marker>
            <c:symbol val="none"/>
          </c:marker>
          <c:cat>
            <c:numRef>
              <c:f>'Maandelikse data'!$A$158:$A$282</c:f>
              <c:numCache>
                <c:formatCode>mmm\-yy</c:formatCode>
                <c:ptCount val="125"/>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43269</c:v>
                </c:pt>
                <c:pt idx="42">
                  <c:v>43299</c:v>
                </c:pt>
                <c:pt idx="43">
                  <c:v>43330</c:v>
                </c:pt>
                <c:pt idx="44">
                  <c:v>43361</c:v>
                </c:pt>
                <c:pt idx="45">
                  <c:v>43391</c:v>
                </c:pt>
                <c:pt idx="46">
                  <c:v>43422</c:v>
                </c:pt>
                <c:pt idx="47">
                  <c:v>43452</c:v>
                </c:pt>
                <c:pt idx="48">
                  <c:v>43466</c:v>
                </c:pt>
                <c:pt idx="49">
                  <c:v>43514</c:v>
                </c:pt>
                <c:pt idx="50">
                  <c:v>43542</c:v>
                </c:pt>
                <c:pt idx="51">
                  <c:v>43573</c:v>
                </c:pt>
                <c:pt idx="52">
                  <c:v>43603</c:v>
                </c:pt>
                <c:pt idx="53">
                  <c:v>43634</c:v>
                </c:pt>
                <c:pt idx="54">
                  <c:v>43664</c:v>
                </c:pt>
                <c:pt idx="55">
                  <c:v>43695</c:v>
                </c:pt>
                <c:pt idx="56">
                  <c:v>43726</c:v>
                </c:pt>
                <c:pt idx="57">
                  <c:v>43756</c:v>
                </c:pt>
                <c:pt idx="58">
                  <c:v>43787</c:v>
                </c:pt>
                <c:pt idx="59">
                  <c:v>43817</c:v>
                </c:pt>
                <c:pt idx="60">
                  <c:v>43848</c:v>
                </c:pt>
                <c:pt idx="61">
                  <c:v>43879</c:v>
                </c:pt>
                <c:pt idx="62">
                  <c:v>43908</c:v>
                </c:pt>
                <c:pt idx="63">
                  <c:v>43939</c:v>
                </c:pt>
                <c:pt idx="64">
                  <c:v>43969</c:v>
                </c:pt>
                <c:pt idx="65">
                  <c:v>44000</c:v>
                </c:pt>
                <c:pt idx="66">
                  <c:v>44030</c:v>
                </c:pt>
                <c:pt idx="67">
                  <c:v>44061</c:v>
                </c:pt>
                <c:pt idx="68">
                  <c:v>44092</c:v>
                </c:pt>
                <c:pt idx="69">
                  <c:v>44122</c:v>
                </c:pt>
                <c:pt idx="70">
                  <c:v>44153</c:v>
                </c:pt>
                <c:pt idx="71">
                  <c:v>44183</c:v>
                </c:pt>
                <c:pt idx="72">
                  <c:v>44214</c:v>
                </c:pt>
                <c:pt idx="73">
                  <c:v>44245</c:v>
                </c:pt>
                <c:pt idx="74">
                  <c:v>44273</c:v>
                </c:pt>
                <c:pt idx="75">
                  <c:v>44304</c:v>
                </c:pt>
                <c:pt idx="76">
                  <c:v>44334</c:v>
                </c:pt>
                <c:pt idx="77">
                  <c:v>44365</c:v>
                </c:pt>
                <c:pt idx="78">
                  <c:v>44395</c:v>
                </c:pt>
                <c:pt idx="79">
                  <c:v>44426</c:v>
                </c:pt>
                <c:pt idx="80">
                  <c:v>44457</c:v>
                </c:pt>
                <c:pt idx="81">
                  <c:v>44487</c:v>
                </c:pt>
                <c:pt idx="82">
                  <c:v>44518</c:v>
                </c:pt>
                <c:pt idx="83">
                  <c:v>44548</c:v>
                </c:pt>
                <c:pt idx="84">
                  <c:v>44579</c:v>
                </c:pt>
                <c:pt idx="85">
                  <c:v>44610</c:v>
                </c:pt>
                <c:pt idx="86">
                  <c:v>44638</c:v>
                </c:pt>
                <c:pt idx="87">
                  <c:v>44669</c:v>
                </c:pt>
                <c:pt idx="88">
                  <c:v>44699</c:v>
                </c:pt>
                <c:pt idx="89">
                  <c:v>44730</c:v>
                </c:pt>
                <c:pt idx="90">
                  <c:v>44760</c:v>
                </c:pt>
                <c:pt idx="91">
                  <c:v>44791</c:v>
                </c:pt>
                <c:pt idx="92">
                  <c:v>44822</c:v>
                </c:pt>
                <c:pt idx="93">
                  <c:v>44852</c:v>
                </c:pt>
                <c:pt idx="94">
                  <c:v>44883</c:v>
                </c:pt>
                <c:pt idx="95">
                  <c:v>44913</c:v>
                </c:pt>
                <c:pt idx="96">
                  <c:v>44944</c:v>
                </c:pt>
                <c:pt idx="97">
                  <c:v>44975</c:v>
                </c:pt>
                <c:pt idx="98">
                  <c:v>45003</c:v>
                </c:pt>
                <c:pt idx="99">
                  <c:v>45034</c:v>
                </c:pt>
                <c:pt idx="100">
                  <c:v>45064</c:v>
                </c:pt>
                <c:pt idx="101">
                  <c:v>45095</c:v>
                </c:pt>
                <c:pt idx="102">
                  <c:v>45125</c:v>
                </c:pt>
                <c:pt idx="103">
                  <c:v>45156</c:v>
                </c:pt>
                <c:pt idx="104">
                  <c:v>45187</c:v>
                </c:pt>
                <c:pt idx="105">
                  <c:v>45217</c:v>
                </c:pt>
                <c:pt idx="106">
                  <c:v>45248</c:v>
                </c:pt>
                <c:pt idx="107">
                  <c:v>45278</c:v>
                </c:pt>
                <c:pt idx="108">
                  <c:v>45309</c:v>
                </c:pt>
                <c:pt idx="109">
                  <c:v>45340</c:v>
                </c:pt>
                <c:pt idx="110">
                  <c:v>45369</c:v>
                </c:pt>
                <c:pt idx="111">
                  <c:v>45400</c:v>
                </c:pt>
                <c:pt idx="112">
                  <c:v>45430</c:v>
                </c:pt>
                <c:pt idx="113">
                  <c:v>45461</c:v>
                </c:pt>
                <c:pt idx="114">
                  <c:v>45491</c:v>
                </c:pt>
                <c:pt idx="115">
                  <c:v>45522</c:v>
                </c:pt>
                <c:pt idx="116">
                  <c:v>45553</c:v>
                </c:pt>
                <c:pt idx="117">
                  <c:v>45583</c:v>
                </c:pt>
                <c:pt idx="118">
                  <c:v>45614</c:v>
                </c:pt>
                <c:pt idx="119">
                  <c:v>45644</c:v>
                </c:pt>
                <c:pt idx="120">
                  <c:v>45675</c:v>
                </c:pt>
                <c:pt idx="121">
                  <c:v>45706</c:v>
                </c:pt>
                <c:pt idx="122">
                  <c:v>45734</c:v>
                </c:pt>
                <c:pt idx="123">
                  <c:v>45765</c:v>
                </c:pt>
                <c:pt idx="124">
                  <c:v>45795</c:v>
                </c:pt>
              </c:numCache>
            </c:numRef>
          </c:cat>
          <c:val>
            <c:numRef>
              <c:f>'Maandelikse data'!$G$158:$G$282</c:f>
              <c:numCache>
                <c:formatCode>#,###,###</c:formatCode>
                <c:ptCount val="125"/>
                <c:pt idx="0">
                  <c:v>40321.449999999997</c:v>
                </c:pt>
                <c:pt idx="1">
                  <c:v>43343.94</c:v>
                </c:pt>
                <c:pt idx="2">
                  <c:v>47938.5</c:v>
                </c:pt>
                <c:pt idx="3">
                  <c:v>39452.85</c:v>
                </c:pt>
                <c:pt idx="4">
                  <c:v>39046.14</c:v>
                </c:pt>
                <c:pt idx="5">
                  <c:v>36285</c:v>
                </c:pt>
                <c:pt idx="6">
                  <c:v>35856</c:v>
                </c:pt>
                <c:pt idx="7">
                  <c:v>34611.71</c:v>
                </c:pt>
                <c:pt idx="8">
                  <c:v>39550.660000000003</c:v>
                </c:pt>
                <c:pt idx="9">
                  <c:v>42862.5</c:v>
                </c:pt>
                <c:pt idx="10">
                  <c:v>40595</c:v>
                </c:pt>
                <c:pt idx="11">
                  <c:v>45163.25</c:v>
                </c:pt>
                <c:pt idx="12">
                  <c:v>50778</c:v>
                </c:pt>
                <c:pt idx="13">
                  <c:v>48098.5</c:v>
                </c:pt>
                <c:pt idx="14">
                  <c:v>41634</c:v>
                </c:pt>
                <c:pt idx="15">
                  <c:v>38769.5</c:v>
                </c:pt>
                <c:pt idx="16">
                  <c:v>39552</c:v>
                </c:pt>
                <c:pt idx="17">
                  <c:v>41791.5</c:v>
                </c:pt>
                <c:pt idx="18">
                  <c:v>42652.800000000003</c:v>
                </c:pt>
                <c:pt idx="19">
                  <c:v>39817</c:v>
                </c:pt>
                <c:pt idx="20">
                  <c:v>55008.72</c:v>
                </c:pt>
                <c:pt idx="21">
                  <c:v>55467.26</c:v>
                </c:pt>
                <c:pt idx="22">
                  <c:v>57031</c:v>
                </c:pt>
                <c:pt idx="23">
                  <c:v>60845.4</c:v>
                </c:pt>
                <c:pt idx="24">
                  <c:v>60003</c:v>
                </c:pt>
                <c:pt idx="25">
                  <c:v>60548.4</c:v>
                </c:pt>
                <c:pt idx="26">
                  <c:v>61296.78</c:v>
                </c:pt>
                <c:pt idx="27">
                  <c:v>68454.539999999994</c:v>
                </c:pt>
                <c:pt idx="28">
                  <c:v>68008.75</c:v>
                </c:pt>
                <c:pt idx="29">
                  <c:v>74013.75</c:v>
                </c:pt>
                <c:pt idx="30">
                  <c:v>79332.75</c:v>
                </c:pt>
                <c:pt idx="31">
                  <c:v>80493.75</c:v>
                </c:pt>
                <c:pt idx="32">
                  <c:v>81865.55</c:v>
                </c:pt>
                <c:pt idx="33">
                  <c:v>81396</c:v>
                </c:pt>
                <c:pt idx="34">
                  <c:v>78594.559999999998</c:v>
                </c:pt>
                <c:pt idx="35">
                  <c:v>62136.06</c:v>
                </c:pt>
                <c:pt idx="36">
                  <c:v>59187.6</c:v>
                </c:pt>
                <c:pt idx="37">
                  <c:v>63789.1</c:v>
                </c:pt>
                <c:pt idx="38">
                  <c:v>62805</c:v>
                </c:pt>
                <c:pt idx="39">
                  <c:v>67558.92</c:v>
                </c:pt>
                <c:pt idx="40">
                  <c:v>55865.7</c:v>
                </c:pt>
                <c:pt idx="41">
                  <c:v>75297.34</c:v>
                </c:pt>
                <c:pt idx="42">
                  <c:v>67030.34</c:v>
                </c:pt>
                <c:pt idx="43">
                  <c:v>66011</c:v>
                </c:pt>
                <c:pt idx="44">
                  <c:v>63556.56</c:v>
                </c:pt>
                <c:pt idx="45">
                  <c:v>60405.13</c:v>
                </c:pt>
                <c:pt idx="46">
                  <c:v>54359.45</c:v>
                </c:pt>
                <c:pt idx="47">
                  <c:v>54497.13</c:v>
                </c:pt>
                <c:pt idx="48">
                  <c:v>57824.07</c:v>
                </c:pt>
                <c:pt idx="49">
                  <c:v>61543.5</c:v>
                </c:pt>
                <c:pt idx="50">
                  <c:v>65515.28</c:v>
                </c:pt>
                <c:pt idx="51">
                  <c:v>75671.039999999994</c:v>
                </c:pt>
                <c:pt idx="52">
                  <c:v>81255.33</c:v>
                </c:pt>
                <c:pt idx="53">
                  <c:v>70154.55</c:v>
                </c:pt>
                <c:pt idx="54">
                  <c:v>61201.8</c:v>
                </c:pt>
                <c:pt idx="55">
                  <c:v>61939.11</c:v>
                </c:pt>
                <c:pt idx="56">
                  <c:v>61407.92</c:v>
                </c:pt>
                <c:pt idx="57">
                  <c:v>61793.5</c:v>
                </c:pt>
                <c:pt idx="58">
                  <c:v>61159.64</c:v>
                </c:pt>
                <c:pt idx="59">
                  <c:v>57146.46</c:v>
                </c:pt>
                <c:pt idx="60">
                  <c:v>56911.92</c:v>
                </c:pt>
                <c:pt idx="61">
                  <c:v>63787.32</c:v>
                </c:pt>
                <c:pt idx="62">
                  <c:v>71463.06</c:v>
                </c:pt>
                <c:pt idx="63" formatCode="#,##0">
                  <c:v>78681.09</c:v>
                </c:pt>
                <c:pt idx="64">
                  <c:v>70520.34</c:v>
                </c:pt>
                <c:pt idx="65">
                  <c:v>62246.18</c:v>
                </c:pt>
                <c:pt idx="66">
                  <c:v>60900.12</c:v>
                </c:pt>
                <c:pt idx="67">
                  <c:v>59228.125</c:v>
                </c:pt>
                <c:pt idx="68">
                  <c:v>56914.26</c:v>
                </c:pt>
                <c:pt idx="69">
                  <c:v>59318.7</c:v>
                </c:pt>
                <c:pt idx="70">
                  <c:v>59325.75</c:v>
                </c:pt>
                <c:pt idx="71">
                  <c:v>60543</c:v>
                </c:pt>
                <c:pt idx="72">
                  <c:v>70022.5</c:v>
                </c:pt>
                <c:pt idx="73">
                  <c:v>73615.5</c:v>
                </c:pt>
                <c:pt idx="74">
                  <c:v>84281.25</c:v>
                </c:pt>
                <c:pt idx="75">
                  <c:v>82947.5625</c:v>
                </c:pt>
                <c:pt idx="76">
                  <c:v>71691.75</c:v>
                </c:pt>
                <c:pt idx="77">
                  <c:v>65383.9375</c:v>
                </c:pt>
                <c:pt idx="78">
                  <c:v>65520.875</c:v>
                </c:pt>
                <c:pt idx="79">
                  <c:v>68264.625</c:v>
                </c:pt>
                <c:pt idx="80">
                  <c:v>70032</c:v>
                </c:pt>
                <c:pt idx="81">
                  <c:v>72623.25</c:v>
                </c:pt>
                <c:pt idx="82">
                  <c:v>87509.625</c:v>
                </c:pt>
                <c:pt idx="83">
                  <c:v>91930</c:v>
                </c:pt>
                <c:pt idx="84" formatCode="#,##0">
                  <c:v>93912</c:v>
                </c:pt>
                <c:pt idx="85">
                  <c:v>102452.5</c:v>
                </c:pt>
                <c:pt idx="86">
                  <c:v>104415.75</c:v>
                </c:pt>
                <c:pt idx="87">
                  <c:v>102656.25</c:v>
                </c:pt>
                <c:pt idx="88">
                  <c:v>98456</c:v>
                </c:pt>
                <c:pt idx="89">
                  <c:v>95848.125</c:v>
                </c:pt>
                <c:pt idx="90">
                  <c:v>96820.125</c:v>
                </c:pt>
                <c:pt idx="91">
                  <c:v>88718.75</c:v>
                </c:pt>
                <c:pt idx="92">
                  <c:v>93513</c:v>
                </c:pt>
                <c:pt idx="93">
                  <c:v>92283.333333333343</c:v>
                </c:pt>
                <c:pt idx="94">
                  <c:v>84790.125</c:v>
                </c:pt>
                <c:pt idx="95">
                  <c:v>81566.75</c:v>
                </c:pt>
                <c:pt idx="96">
                  <c:v>77500.5</c:v>
                </c:pt>
                <c:pt idx="97">
                  <c:v>82544</c:v>
                </c:pt>
                <c:pt idx="98">
                  <c:v>89865.5625</c:v>
                </c:pt>
                <c:pt idx="99">
                  <c:v>85171.875</c:v>
                </c:pt>
                <c:pt idx="100">
                  <c:v>94495.541666666657</c:v>
                </c:pt>
                <c:pt idx="101">
                  <c:v>98812.1875</c:v>
                </c:pt>
                <c:pt idx="102">
                  <c:v>90863.4375</c:v>
                </c:pt>
                <c:pt idx="103">
                  <c:v>87312.166666666686</c:v>
                </c:pt>
                <c:pt idx="104">
                  <c:v>89514.6875</c:v>
                </c:pt>
                <c:pt idx="105">
                  <c:v>93394</c:v>
                </c:pt>
                <c:pt idx="106">
                  <c:v>91679.28</c:v>
                </c:pt>
                <c:pt idx="107">
                  <c:v>96437.02</c:v>
                </c:pt>
                <c:pt idx="108">
                  <c:v>108363.2</c:v>
                </c:pt>
                <c:pt idx="109" formatCode="#,##0">
                  <c:v>123953.34</c:v>
                </c:pt>
                <c:pt idx="110" formatCode="#,##0">
                  <c:v>121671.3</c:v>
                </c:pt>
                <c:pt idx="111" formatCode="#,##0">
                  <c:v>125514.24000000001</c:v>
                </c:pt>
                <c:pt idx="112" formatCode="#,##0">
                  <c:v>127493.6</c:v>
                </c:pt>
                <c:pt idx="113" formatCode="#,##0">
                  <c:v>137925</c:v>
                </c:pt>
                <c:pt idx="114" formatCode="#,##0">
                  <c:v>135360.25</c:v>
                </c:pt>
                <c:pt idx="115" formatCode="#,##0">
                  <c:v>122992.7</c:v>
                </c:pt>
                <c:pt idx="116" formatCode="#,##0">
                  <c:v>115061.1</c:v>
                </c:pt>
                <c:pt idx="117" formatCode="#,##0">
                  <c:v>116291.7</c:v>
                </c:pt>
                <c:pt idx="118" formatCode="#,##0">
                  <c:v>127084.96</c:v>
                </c:pt>
                <c:pt idx="119" formatCode="#,##0">
                  <c:v>121357.11</c:v>
                </c:pt>
                <c:pt idx="120" formatCode="#,##0">
                  <c:v>127420.19</c:v>
                </c:pt>
                <c:pt idx="121" formatCode="#,##0">
                  <c:v>134647.24</c:v>
                </c:pt>
                <c:pt idx="122" formatCode="#,##0">
                  <c:v>138052.92000000001</c:v>
                </c:pt>
                <c:pt idx="123" formatCode="#,##0">
                  <c:v>143356.85999999999</c:v>
                </c:pt>
                <c:pt idx="124" formatCode="#,##0">
                  <c:v>141494.07999999999</c:v>
                </c:pt>
              </c:numCache>
            </c:numRef>
          </c:val>
          <c:smooth val="0"/>
          <c:extLst>
            <c:ext xmlns:c16="http://schemas.microsoft.com/office/drawing/2014/chart" uri="{C3380CC4-5D6E-409C-BE32-E72D297353CC}">
              <c16:uniqueId val="{00000003-BCE8-4B6B-8BE1-D5DB7FA3A2A0}"/>
            </c:ext>
          </c:extLst>
        </c:ser>
        <c:dLbls>
          <c:showLegendKey val="0"/>
          <c:showVal val="0"/>
          <c:showCatName val="0"/>
          <c:showSerName val="0"/>
          <c:showPercent val="0"/>
          <c:showBubbleSize val="0"/>
        </c:dLbls>
        <c:smooth val="0"/>
        <c:axId val="126290176"/>
        <c:axId val="126308352"/>
      </c:lineChart>
      <c:dateAx>
        <c:axId val="126290176"/>
        <c:scaling>
          <c:orientation val="minMax"/>
          <c:max val="45805"/>
        </c:scaling>
        <c:delete val="0"/>
        <c:axPos val="b"/>
        <c:numFmt formatCode="mmm\-yy" sourceLinked="1"/>
        <c:majorTickMark val="out"/>
        <c:minorTickMark val="none"/>
        <c:tickLblPos val="nextTo"/>
        <c:txPr>
          <a:bodyPr/>
          <a:lstStyle/>
          <a:p>
            <a:pPr>
              <a:defRPr sz="1400" b="1">
                <a:latin typeface="Arial" pitchFamily="34" charset="0"/>
                <a:cs typeface="Arial" pitchFamily="34" charset="0"/>
              </a:defRPr>
            </a:pPr>
            <a:endParaRPr lang="en-US"/>
          </a:p>
        </c:txPr>
        <c:crossAx val="126308352"/>
        <c:crosses val="autoZero"/>
        <c:auto val="1"/>
        <c:lblOffset val="100"/>
        <c:baseTimeUnit val="months"/>
        <c:majorUnit val="6"/>
        <c:majorTimeUnit val="months"/>
      </c:dateAx>
      <c:valAx>
        <c:axId val="126308352"/>
        <c:scaling>
          <c:orientation val="minMax"/>
          <c:max val="150000"/>
          <c:min val="0"/>
        </c:scaling>
        <c:delete val="0"/>
        <c:axPos val="l"/>
        <c:majorGridlines/>
        <c:title>
          <c:tx>
            <c:rich>
              <a:bodyPr rot="0" vert="horz"/>
              <a:lstStyle/>
              <a:p>
                <a:pPr>
                  <a:defRPr sz="1200">
                    <a:latin typeface="Arial" pitchFamily="34" charset="0"/>
                    <a:cs typeface="Arial" pitchFamily="34" charset="0"/>
                  </a:defRPr>
                </a:pPr>
                <a:r>
                  <a:rPr lang="en-US" sz="1200">
                    <a:latin typeface="Arial" pitchFamily="34" charset="0"/>
                    <a:cs typeface="Arial" pitchFamily="34" charset="0"/>
                  </a:rPr>
                  <a:t>Rand per ton</a:t>
                </a:r>
              </a:p>
            </c:rich>
          </c:tx>
          <c:layout>
            <c:manualLayout>
              <c:xMode val="edge"/>
              <c:yMode val="edge"/>
              <c:x val="7.0878798275406107E-3"/>
              <c:y val="2.2810443431413169E-2"/>
            </c:manualLayout>
          </c:layout>
          <c:overlay val="0"/>
        </c:title>
        <c:numFmt formatCode="#,###,###" sourceLinked="1"/>
        <c:majorTickMark val="out"/>
        <c:minorTickMark val="none"/>
        <c:tickLblPos val="nextTo"/>
        <c:txPr>
          <a:bodyPr/>
          <a:lstStyle/>
          <a:p>
            <a:pPr>
              <a:defRPr sz="1400" b="1">
                <a:latin typeface="Arial" pitchFamily="34" charset="0"/>
                <a:cs typeface="Arial" pitchFamily="34" charset="0"/>
              </a:defRPr>
            </a:pPr>
            <a:endParaRPr lang="en-US"/>
          </a:p>
        </c:txPr>
        <c:crossAx val="126290176"/>
        <c:crosses val="autoZero"/>
        <c:crossBetween val="between"/>
      </c:valAx>
      <c:spPr>
        <a:ln>
          <a:solidFill>
            <a:schemeClr val="bg1">
              <a:lumMod val="65000"/>
            </a:schemeClr>
          </a:solidFill>
        </a:ln>
      </c:spPr>
    </c:plotArea>
    <c:legend>
      <c:legendPos val="b"/>
      <c:layout>
        <c:manualLayout>
          <c:xMode val="edge"/>
          <c:yMode val="edge"/>
          <c:x val="0.16274730618314306"/>
          <c:y val="1.1514239780953362E-2"/>
          <c:w val="0.77131655909852759"/>
          <c:h val="6.5408037409026232E-2"/>
        </c:manualLayout>
      </c:layout>
      <c:overlay val="0"/>
      <c:spPr>
        <a:noFill/>
        <a:ln>
          <a:noFill/>
        </a:ln>
      </c:spPr>
      <c:txPr>
        <a:bodyPr/>
        <a:lstStyle/>
        <a:p>
          <a:pPr>
            <a:defRPr sz="1800" b="1">
              <a:latin typeface="Arial" pitchFamily="34" charset="0"/>
              <a:cs typeface="Arial" pitchFamily="34" charset="0"/>
            </a:defRPr>
          </a:pPr>
          <a:endParaRPr lang="en-US"/>
        </a:p>
      </c:txPr>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235083507388665E-2"/>
          <c:y val="1.9272124325120057E-2"/>
          <c:w val="0.88660701566359035"/>
          <c:h val="0.79102189043674831"/>
        </c:manualLayout>
      </c:layout>
      <c:lineChart>
        <c:grouping val="standard"/>
        <c:varyColors val="0"/>
        <c:ser>
          <c:idx val="1"/>
          <c:order val="0"/>
          <c:tx>
            <c:v>ZA average</c:v>
          </c:tx>
          <c:marker>
            <c:symbol val="none"/>
          </c:marker>
          <c:cat>
            <c:numRef>
              <c:f>'Ave EU prod pri'!$A$67:$A$130</c:f>
              <c:numCache>
                <c:formatCode>mmm\-yy</c:formatCode>
                <c:ptCount val="6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numCache>
            </c:numRef>
          </c:cat>
          <c:val>
            <c:numRef>
              <c:f>'Ave EU prod pri'!$G$67:$G$130</c:f>
              <c:numCache>
                <c:formatCode>General</c:formatCode>
                <c:ptCount val="64"/>
                <c:pt idx="0">
                  <c:v>4.4000000000000004</c:v>
                </c:pt>
                <c:pt idx="1">
                  <c:v>4.7</c:v>
                </c:pt>
                <c:pt idx="2">
                  <c:v>5</c:v>
                </c:pt>
                <c:pt idx="3">
                  <c:v>5.0999999999999996</c:v>
                </c:pt>
                <c:pt idx="4">
                  <c:v>5.0999999999999996</c:v>
                </c:pt>
                <c:pt idx="5">
                  <c:v>5</c:v>
                </c:pt>
                <c:pt idx="6">
                  <c:v>5</c:v>
                </c:pt>
                <c:pt idx="7">
                  <c:v>5</c:v>
                </c:pt>
                <c:pt idx="8">
                  <c:v>4.9000000000000004</c:v>
                </c:pt>
                <c:pt idx="9">
                  <c:v>4.9000000000000004</c:v>
                </c:pt>
                <c:pt idx="10">
                  <c:v>5.0999999999999996</c:v>
                </c:pt>
                <c:pt idx="11">
                  <c:v>5.2</c:v>
                </c:pt>
                <c:pt idx="12">
                  <c:v>5.5</c:v>
                </c:pt>
                <c:pt idx="13">
                  <c:v>5.55</c:v>
                </c:pt>
                <c:pt idx="14">
                  <c:v>5.75</c:v>
                </c:pt>
                <c:pt idx="15">
                  <c:v>5.82</c:v>
                </c:pt>
                <c:pt idx="16">
                  <c:v>6.2</c:v>
                </c:pt>
                <c:pt idx="17">
                  <c:v>6.2</c:v>
                </c:pt>
                <c:pt idx="18" formatCode="0.00">
                  <c:v>6.1</c:v>
                </c:pt>
                <c:pt idx="19" formatCode="0.00">
                  <c:v>5.8</c:v>
                </c:pt>
                <c:pt idx="20" formatCode="0.00">
                  <c:v>5.62</c:v>
                </c:pt>
                <c:pt idx="21" formatCode="0.00">
                  <c:v>5.6</c:v>
                </c:pt>
                <c:pt idx="22" formatCode="0.00">
                  <c:v>5.7</c:v>
                </c:pt>
                <c:pt idx="23" formatCode="0.00">
                  <c:v>5.7</c:v>
                </c:pt>
                <c:pt idx="24" formatCode="0.00">
                  <c:v>5.98</c:v>
                </c:pt>
                <c:pt idx="25" formatCode="0.00">
                  <c:v>6.06</c:v>
                </c:pt>
                <c:pt idx="26" formatCode="0.00">
                  <c:v>6.51</c:v>
                </c:pt>
                <c:pt idx="27" formatCode="0.00">
                  <c:v>6.54</c:v>
                </c:pt>
                <c:pt idx="28" formatCode="0.00">
                  <c:v>6.58</c:v>
                </c:pt>
                <c:pt idx="29" formatCode="0.00">
                  <c:v>6.58</c:v>
                </c:pt>
                <c:pt idx="30" formatCode="0.00">
                  <c:v>6.55</c:v>
                </c:pt>
                <c:pt idx="31" formatCode="0.00">
                  <c:v>6.55</c:v>
                </c:pt>
                <c:pt idx="32" formatCode="0.00">
                  <c:v>6.55</c:v>
                </c:pt>
                <c:pt idx="33" formatCode="0.00">
                  <c:v>6.52</c:v>
                </c:pt>
                <c:pt idx="34">
                  <c:v>6.52</c:v>
                </c:pt>
                <c:pt idx="35">
                  <c:v>6.65</c:v>
                </c:pt>
                <c:pt idx="36">
                  <c:v>6.79</c:v>
                </c:pt>
                <c:pt idx="37">
                  <c:v>7.18</c:v>
                </c:pt>
                <c:pt idx="38">
                  <c:v>7.41</c:v>
                </c:pt>
                <c:pt idx="39" formatCode="0.00">
                  <c:v>7.5669999999999993</c:v>
                </c:pt>
                <c:pt idx="40" formatCode="0.00">
                  <c:v>7.63</c:v>
                </c:pt>
                <c:pt idx="41" formatCode="0.00">
                  <c:v>7.78</c:v>
                </c:pt>
                <c:pt idx="42" formatCode="0.00">
                  <c:v>7.6443999999999992</c:v>
                </c:pt>
                <c:pt idx="43" formatCode="0.00">
                  <c:v>7.54</c:v>
                </c:pt>
                <c:pt idx="44" formatCode="0.00">
                  <c:v>7.3360000000000003</c:v>
                </c:pt>
                <c:pt idx="45" formatCode="0.00">
                  <c:v>7.3675999999999986</c:v>
                </c:pt>
                <c:pt idx="46" formatCode="0.00">
                  <c:v>7.3741199999999996</c:v>
                </c:pt>
                <c:pt idx="47" formatCode="0.00">
                  <c:v>7.4812500000000002</c:v>
                </c:pt>
                <c:pt idx="48" formatCode="0.00">
                  <c:v>7.536900000000001</c:v>
                </c:pt>
                <c:pt idx="49" formatCode="0.00">
                  <c:v>7.6108000000000002</c:v>
                </c:pt>
                <c:pt idx="50" formatCode="0.00">
                  <c:v>7.7064000000000004</c:v>
                </c:pt>
                <c:pt idx="51" formatCode="0.00">
                  <c:v>7.7183399999999995</c:v>
                </c:pt>
                <c:pt idx="52" formatCode="0.00">
                  <c:v>7.7062999999999997</c:v>
                </c:pt>
                <c:pt idx="53" formatCode="0.00">
                  <c:v>7.7</c:v>
                </c:pt>
                <c:pt idx="54" formatCode="0.00">
                  <c:v>7.71</c:v>
                </c:pt>
                <c:pt idx="55" formatCode="0.00">
                  <c:v>7.32</c:v>
                </c:pt>
                <c:pt idx="56" formatCode="0.00">
                  <c:v>7.26</c:v>
                </c:pt>
                <c:pt idx="57" formatCode="0.00">
                  <c:v>7.25</c:v>
                </c:pt>
                <c:pt idx="58" formatCode="0.00">
                  <c:v>7.11</c:v>
                </c:pt>
                <c:pt idx="59" formatCode="0.00">
                  <c:v>7.21</c:v>
                </c:pt>
                <c:pt idx="60" formatCode="0.00">
                  <c:v>7.16</c:v>
                </c:pt>
                <c:pt idx="61" formatCode="0.00">
                  <c:v>7.23</c:v>
                </c:pt>
                <c:pt idx="62" formatCode="0.00">
                  <c:v>7.29</c:v>
                </c:pt>
                <c:pt idx="63" formatCode="0.00">
                  <c:v>7.43</c:v>
                </c:pt>
              </c:numCache>
            </c:numRef>
          </c:val>
          <c:smooth val="0"/>
          <c:extLst>
            <c:ext xmlns:c16="http://schemas.microsoft.com/office/drawing/2014/chart" uri="{C3380CC4-5D6E-409C-BE32-E72D297353CC}">
              <c16:uniqueId val="{00000000-2D0D-4CA4-BB98-E88B3B1B4417}"/>
            </c:ext>
          </c:extLst>
        </c:ser>
        <c:ser>
          <c:idx val="0"/>
          <c:order val="1"/>
          <c:tx>
            <c:v>EU average</c:v>
          </c:tx>
          <c:marker>
            <c:symbol val="none"/>
          </c:marker>
          <c:cat>
            <c:numRef>
              <c:f>'Ave EU prod pri'!$A$67:$A$130</c:f>
              <c:numCache>
                <c:formatCode>mmm\-yy</c:formatCode>
                <c:ptCount val="6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numCache>
            </c:numRef>
          </c:cat>
          <c:val>
            <c:numRef>
              <c:f>'Ave EU prod pri'!$E$67:$E$130</c:f>
              <c:numCache>
                <c:formatCode>0.00</c:formatCode>
                <c:ptCount val="64"/>
                <c:pt idx="0">
                  <c:v>5.2628712679333063</c:v>
                </c:pt>
                <c:pt idx="1">
                  <c:v>5.4417603722372991</c:v>
                </c:pt>
                <c:pt idx="2">
                  <c:v>5.9775145405195795</c:v>
                </c:pt>
                <c:pt idx="3">
                  <c:v>6.3580263668088399</c:v>
                </c:pt>
                <c:pt idx="4">
                  <c:v>6.1678169833268717</c:v>
                </c:pt>
                <c:pt idx="5">
                  <c:v>6.0254672353625445</c:v>
                </c:pt>
                <c:pt idx="6">
                  <c:v>6.0601715781310572</c:v>
                </c:pt>
                <c:pt idx="7">
                  <c:v>6.4684373788290026</c:v>
                </c:pt>
                <c:pt idx="8">
                  <c:v>6.2999515316013959</c:v>
                </c:pt>
                <c:pt idx="9">
                  <c:v>6.5815742535866608</c:v>
                </c:pt>
                <c:pt idx="10">
                  <c:v>6.3091227219852657</c:v>
                </c:pt>
                <c:pt idx="11">
                  <c:v>6.1952491275688244</c:v>
                </c:pt>
                <c:pt idx="12">
                  <c:v>6.2421888328809603</c:v>
                </c:pt>
                <c:pt idx="13">
                  <c:v>6.0509354400930597</c:v>
                </c:pt>
                <c:pt idx="14">
                  <c:v>6.0787233423807674</c:v>
                </c:pt>
                <c:pt idx="15">
                  <c:v>5.9360682435052334</c:v>
                </c:pt>
                <c:pt idx="16">
                  <c:v>5.9071655680496313</c:v>
                </c:pt>
                <c:pt idx="17">
                  <c:v>5.8148788290034901</c:v>
                </c:pt>
                <c:pt idx="18">
                  <c:v>6.2762708414113995</c:v>
                </c:pt>
                <c:pt idx="19">
                  <c:v>6.1342167506785561</c:v>
                </c:pt>
                <c:pt idx="20">
                  <c:v>6.2029507561070174</c:v>
                </c:pt>
                <c:pt idx="21">
                  <c:v>6.456665374176036</c:v>
                </c:pt>
                <c:pt idx="22">
                  <c:v>6.8816324156649866</c:v>
                </c:pt>
                <c:pt idx="23">
                  <c:v>7.1655680496316396</c:v>
                </c:pt>
                <c:pt idx="24">
                  <c:v>7.1047818922062822</c:v>
                </c:pt>
                <c:pt idx="25">
                  <c:v>7.1272780147343928</c:v>
                </c:pt>
                <c:pt idx="26">
                  <c:v>7.0163008918185339</c:v>
                </c:pt>
                <c:pt idx="27">
                  <c:v>7.273292943001163</c:v>
                </c:pt>
                <c:pt idx="28">
                  <c:v>7.8013987979837145</c:v>
                </c:pt>
                <c:pt idx="29">
                  <c:v>7.9923032183016662</c:v>
                </c:pt>
                <c:pt idx="30">
                  <c:v>8.4176037223730127</c:v>
                </c:pt>
                <c:pt idx="31">
                  <c:v>8.5743437378829004</c:v>
                </c:pt>
                <c:pt idx="32">
                  <c:v>9.1870046529662659</c:v>
                </c:pt>
                <c:pt idx="33">
                  <c:v>9.7840713454827437</c:v>
                </c:pt>
                <c:pt idx="34">
                  <c:v>9.9809965102752987</c:v>
                </c:pt>
                <c:pt idx="35">
                  <c:v>10.310633966653741</c:v>
                </c:pt>
                <c:pt idx="36">
                  <c:v>9.952799534703372</c:v>
                </c:pt>
                <c:pt idx="37">
                  <c:v>9.9172276075998447</c:v>
                </c:pt>
                <c:pt idx="38">
                  <c:v>9.5364860411012025</c:v>
                </c:pt>
                <c:pt idx="39">
                  <c:v>9.1760217138425766</c:v>
                </c:pt>
                <c:pt idx="40">
                  <c:v>9.1103470337340049</c:v>
                </c:pt>
                <c:pt idx="41">
                  <c:v>8.7131349360217136</c:v>
                </c:pt>
                <c:pt idx="42">
                  <c:v>8.5077656068243481</c:v>
                </c:pt>
                <c:pt idx="43">
                  <c:v>8.6356572314850713</c:v>
                </c:pt>
                <c:pt idx="44">
                  <c:v>8.5212533927878997</c:v>
                </c:pt>
                <c:pt idx="45">
                  <c:v>8.6381814656843741</c:v>
                </c:pt>
                <c:pt idx="46">
                  <c:v>8.8305149423666656</c:v>
                </c:pt>
                <c:pt idx="47">
                  <c:v>9.1563621461806868</c:v>
                </c:pt>
                <c:pt idx="48">
                  <c:v>9.2675503751032569</c:v>
                </c:pt>
                <c:pt idx="49">
                  <c:v>9.2654406779113359</c:v>
                </c:pt>
                <c:pt idx="50">
                  <c:v>9.2139613028305529</c:v>
                </c:pt>
                <c:pt idx="51">
                  <c:v>9.0488565723148504</c:v>
                </c:pt>
                <c:pt idx="52">
                  <c:v>8.8568876999848261</c:v>
                </c:pt>
                <c:pt idx="53">
                  <c:v>8.8485641547111307</c:v>
                </c:pt>
                <c:pt idx="54">
                  <c:v>8.9303259031980691</c:v>
                </c:pt>
                <c:pt idx="55">
                  <c:v>9.1527319662307445</c:v>
                </c:pt>
                <c:pt idx="56">
                  <c:v>9.3909612192802676</c:v>
                </c:pt>
                <c:pt idx="57">
                  <c:v>9.598820762597569</c:v>
                </c:pt>
                <c:pt idx="58">
                  <c:v>9.8939589541904347</c:v>
                </c:pt>
                <c:pt idx="59">
                  <c:v>10.088929772198524</c:v>
                </c:pt>
                <c:pt idx="60">
                  <c:v>10.060682583982516</c:v>
                </c:pt>
                <c:pt idx="61">
                  <c:v>10.021397615839469</c:v>
                </c:pt>
                <c:pt idx="62">
                  <c:v>10.18510480307982</c:v>
                </c:pt>
                <c:pt idx="63">
                  <c:v>10.919386597410709</c:v>
                </c:pt>
              </c:numCache>
            </c:numRef>
          </c:val>
          <c:smooth val="0"/>
          <c:extLst>
            <c:ext xmlns:c16="http://schemas.microsoft.com/office/drawing/2014/chart" uri="{C3380CC4-5D6E-409C-BE32-E72D297353CC}">
              <c16:uniqueId val="{00000001-2D0D-4CA4-BB98-E88B3B1B4417}"/>
            </c:ext>
          </c:extLst>
        </c:ser>
        <c:ser>
          <c:idx val="2"/>
          <c:order val="2"/>
          <c:tx>
            <c:v>Poland average</c:v>
          </c:tx>
          <c:marker>
            <c:symbol val="none"/>
          </c:marker>
          <c:cat>
            <c:numRef>
              <c:f>'Ave EU prod pri'!$A$67:$A$130</c:f>
              <c:numCache>
                <c:formatCode>mmm\-yy</c:formatCode>
                <c:ptCount val="6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numCache>
            </c:numRef>
          </c:cat>
          <c:val>
            <c:numRef>
              <c:f>'Ave EU prod pri'!$F$67:$F$130</c:f>
              <c:numCache>
                <c:formatCode>0.00</c:formatCode>
                <c:ptCount val="64"/>
                <c:pt idx="0">
                  <c:v>5.0873904614191545</c:v>
                </c:pt>
                <c:pt idx="1">
                  <c:v>5.1730903450949972</c:v>
                </c:pt>
                <c:pt idx="2">
                  <c:v>5.6018980224893369</c:v>
                </c:pt>
                <c:pt idx="3">
                  <c:v>5.7862543621558737</c:v>
                </c:pt>
                <c:pt idx="4">
                  <c:v>5.6410624272974017</c:v>
                </c:pt>
                <c:pt idx="5">
                  <c:v>5.5358045754168286</c:v>
                </c:pt>
                <c:pt idx="6">
                  <c:v>5.5624583171772004</c:v>
                </c:pt>
                <c:pt idx="7">
                  <c:v>6.0887553315238456</c:v>
                </c:pt>
                <c:pt idx="8">
                  <c:v>5.9924970918960829</c:v>
                </c:pt>
                <c:pt idx="9">
                  <c:v>6.1011399767351682</c:v>
                </c:pt>
                <c:pt idx="10">
                  <c:v>6.1452956572314843</c:v>
                </c:pt>
                <c:pt idx="11">
                  <c:v>6.0899176037223715</c:v>
                </c:pt>
                <c:pt idx="12">
                  <c:v>5.8795201628538178</c:v>
                </c:pt>
                <c:pt idx="13">
                  <c:v>5.7100620395502135</c:v>
                </c:pt>
                <c:pt idx="14">
                  <c:v>5.6760100814269094</c:v>
                </c:pt>
                <c:pt idx="15">
                  <c:v>5.5316401706087621</c:v>
                </c:pt>
                <c:pt idx="16">
                  <c:v>5.5135750290810384</c:v>
                </c:pt>
                <c:pt idx="17">
                  <c:v>5.4003431562621165</c:v>
                </c:pt>
                <c:pt idx="18">
                  <c:v>5.6990422644435821</c:v>
                </c:pt>
                <c:pt idx="19">
                  <c:v>5.6254187669639384</c:v>
                </c:pt>
                <c:pt idx="20">
                  <c:v>5.7421791392012409</c:v>
                </c:pt>
                <c:pt idx="21">
                  <c:v>6.0259984490112437</c:v>
                </c:pt>
                <c:pt idx="22">
                  <c:v>6.5602374951531592</c:v>
                </c:pt>
                <c:pt idx="23">
                  <c:v>6.9796975571927105</c:v>
                </c:pt>
                <c:pt idx="24">
                  <c:v>6.8125019387359451</c:v>
                </c:pt>
                <c:pt idx="25">
                  <c:v>6.8120007754943774</c:v>
                </c:pt>
                <c:pt idx="26">
                  <c:v>6.6201163241566494</c:v>
                </c:pt>
                <c:pt idx="27">
                  <c:v>7.1065248158200847</c:v>
                </c:pt>
                <c:pt idx="28">
                  <c:v>7.5575542846064359</c:v>
                </c:pt>
                <c:pt idx="29">
                  <c:v>7.9664172159751843</c:v>
                </c:pt>
                <c:pt idx="30">
                  <c:v>8.1572314850717316</c:v>
                </c:pt>
                <c:pt idx="31">
                  <c:v>8.3303916246607219</c:v>
                </c:pt>
                <c:pt idx="32">
                  <c:v>8.9595618456766175</c:v>
                </c:pt>
                <c:pt idx="33">
                  <c:v>9.4541353237689023</c:v>
                </c:pt>
                <c:pt idx="34">
                  <c:v>9.9809965102752987</c:v>
                </c:pt>
                <c:pt idx="35">
                  <c:v>10.512421481194263</c:v>
                </c:pt>
                <c:pt idx="36">
                  <c:v>9.2117855758045781</c:v>
                </c:pt>
                <c:pt idx="37">
                  <c:v>8.9355447848003084</c:v>
                </c:pt>
                <c:pt idx="38">
                  <c:v>9.04135517642497</c:v>
                </c:pt>
                <c:pt idx="39">
                  <c:v>9.0215432338115544</c:v>
                </c:pt>
                <c:pt idx="40">
                  <c:v>9.1363823187281881</c:v>
                </c:pt>
                <c:pt idx="41">
                  <c:v>8.4810469174098468</c:v>
                </c:pt>
                <c:pt idx="42">
                  <c:v>8.2023187281892191</c:v>
                </c:pt>
                <c:pt idx="43">
                  <c:v>8.2784839084916637</c:v>
                </c:pt>
                <c:pt idx="44">
                  <c:v>8.0658443195036842</c:v>
                </c:pt>
                <c:pt idx="45">
                  <c:v>8.5309112058937568</c:v>
                </c:pt>
                <c:pt idx="46">
                  <c:v>9.277482027917797</c:v>
                </c:pt>
                <c:pt idx="47">
                  <c:v>9.7164744474602518</c:v>
                </c:pt>
                <c:pt idx="48">
                  <c:v>9.4581426707352012</c:v>
                </c:pt>
                <c:pt idx="49">
                  <c:v>9.4803145437508061</c:v>
                </c:pt>
                <c:pt idx="50">
                  <c:v>9.4897452436344825</c:v>
                </c:pt>
                <c:pt idx="51">
                  <c:v>9.3413884944834127</c:v>
                </c:pt>
                <c:pt idx="52">
                  <c:v>8.9166143736197032</c:v>
                </c:pt>
                <c:pt idx="53">
                  <c:v>8.7334484024815833</c:v>
                </c:pt>
                <c:pt idx="54">
                  <c:v>8.799844132373515</c:v>
                </c:pt>
                <c:pt idx="55">
                  <c:v>9.129628730304205</c:v>
                </c:pt>
                <c:pt idx="56">
                  <c:v>9.3531020730626473</c:v>
                </c:pt>
                <c:pt idx="57">
                  <c:v>9.595108203803294</c:v>
                </c:pt>
                <c:pt idx="58">
                  <c:v>10.271082950202178</c:v>
                </c:pt>
                <c:pt idx="59">
                  <c:v>11.38929713939511</c:v>
                </c:pt>
                <c:pt idx="60">
                  <c:v>10.09828558373577</c:v>
                </c:pt>
                <c:pt idx="61">
                  <c:v>10.178069382027914</c:v>
                </c:pt>
                <c:pt idx="62">
                  <c:v>10.485510862460533</c:v>
                </c:pt>
                <c:pt idx="63">
                  <c:v>11.011906348283143</c:v>
                </c:pt>
              </c:numCache>
            </c:numRef>
          </c:val>
          <c:smooth val="0"/>
          <c:extLst>
            <c:ext xmlns:c16="http://schemas.microsoft.com/office/drawing/2014/chart" uri="{C3380CC4-5D6E-409C-BE32-E72D297353CC}">
              <c16:uniqueId val="{00000002-2D0D-4CA4-BB98-E88B3B1B4417}"/>
            </c:ext>
          </c:extLst>
        </c:ser>
        <c:dLbls>
          <c:showLegendKey val="0"/>
          <c:showVal val="0"/>
          <c:showCatName val="0"/>
          <c:showSerName val="0"/>
          <c:showPercent val="0"/>
          <c:showBubbleSize val="0"/>
        </c:dLbls>
        <c:smooth val="0"/>
        <c:axId val="143627776"/>
        <c:axId val="143629696"/>
      </c:lineChart>
      <c:dateAx>
        <c:axId val="143627776"/>
        <c:scaling>
          <c:orientation val="minMax"/>
          <c:max val="45775"/>
        </c:scaling>
        <c:delete val="0"/>
        <c:axPos val="b"/>
        <c:title>
          <c:tx>
            <c:rich>
              <a:bodyPr/>
              <a:lstStyle/>
              <a:p>
                <a:pPr>
                  <a:defRPr sz="1050" b="1">
                    <a:latin typeface="Arial" panose="020B0604020202020204" pitchFamily="34" charset="0"/>
                    <a:cs typeface="Arial" panose="020B0604020202020204" pitchFamily="34" charset="0"/>
                  </a:defRPr>
                </a:pPr>
                <a:r>
                  <a:rPr lang="en-US" sz="1050" b="1">
                    <a:latin typeface="Arial" panose="020B0604020202020204" pitchFamily="34" charset="0"/>
                    <a:cs typeface="Arial" panose="020B0604020202020204" pitchFamily="34" charset="0"/>
                  </a:rPr>
                  <a:t>Monthly average price</a:t>
                </a:r>
              </a:p>
            </c:rich>
          </c:tx>
          <c:overlay val="0"/>
        </c:title>
        <c:numFmt formatCode="mmm\-yy" sourceLinked="1"/>
        <c:majorTickMark val="out"/>
        <c:minorTickMark val="none"/>
        <c:tickLblPos val="nextTo"/>
        <c:txPr>
          <a:bodyPr/>
          <a:lstStyle/>
          <a:p>
            <a:pPr>
              <a:defRPr sz="1400" b="1"/>
            </a:pPr>
            <a:endParaRPr lang="en-US"/>
          </a:p>
        </c:txPr>
        <c:crossAx val="143629696"/>
        <c:crosses val="autoZero"/>
        <c:auto val="1"/>
        <c:lblOffset val="100"/>
        <c:baseTimeUnit val="months"/>
      </c:dateAx>
      <c:valAx>
        <c:axId val="143629696"/>
        <c:scaling>
          <c:orientation val="minMax"/>
          <c:min val="3.4"/>
        </c:scaling>
        <c:delete val="0"/>
        <c:axPos val="l"/>
        <c:majorGridlines/>
        <c:title>
          <c:tx>
            <c:rich>
              <a:bodyPr/>
              <a:lstStyle/>
              <a:p>
                <a:pPr>
                  <a:defRPr sz="1400">
                    <a:latin typeface="Arial" panose="020B0604020202020204" pitchFamily="34" charset="0"/>
                    <a:cs typeface="Arial" panose="020B0604020202020204" pitchFamily="34" charset="0"/>
                  </a:defRPr>
                </a:pPr>
                <a:r>
                  <a:rPr lang="en-ZA" sz="1400">
                    <a:latin typeface="Arial" panose="020B0604020202020204" pitchFamily="34" charset="0"/>
                    <a:cs typeface="Arial" panose="020B0604020202020204" pitchFamily="34" charset="0"/>
                  </a:rPr>
                  <a:t>Rand</a:t>
                </a:r>
                <a:r>
                  <a:rPr lang="en-ZA" sz="1400" baseline="0">
                    <a:latin typeface="Arial" panose="020B0604020202020204" pitchFamily="34" charset="0"/>
                    <a:cs typeface="Arial" panose="020B0604020202020204" pitchFamily="34" charset="0"/>
                  </a:rPr>
                  <a:t> per Litre</a:t>
                </a:r>
                <a:endParaRPr lang="en-ZA" sz="1400">
                  <a:latin typeface="Arial" panose="020B0604020202020204" pitchFamily="34" charset="0"/>
                  <a:cs typeface="Arial" panose="020B0604020202020204" pitchFamily="34" charset="0"/>
                </a:endParaRPr>
              </a:p>
            </c:rich>
          </c:tx>
          <c:layout>
            <c:manualLayout>
              <c:xMode val="edge"/>
              <c:yMode val="edge"/>
              <c:x val="8.1922335866581597E-3"/>
              <c:y val="0.29301294604530087"/>
            </c:manualLayout>
          </c:layout>
          <c:overlay val="0"/>
        </c:title>
        <c:numFmt formatCode="General" sourceLinked="1"/>
        <c:majorTickMark val="out"/>
        <c:minorTickMark val="none"/>
        <c:tickLblPos val="nextTo"/>
        <c:txPr>
          <a:bodyPr/>
          <a:lstStyle/>
          <a:p>
            <a:pPr>
              <a:defRPr sz="1600"/>
            </a:pPr>
            <a:endParaRPr lang="en-US"/>
          </a:p>
        </c:txPr>
        <c:crossAx val="143627776"/>
        <c:crosses val="autoZero"/>
        <c:crossBetween val="between"/>
      </c:valAx>
    </c:plotArea>
    <c:legend>
      <c:legendPos val="b"/>
      <c:layout>
        <c:manualLayout>
          <c:xMode val="edge"/>
          <c:yMode val="edge"/>
          <c:x val="0.25407500235423652"/>
          <c:y val="2.1046370616145629E-2"/>
          <c:w val="0.52128881773862901"/>
          <c:h val="8.8575681748621571E-2"/>
        </c:manualLayout>
      </c:layout>
      <c:overlay val="0"/>
      <c:txPr>
        <a:bodyPr/>
        <a:lstStyle/>
        <a:p>
          <a:pPr>
            <a:defRPr sz="1800" b="1"/>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08622614513288"/>
          <c:y val="3.2785176200715319E-2"/>
          <c:w val="0.81942269956346514"/>
          <c:h val="0.66742088778279951"/>
        </c:manualLayout>
      </c:layout>
      <c:barChart>
        <c:barDir val="col"/>
        <c:grouping val="clustered"/>
        <c:varyColors val="0"/>
        <c:ser>
          <c:idx val="0"/>
          <c:order val="0"/>
          <c:tx>
            <c:strRef>
              <c:f>'Int Unprocessed milk'!$C$2</c:f>
              <c:strCache>
                <c:ptCount val="1"/>
                <c:pt idx="0">
                  <c:v>2021</c:v>
                </c:pt>
              </c:strCache>
            </c:strRef>
          </c:tx>
          <c:spPr>
            <a:solidFill>
              <a:schemeClr val="accent1"/>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milk'!$C$3:$C$8</c:f>
              <c:numCache>
                <c:formatCode>0.0</c:formatCode>
                <c:ptCount val="6"/>
                <c:pt idx="0">
                  <c:v>1.3</c:v>
                </c:pt>
                <c:pt idx="1">
                  <c:v>-0.4</c:v>
                </c:pt>
                <c:pt idx="2">
                  <c:v>-0.3</c:v>
                </c:pt>
                <c:pt idx="3">
                  <c:v>0.1</c:v>
                </c:pt>
                <c:pt idx="4">
                  <c:v>2</c:v>
                </c:pt>
                <c:pt idx="5">
                  <c:v>4</c:v>
                </c:pt>
              </c:numCache>
            </c:numRef>
          </c:val>
          <c:extLst>
            <c:ext xmlns:c16="http://schemas.microsoft.com/office/drawing/2014/chart" uri="{C3380CC4-5D6E-409C-BE32-E72D297353CC}">
              <c16:uniqueId val="{00000000-E4B1-40EC-B551-6F650954D085}"/>
            </c:ext>
          </c:extLst>
        </c:ser>
        <c:ser>
          <c:idx val="1"/>
          <c:order val="1"/>
          <c:tx>
            <c:strRef>
              <c:f>'Int Unprocessed milk'!$D$2</c:f>
              <c:strCache>
                <c:ptCount val="1"/>
                <c:pt idx="0">
                  <c:v>2022</c:v>
                </c:pt>
              </c:strCache>
            </c:strRef>
          </c:tx>
          <c:spPr>
            <a:solidFill>
              <a:schemeClr val="accent2"/>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milk'!$D$3:$D$8</c:f>
              <c:numCache>
                <c:formatCode>0.0</c:formatCode>
                <c:ptCount val="6"/>
                <c:pt idx="0">
                  <c:v>0.1</c:v>
                </c:pt>
                <c:pt idx="1">
                  <c:v>-0.3</c:v>
                </c:pt>
                <c:pt idx="2">
                  <c:v>-6.8</c:v>
                </c:pt>
                <c:pt idx="3">
                  <c:v>-3.8</c:v>
                </c:pt>
                <c:pt idx="4">
                  <c:v>-1.4</c:v>
                </c:pt>
                <c:pt idx="5">
                  <c:v>0</c:v>
                </c:pt>
              </c:numCache>
            </c:numRef>
          </c:val>
          <c:extLst>
            <c:ext xmlns:c16="http://schemas.microsoft.com/office/drawing/2014/chart" uri="{C3380CC4-5D6E-409C-BE32-E72D297353CC}">
              <c16:uniqueId val="{00000001-E4B1-40EC-B551-6F650954D085}"/>
            </c:ext>
          </c:extLst>
        </c:ser>
        <c:ser>
          <c:idx val="2"/>
          <c:order val="2"/>
          <c:tx>
            <c:strRef>
              <c:f>'Int Unprocessed milk'!$E$2</c:f>
              <c:strCache>
                <c:ptCount val="1"/>
                <c:pt idx="0">
                  <c:v>2023</c:v>
                </c:pt>
              </c:strCache>
            </c:strRef>
          </c:tx>
          <c:spPr>
            <a:solidFill>
              <a:schemeClr val="accent3"/>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milk'!$E$3:$E$8</c:f>
              <c:numCache>
                <c:formatCode>0.0</c:formatCode>
                <c:ptCount val="6"/>
                <c:pt idx="0">
                  <c:v>0</c:v>
                </c:pt>
                <c:pt idx="1">
                  <c:v>0.6</c:v>
                </c:pt>
                <c:pt idx="2">
                  <c:v>0.2</c:v>
                </c:pt>
                <c:pt idx="3">
                  <c:v>0.9</c:v>
                </c:pt>
                <c:pt idx="4">
                  <c:v>1.2</c:v>
                </c:pt>
                <c:pt idx="5">
                  <c:v>-2</c:v>
                </c:pt>
              </c:numCache>
            </c:numRef>
          </c:val>
          <c:extLst>
            <c:ext xmlns:c16="http://schemas.microsoft.com/office/drawing/2014/chart" uri="{C3380CC4-5D6E-409C-BE32-E72D297353CC}">
              <c16:uniqueId val="{00000002-E4B1-40EC-B551-6F650954D085}"/>
            </c:ext>
          </c:extLst>
        </c:ser>
        <c:ser>
          <c:idx val="3"/>
          <c:order val="3"/>
          <c:tx>
            <c:strRef>
              <c:f>'Int Unprocessed milk'!$F$2</c:f>
              <c:strCache>
                <c:ptCount val="1"/>
                <c:pt idx="0">
                  <c:v>2024</c:v>
                </c:pt>
              </c:strCache>
            </c:strRef>
          </c:tx>
          <c:spPr>
            <a:solidFill>
              <a:schemeClr val="accent4"/>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milk'!$F$3:$F$8</c:f>
              <c:numCache>
                <c:formatCode>0.0</c:formatCode>
                <c:ptCount val="6"/>
                <c:pt idx="0">
                  <c:v>0.5</c:v>
                </c:pt>
                <c:pt idx="1">
                  <c:v>-0.7</c:v>
                </c:pt>
                <c:pt idx="2">
                  <c:v>-2.6</c:v>
                </c:pt>
                <c:pt idx="3">
                  <c:v>2.6</c:v>
                </c:pt>
                <c:pt idx="4">
                  <c:v>2.2000000000000002</c:v>
                </c:pt>
                <c:pt idx="5">
                  <c:v>5.6</c:v>
                </c:pt>
              </c:numCache>
            </c:numRef>
          </c:val>
          <c:extLst>
            <c:ext xmlns:c16="http://schemas.microsoft.com/office/drawing/2014/chart" uri="{C3380CC4-5D6E-409C-BE32-E72D297353CC}">
              <c16:uniqueId val="{00000003-E4B1-40EC-B551-6F650954D085}"/>
            </c:ext>
          </c:extLst>
        </c:ser>
        <c:ser>
          <c:idx val="4"/>
          <c:order val="4"/>
          <c:tx>
            <c:strRef>
              <c:f>'Int Unprocessed milk'!$G$2</c:f>
              <c:strCache>
                <c:ptCount val="1"/>
                <c:pt idx="0">
                  <c:v>2025 first 3 months</c:v>
                </c:pt>
              </c:strCache>
            </c:strRef>
          </c:tx>
          <c:spPr>
            <a:solidFill>
              <a:schemeClr val="accent5"/>
            </a:solidFill>
            <a:ln>
              <a:noFill/>
            </a:ln>
            <a:effectLst/>
          </c:spPr>
          <c:invertIfNegative val="0"/>
          <c:cat>
            <c:strRef>
              <c:f>'Int Unprocessed milk'!$B$3:$B$8</c:f>
              <c:strCache>
                <c:ptCount val="6"/>
                <c:pt idx="0">
                  <c:v>USA</c:v>
                </c:pt>
                <c:pt idx="1">
                  <c:v>EU-27</c:v>
                </c:pt>
                <c:pt idx="2">
                  <c:v>Australia</c:v>
                </c:pt>
                <c:pt idx="3">
                  <c:v>New Zealand</c:v>
                </c:pt>
                <c:pt idx="4">
                  <c:v>Uruguay</c:v>
                </c:pt>
                <c:pt idx="5">
                  <c:v>Argentina</c:v>
                </c:pt>
              </c:strCache>
            </c:strRef>
          </c:cat>
          <c:val>
            <c:numRef>
              <c:f>'Int Unprocessed milk'!$G$3:$G$8</c:f>
              <c:numCache>
                <c:formatCode>0.0</c:formatCode>
                <c:ptCount val="6"/>
                <c:pt idx="0">
                  <c:v>-0.3</c:v>
                </c:pt>
                <c:pt idx="1">
                  <c:v>-1.7</c:v>
                </c:pt>
                <c:pt idx="2">
                  <c:v>-2.5</c:v>
                </c:pt>
                <c:pt idx="3">
                  <c:v>0.4</c:v>
                </c:pt>
                <c:pt idx="4">
                  <c:v>2.2999999999999998</c:v>
                </c:pt>
                <c:pt idx="5">
                  <c:v>9.9</c:v>
                </c:pt>
              </c:numCache>
            </c:numRef>
          </c:val>
          <c:extLst>
            <c:ext xmlns:c16="http://schemas.microsoft.com/office/drawing/2014/chart" uri="{C3380CC4-5D6E-409C-BE32-E72D297353CC}">
              <c16:uniqueId val="{00000004-E4B1-40EC-B551-6F650954D085}"/>
            </c:ext>
          </c:extLst>
        </c:ser>
        <c:dLbls>
          <c:showLegendKey val="0"/>
          <c:showVal val="0"/>
          <c:showCatName val="0"/>
          <c:showSerName val="0"/>
          <c:showPercent val="0"/>
          <c:showBubbleSize val="0"/>
        </c:dLbls>
        <c:gapWidth val="219"/>
        <c:overlap val="-27"/>
        <c:axId val="838753008"/>
        <c:axId val="468447632"/>
      </c:barChart>
      <c:catAx>
        <c:axId val="83875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68447632"/>
        <c:crosses val="autoZero"/>
        <c:auto val="1"/>
        <c:lblAlgn val="ctr"/>
        <c:lblOffset val="100"/>
        <c:noMultiLvlLbl val="0"/>
      </c:catAx>
      <c:valAx>
        <c:axId val="46844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ZA"/>
                  <a:t>% Change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38753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b="1">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46328020228742E-2"/>
          <c:y val="0.15307628151664848"/>
          <c:w val="0.8668776504160739"/>
          <c:h val="0.7684026781925416"/>
        </c:manualLayout>
      </c:layout>
      <c:barChart>
        <c:barDir val="col"/>
        <c:grouping val="clustered"/>
        <c:varyColors val="0"/>
        <c:ser>
          <c:idx val="0"/>
          <c:order val="0"/>
          <c:spPr>
            <a:solidFill>
              <a:srgbClr val="00B050"/>
            </a:solidFill>
            <a:ln>
              <a:solidFill>
                <a:srgbClr val="00B050"/>
              </a:solidFill>
            </a:ln>
          </c:spPr>
          <c:invertIfNegative val="0"/>
          <c:dPt>
            <c:idx val="0"/>
            <c:invertIfNegative val="0"/>
            <c:bubble3D val="0"/>
            <c:extLst>
              <c:ext xmlns:c16="http://schemas.microsoft.com/office/drawing/2014/chart" uri="{C3380CC4-5D6E-409C-BE32-E72D297353CC}">
                <c16:uniqueId val="{00000001-CAF9-40B7-BE98-9F1AC9C346C7}"/>
              </c:ext>
            </c:extLst>
          </c:dPt>
          <c:dPt>
            <c:idx val="1"/>
            <c:invertIfNegative val="0"/>
            <c:bubble3D val="0"/>
            <c:spPr>
              <a:solidFill>
                <a:srgbClr val="FF0000"/>
              </a:solidFill>
              <a:ln>
                <a:solidFill>
                  <a:srgbClr val="FF0000"/>
                </a:solidFill>
              </a:ln>
            </c:spPr>
            <c:extLst>
              <c:ext xmlns:c16="http://schemas.microsoft.com/office/drawing/2014/chart" uri="{C3380CC4-5D6E-409C-BE32-E72D297353CC}">
                <c16:uniqueId val="{00000002-CAF9-40B7-BE98-9F1AC9C346C7}"/>
              </c:ext>
            </c:extLst>
          </c:dPt>
          <c:dPt>
            <c:idx val="4"/>
            <c:invertIfNegative val="0"/>
            <c:bubble3D val="0"/>
            <c:extLst>
              <c:ext xmlns:c16="http://schemas.microsoft.com/office/drawing/2014/chart" uri="{C3380CC4-5D6E-409C-BE32-E72D297353CC}">
                <c16:uniqueId val="{00000003-CAF9-40B7-BE98-9F1AC9C346C7}"/>
              </c:ext>
            </c:extLst>
          </c:dPt>
          <c:dPt>
            <c:idx val="5"/>
            <c:invertIfNegative val="0"/>
            <c:bubble3D val="0"/>
            <c:extLst>
              <c:ext xmlns:c16="http://schemas.microsoft.com/office/drawing/2014/chart" uri="{C3380CC4-5D6E-409C-BE32-E72D297353CC}">
                <c16:uniqueId val="{00000005-CAF9-40B7-BE98-9F1AC9C346C7}"/>
              </c:ext>
            </c:extLst>
          </c:dPt>
          <c:dPt>
            <c:idx val="6"/>
            <c:invertIfNegative val="0"/>
            <c:bubble3D val="0"/>
            <c:spPr>
              <a:solidFill>
                <a:srgbClr val="FF0000"/>
              </a:solidFill>
              <a:ln>
                <a:solidFill>
                  <a:srgbClr val="FF0000"/>
                </a:solidFill>
              </a:ln>
            </c:spPr>
            <c:extLst>
              <c:ext xmlns:c16="http://schemas.microsoft.com/office/drawing/2014/chart" uri="{C3380CC4-5D6E-409C-BE32-E72D297353CC}">
                <c16:uniqueId val="{00000024-CAF9-40B7-BE98-9F1AC9C346C7}"/>
              </c:ext>
            </c:extLst>
          </c:dPt>
          <c:dPt>
            <c:idx val="9"/>
            <c:invertIfNegative val="0"/>
            <c:bubble3D val="0"/>
            <c:spPr>
              <a:solidFill>
                <a:srgbClr val="FF0000"/>
              </a:solidFill>
              <a:ln>
                <a:solidFill>
                  <a:srgbClr val="FF0000"/>
                </a:solidFill>
              </a:ln>
            </c:spPr>
            <c:extLst>
              <c:ext xmlns:c16="http://schemas.microsoft.com/office/drawing/2014/chart" uri="{C3380CC4-5D6E-409C-BE32-E72D297353CC}">
                <c16:uniqueId val="{00000006-CAF9-40B7-BE98-9F1AC9C346C7}"/>
              </c:ext>
            </c:extLst>
          </c:dPt>
          <c:dPt>
            <c:idx val="10"/>
            <c:invertIfNegative val="0"/>
            <c:bubble3D val="0"/>
            <c:extLst>
              <c:ext xmlns:c16="http://schemas.microsoft.com/office/drawing/2014/chart" uri="{C3380CC4-5D6E-409C-BE32-E72D297353CC}">
                <c16:uniqueId val="{00000008-CAF9-40B7-BE98-9F1AC9C346C7}"/>
              </c:ext>
            </c:extLst>
          </c:dPt>
          <c:dPt>
            <c:idx val="11"/>
            <c:invertIfNegative val="0"/>
            <c:bubble3D val="0"/>
            <c:spPr>
              <a:solidFill>
                <a:srgbClr val="FF0000"/>
              </a:solidFill>
              <a:ln>
                <a:solidFill>
                  <a:srgbClr val="FF0000"/>
                </a:solidFill>
              </a:ln>
            </c:spPr>
            <c:extLst>
              <c:ext xmlns:c16="http://schemas.microsoft.com/office/drawing/2014/chart" uri="{C3380CC4-5D6E-409C-BE32-E72D297353CC}">
                <c16:uniqueId val="{0000000A-CAF9-40B7-BE98-9F1AC9C346C7}"/>
              </c:ext>
            </c:extLst>
          </c:dPt>
          <c:dPt>
            <c:idx val="13"/>
            <c:invertIfNegative val="0"/>
            <c:bubble3D val="0"/>
            <c:extLst>
              <c:ext xmlns:c16="http://schemas.microsoft.com/office/drawing/2014/chart" uri="{C3380CC4-5D6E-409C-BE32-E72D297353CC}">
                <c16:uniqueId val="{0000000C-CAF9-40B7-BE98-9F1AC9C346C7}"/>
              </c:ext>
            </c:extLst>
          </c:dPt>
          <c:dPt>
            <c:idx val="14"/>
            <c:invertIfNegative val="0"/>
            <c:bubble3D val="0"/>
            <c:spPr>
              <a:solidFill>
                <a:srgbClr val="FF0000"/>
              </a:solidFill>
              <a:ln>
                <a:solidFill>
                  <a:srgbClr val="FF0000"/>
                </a:solidFill>
              </a:ln>
            </c:spPr>
            <c:extLst>
              <c:ext xmlns:c16="http://schemas.microsoft.com/office/drawing/2014/chart" uri="{C3380CC4-5D6E-409C-BE32-E72D297353CC}">
                <c16:uniqueId val="{0000000D-CAF9-40B7-BE98-9F1AC9C346C7}"/>
              </c:ext>
            </c:extLst>
          </c:dPt>
          <c:dPt>
            <c:idx val="15"/>
            <c:invertIfNegative val="0"/>
            <c:bubble3D val="0"/>
            <c:extLst>
              <c:ext xmlns:c16="http://schemas.microsoft.com/office/drawing/2014/chart" uri="{C3380CC4-5D6E-409C-BE32-E72D297353CC}">
                <c16:uniqueId val="{0000000F-CAF9-40B7-BE98-9F1AC9C346C7}"/>
              </c:ext>
            </c:extLst>
          </c:dPt>
          <c:dPt>
            <c:idx val="16"/>
            <c:invertIfNegative val="0"/>
            <c:bubble3D val="0"/>
            <c:extLst>
              <c:ext xmlns:c16="http://schemas.microsoft.com/office/drawing/2014/chart" uri="{C3380CC4-5D6E-409C-BE32-E72D297353CC}">
                <c16:uniqueId val="{00000010-CAF9-40B7-BE98-9F1AC9C346C7}"/>
              </c:ext>
            </c:extLst>
          </c:dPt>
          <c:dPt>
            <c:idx val="17"/>
            <c:invertIfNegative val="0"/>
            <c:bubble3D val="0"/>
            <c:extLst>
              <c:ext xmlns:c16="http://schemas.microsoft.com/office/drawing/2014/chart" uri="{C3380CC4-5D6E-409C-BE32-E72D297353CC}">
                <c16:uniqueId val="{00000011-CAF9-40B7-BE98-9F1AC9C346C7}"/>
              </c:ext>
            </c:extLst>
          </c:dPt>
          <c:dPt>
            <c:idx val="18"/>
            <c:invertIfNegative val="0"/>
            <c:bubble3D val="0"/>
            <c:spPr>
              <a:solidFill>
                <a:srgbClr val="FF0000"/>
              </a:solidFill>
              <a:ln>
                <a:solidFill>
                  <a:srgbClr val="FF0000"/>
                </a:solidFill>
              </a:ln>
            </c:spPr>
            <c:extLst>
              <c:ext xmlns:c16="http://schemas.microsoft.com/office/drawing/2014/chart" uri="{C3380CC4-5D6E-409C-BE32-E72D297353CC}">
                <c16:uniqueId val="{00000013-CAF9-40B7-BE98-9F1AC9C346C7}"/>
              </c:ext>
            </c:extLst>
          </c:dPt>
          <c:dPt>
            <c:idx val="19"/>
            <c:invertIfNegative val="0"/>
            <c:bubble3D val="0"/>
            <c:extLst>
              <c:ext xmlns:c16="http://schemas.microsoft.com/office/drawing/2014/chart" uri="{C3380CC4-5D6E-409C-BE32-E72D297353CC}">
                <c16:uniqueId val="{00000014-CAF9-40B7-BE98-9F1AC9C346C7}"/>
              </c:ext>
            </c:extLst>
          </c:dPt>
          <c:dPt>
            <c:idx val="20"/>
            <c:invertIfNegative val="0"/>
            <c:bubble3D val="0"/>
            <c:extLst>
              <c:ext xmlns:c16="http://schemas.microsoft.com/office/drawing/2014/chart" uri="{C3380CC4-5D6E-409C-BE32-E72D297353CC}">
                <c16:uniqueId val="{00000016-CAF9-40B7-BE98-9F1AC9C346C7}"/>
              </c:ext>
            </c:extLst>
          </c:dPt>
          <c:dPt>
            <c:idx val="21"/>
            <c:invertIfNegative val="0"/>
            <c:bubble3D val="0"/>
            <c:extLst>
              <c:ext xmlns:c16="http://schemas.microsoft.com/office/drawing/2014/chart" uri="{C3380CC4-5D6E-409C-BE32-E72D297353CC}">
                <c16:uniqueId val="{00000017-CAF9-40B7-BE98-9F1AC9C346C7}"/>
              </c:ext>
            </c:extLst>
          </c:dPt>
          <c:dPt>
            <c:idx val="22"/>
            <c:invertIfNegative val="0"/>
            <c:bubble3D val="0"/>
            <c:extLst>
              <c:ext xmlns:c16="http://schemas.microsoft.com/office/drawing/2014/chart" uri="{C3380CC4-5D6E-409C-BE32-E72D297353CC}">
                <c16:uniqueId val="{00000018-CAF9-40B7-BE98-9F1AC9C346C7}"/>
              </c:ext>
            </c:extLst>
          </c:dPt>
          <c:dPt>
            <c:idx val="24"/>
            <c:invertIfNegative val="0"/>
            <c:bubble3D val="0"/>
            <c:extLst>
              <c:ext xmlns:c16="http://schemas.microsoft.com/office/drawing/2014/chart" uri="{C3380CC4-5D6E-409C-BE32-E72D297353CC}">
                <c16:uniqueId val="{00000019-CAF9-40B7-BE98-9F1AC9C346C7}"/>
              </c:ext>
            </c:extLst>
          </c:dPt>
          <c:dPt>
            <c:idx val="27"/>
            <c:invertIfNegative val="0"/>
            <c:bubble3D val="0"/>
            <c:extLst>
              <c:ext xmlns:c16="http://schemas.microsoft.com/office/drawing/2014/chart" uri="{C3380CC4-5D6E-409C-BE32-E72D297353CC}">
                <c16:uniqueId val="{0000001A-CAF9-40B7-BE98-9F1AC9C346C7}"/>
              </c:ext>
            </c:extLst>
          </c:dPt>
          <c:dPt>
            <c:idx val="28"/>
            <c:invertIfNegative val="0"/>
            <c:bubble3D val="0"/>
            <c:extLst>
              <c:ext xmlns:c16="http://schemas.microsoft.com/office/drawing/2014/chart" uri="{C3380CC4-5D6E-409C-BE32-E72D297353CC}">
                <c16:uniqueId val="{0000001B-CAF9-40B7-BE98-9F1AC9C346C7}"/>
              </c:ext>
            </c:extLst>
          </c:dPt>
          <c:dPt>
            <c:idx val="32"/>
            <c:invertIfNegative val="0"/>
            <c:bubble3D val="0"/>
            <c:extLst>
              <c:ext xmlns:c16="http://schemas.microsoft.com/office/drawing/2014/chart" uri="{C3380CC4-5D6E-409C-BE32-E72D297353CC}">
                <c16:uniqueId val="{0000001C-CAF9-40B7-BE98-9F1AC9C346C7}"/>
              </c:ext>
            </c:extLst>
          </c:dPt>
          <c:dPt>
            <c:idx val="33"/>
            <c:invertIfNegative val="0"/>
            <c:bubble3D val="0"/>
            <c:extLst>
              <c:ext xmlns:c16="http://schemas.microsoft.com/office/drawing/2014/chart" uri="{C3380CC4-5D6E-409C-BE32-E72D297353CC}">
                <c16:uniqueId val="{0000001D-CAF9-40B7-BE98-9F1AC9C346C7}"/>
              </c:ext>
            </c:extLst>
          </c:dPt>
          <c:dPt>
            <c:idx val="36"/>
            <c:invertIfNegative val="0"/>
            <c:bubble3D val="0"/>
            <c:extLst>
              <c:ext xmlns:c16="http://schemas.microsoft.com/office/drawing/2014/chart" uri="{C3380CC4-5D6E-409C-BE32-E72D297353CC}">
                <c16:uniqueId val="{0000001E-CAF9-40B7-BE98-9F1AC9C346C7}"/>
              </c:ext>
            </c:extLst>
          </c:dPt>
          <c:dPt>
            <c:idx val="38"/>
            <c:invertIfNegative val="0"/>
            <c:bubble3D val="0"/>
            <c:extLst>
              <c:ext xmlns:c16="http://schemas.microsoft.com/office/drawing/2014/chart" uri="{C3380CC4-5D6E-409C-BE32-E72D297353CC}">
                <c16:uniqueId val="{0000001F-CAF9-40B7-BE98-9F1AC9C346C7}"/>
              </c:ext>
            </c:extLst>
          </c:dPt>
          <c:dPt>
            <c:idx val="39"/>
            <c:invertIfNegative val="0"/>
            <c:bubble3D val="0"/>
            <c:extLst>
              <c:ext xmlns:c16="http://schemas.microsoft.com/office/drawing/2014/chart" uri="{C3380CC4-5D6E-409C-BE32-E72D297353CC}">
                <c16:uniqueId val="{00000020-CAF9-40B7-BE98-9F1AC9C346C7}"/>
              </c:ext>
            </c:extLst>
          </c:dPt>
          <c:dPt>
            <c:idx val="40"/>
            <c:invertIfNegative val="0"/>
            <c:bubble3D val="0"/>
            <c:extLst>
              <c:ext xmlns:c16="http://schemas.microsoft.com/office/drawing/2014/chart" uri="{C3380CC4-5D6E-409C-BE32-E72D297353CC}">
                <c16:uniqueId val="{00000021-CAF9-40B7-BE98-9F1AC9C346C7}"/>
              </c:ext>
            </c:extLst>
          </c:dPt>
          <c:dPt>
            <c:idx val="41"/>
            <c:invertIfNegative val="0"/>
            <c:bubble3D val="0"/>
            <c:extLst>
              <c:ext xmlns:c16="http://schemas.microsoft.com/office/drawing/2014/chart" uri="{C3380CC4-5D6E-409C-BE32-E72D297353CC}">
                <c16:uniqueId val="{00000022-CAF9-40B7-BE98-9F1AC9C346C7}"/>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'Ktl en jaarlikse data'!$A$51:$A$71</c:f>
              <c:strCache>
                <c:ptCount val="21"/>
                <c:pt idx="0">
                  <c:v>20-1</c:v>
                </c:pt>
                <c:pt idx="1">
                  <c:v>20-2</c:v>
                </c:pt>
                <c:pt idx="2">
                  <c:v>20-3</c:v>
                </c:pt>
                <c:pt idx="3">
                  <c:v>20-4</c:v>
                </c:pt>
                <c:pt idx="4">
                  <c:v>21-1</c:v>
                </c:pt>
                <c:pt idx="5">
                  <c:v>21-2</c:v>
                </c:pt>
                <c:pt idx="6">
                  <c:v>21-3</c:v>
                </c:pt>
                <c:pt idx="7">
                  <c:v>21-4</c:v>
                </c:pt>
                <c:pt idx="8">
                  <c:v>22-1</c:v>
                </c:pt>
                <c:pt idx="9">
                  <c:v>22-2</c:v>
                </c:pt>
                <c:pt idx="10">
                  <c:v>22-3</c:v>
                </c:pt>
                <c:pt idx="11">
                  <c:v>22-4</c:v>
                </c:pt>
                <c:pt idx="12">
                  <c:v>23-1</c:v>
                </c:pt>
                <c:pt idx="13">
                  <c:v>23-2</c:v>
                </c:pt>
                <c:pt idx="14">
                  <c:v>23-3</c:v>
                </c:pt>
                <c:pt idx="15">
                  <c:v>23-4</c:v>
                </c:pt>
                <c:pt idx="16">
                  <c:v>24-1</c:v>
                </c:pt>
                <c:pt idx="17">
                  <c:v>24-2</c:v>
                </c:pt>
                <c:pt idx="18">
                  <c:v>24-3</c:v>
                </c:pt>
                <c:pt idx="19">
                  <c:v>24-4</c:v>
                </c:pt>
                <c:pt idx="20">
                  <c:v>25-1</c:v>
                </c:pt>
              </c:strCache>
            </c:strRef>
          </c:cat>
          <c:val>
            <c:numRef>
              <c:f>'Ktl en jaarlikse data'!$B$51:$B$71</c:f>
              <c:numCache>
                <c:formatCode>General</c:formatCode>
                <c:ptCount val="21"/>
                <c:pt idx="0">
                  <c:v>0</c:v>
                </c:pt>
                <c:pt idx="1">
                  <c:v>-17.100000000000001</c:v>
                </c:pt>
                <c:pt idx="2">
                  <c:v>13.8</c:v>
                </c:pt>
                <c:pt idx="3">
                  <c:v>2.7</c:v>
                </c:pt>
                <c:pt idx="4">
                  <c:v>0.6</c:v>
                </c:pt>
                <c:pt idx="5">
                  <c:v>1.4</c:v>
                </c:pt>
                <c:pt idx="6">
                  <c:v>-1.7</c:v>
                </c:pt>
                <c:pt idx="7">
                  <c:v>1.6</c:v>
                </c:pt>
                <c:pt idx="8">
                  <c:v>1.3</c:v>
                </c:pt>
                <c:pt idx="9">
                  <c:v>-0.9</c:v>
                </c:pt>
                <c:pt idx="10">
                  <c:v>1.9</c:v>
                </c:pt>
                <c:pt idx="11">
                  <c:v>-1.4</c:v>
                </c:pt>
                <c:pt idx="12">
                  <c:v>0.6</c:v>
                </c:pt>
                <c:pt idx="13">
                  <c:v>0.7</c:v>
                </c:pt>
                <c:pt idx="14">
                  <c:v>-0.4</c:v>
                </c:pt>
                <c:pt idx="15">
                  <c:v>0.3</c:v>
                </c:pt>
                <c:pt idx="16">
                  <c:v>0.1</c:v>
                </c:pt>
                <c:pt idx="17">
                  <c:v>0.3</c:v>
                </c:pt>
                <c:pt idx="18">
                  <c:v>-0.3</c:v>
                </c:pt>
                <c:pt idx="19">
                  <c:v>0.4</c:v>
                </c:pt>
                <c:pt idx="20">
                  <c:v>0.1</c:v>
                </c:pt>
              </c:numCache>
            </c:numRef>
          </c:val>
          <c:extLst>
            <c:ext xmlns:c16="http://schemas.microsoft.com/office/drawing/2014/chart" uri="{C3380CC4-5D6E-409C-BE32-E72D297353CC}">
              <c16:uniqueId val="{00000023-CAF9-40B7-BE98-9F1AC9C346C7}"/>
            </c:ext>
          </c:extLst>
        </c:ser>
        <c:dLbls>
          <c:showLegendKey val="0"/>
          <c:showVal val="0"/>
          <c:showCatName val="0"/>
          <c:showSerName val="0"/>
          <c:showPercent val="0"/>
          <c:showBubbleSize val="0"/>
        </c:dLbls>
        <c:gapWidth val="106"/>
        <c:axId val="126282752"/>
        <c:axId val="126681856"/>
      </c:barChart>
      <c:catAx>
        <c:axId val="126282752"/>
        <c:scaling>
          <c:orientation val="minMax"/>
        </c:scaling>
        <c:delete val="0"/>
        <c:axPos val="b"/>
        <c:numFmt formatCode="General" sourceLinked="0"/>
        <c:majorTickMark val="out"/>
        <c:minorTickMark val="none"/>
        <c:tickLblPos val="low"/>
        <c:txPr>
          <a:bodyPr/>
          <a:lstStyle/>
          <a:p>
            <a:pPr>
              <a:defRPr sz="1800" b="1" baseline="0">
                <a:latin typeface="Arial" panose="020B0604020202020204" pitchFamily="34" charset="0"/>
                <a:cs typeface="Arial" panose="020B0604020202020204" pitchFamily="34" charset="0"/>
              </a:defRPr>
            </a:pPr>
            <a:endParaRPr lang="en-US"/>
          </a:p>
        </c:txPr>
        <c:crossAx val="126681856"/>
        <c:crosses val="autoZero"/>
        <c:auto val="0"/>
        <c:lblAlgn val="ctr"/>
        <c:lblOffset val="100"/>
        <c:tickLblSkip val="2"/>
        <c:noMultiLvlLbl val="0"/>
      </c:catAx>
      <c:valAx>
        <c:axId val="126681856"/>
        <c:scaling>
          <c:orientation val="minMax"/>
        </c:scaling>
        <c:delete val="0"/>
        <c:axPos val="l"/>
        <c:majorGridlines/>
        <c:title>
          <c:tx>
            <c:rich>
              <a:bodyPr rot="0" vert="horz"/>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Non-Annualized quarter on quarter % change</a:t>
                </a:r>
              </a:p>
            </c:rich>
          </c:tx>
          <c:layout>
            <c:manualLayout>
              <c:xMode val="edge"/>
              <c:yMode val="edge"/>
              <c:x val="1.3495214158311545E-3"/>
              <c:y val="1.8598980793268667E-2"/>
            </c:manualLayout>
          </c:layout>
          <c:overlay val="0"/>
        </c:title>
        <c:numFmt formatCode="General" sourceLinked="1"/>
        <c:majorTickMark val="out"/>
        <c:minorTickMark val="none"/>
        <c:tickLblPos val="nextTo"/>
        <c:txPr>
          <a:bodyPr/>
          <a:lstStyle/>
          <a:p>
            <a:pPr>
              <a:defRPr sz="1800" b="1" baseline="0">
                <a:latin typeface="Arial" panose="020B0604020202020204" pitchFamily="34" charset="0"/>
                <a:cs typeface="Arial" panose="020B0604020202020204" pitchFamily="34" charset="0"/>
              </a:defRPr>
            </a:pPr>
            <a:endParaRPr lang="en-US"/>
          </a:p>
        </c:txPr>
        <c:crossAx val="126282752"/>
        <c:crosses val="autoZero"/>
        <c:crossBetween val="between"/>
        <c:majorUnit val="10"/>
      </c:valAx>
      <c:spPr>
        <a:ln>
          <a:solidFill>
            <a:schemeClr val="bg1">
              <a:lumMod val="65000"/>
            </a:schemeClr>
          </a:solidFill>
        </a:ln>
      </c:spPr>
    </c:plotArea>
    <c:plotVisOnly val="1"/>
    <c:dispBlanksAs val="gap"/>
    <c:showDLblsOverMax val="0"/>
  </c:chart>
  <c:spPr>
    <a:noFill/>
    <a:ln>
      <a:noFill/>
    </a:ln>
  </c:spPr>
  <c:txPr>
    <a:bodyPr/>
    <a:lstStyle/>
    <a:p>
      <a:pPr>
        <a:defRPr sz="1260"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a:solidFill>
          <a:srgbClr val="0062AC"/>
        </a:solidFill>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a:solidFill>
          <a:srgbClr val="0062AC"/>
        </a:solidFill>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a:solidFill>
          <a:srgbClr val="0062AC"/>
        </a:solidFill>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5D34-37AF-4D8C-9D44-A0E2668F0438}"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a:solidFill>
          <a:srgbClr val="0062AC"/>
        </a:solidFill>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5BFF68FB-1D83-41DD-A3D1-6449C58D90D5}" type="pres">
      <dgm:prSet presAssocID="{E5365D34-37AF-4D8C-9D44-A0E2668F0438}" presName="Name0" presStyleCnt="0">
        <dgm:presLayoutVars>
          <dgm:dir/>
          <dgm:resizeHandles val="exact"/>
        </dgm:presLayoutVars>
      </dgm:prSet>
      <dgm:spPr/>
    </dgm:pt>
    <dgm:pt modelId="{DBAE9C6B-E4BD-483B-9F11-AEF960F744C8}" type="pres">
      <dgm:prSet presAssocID="{E5365D34-37AF-4D8C-9D44-A0E2668F0438}" presName="fgShape" presStyleLbl="fgShp" presStyleIdx="0" presStyleCnt="1"/>
      <dgm:spPr/>
    </dgm:pt>
    <dgm:pt modelId="{D26BD1CF-5C4D-4240-8CB9-830B24A24A78}" type="pres">
      <dgm:prSet presAssocID="{E5365D34-37AF-4D8C-9D44-A0E2668F0438}" presName="linComp" presStyleCnt="0"/>
      <dgm:spPr/>
    </dgm:pt>
    <dgm:pt modelId="{4FA6D0D2-3C03-4607-95A9-1668363AAA60}" type="pres">
      <dgm:prSet presAssocID="{895C277A-3C1C-414C-ACED-3BCCD13E13F5}" presName="compNode" presStyleCnt="0"/>
      <dgm:spPr/>
    </dgm:pt>
    <dgm:pt modelId="{243E78FF-50A1-43A1-8D72-35150718949C}" type="pres">
      <dgm:prSet presAssocID="{895C277A-3C1C-414C-ACED-3BCCD13E13F5}" presName="bkgdShape" presStyleLbl="node1" presStyleIdx="0" presStyleCnt="4"/>
      <dgm:spPr/>
    </dgm:pt>
    <dgm:pt modelId="{A2FE84C6-A6EE-41D4-9342-5BE4DB88B4B8}" type="pres">
      <dgm:prSet presAssocID="{895C277A-3C1C-414C-ACED-3BCCD13E13F5}" presName="nodeTx" presStyleLbl="node1" presStyleIdx="0" presStyleCnt="4">
        <dgm:presLayoutVars>
          <dgm:bulletEnabled val="1"/>
        </dgm:presLayoutVars>
      </dgm:prSet>
      <dgm:spPr/>
    </dgm:pt>
    <dgm:pt modelId="{7C32D94C-7092-4F94-94FA-5B46D99207DA}" type="pres">
      <dgm:prSet presAssocID="{895C277A-3C1C-414C-ACED-3BCCD13E13F5}" presName="invisiNode" presStyleLbl="node1" presStyleIdx="0" presStyleCnt="4"/>
      <dgm:spPr/>
    </dgm:pt>
    <dgm:pt modelId="{9D93309F-B39F-4EFC-9DA6-2E1606AEFBE0}" type="pres">
      <dgm:prSet presAssocID="{895C277A-3C1C-414C-ACED-3BCCD13E13F5}"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C5098424-F33D-42C1-B4D0-6E195C3C70E6}" type="pres">
      <dgm:prSet presAssocID="{B849A35D-15DD-413F-87CD-97F81E24FD50}" presName="sibTrans" presStyleLbl="sibTrans2D1" presStyleIdx="0" presStyleCnt="0"/>
      <dgm:spPr/>
    </dgm:pt>
    <dgm:pt modelId="{C761377C-2C21-4CA5-BDC5-C22F6D9A1F2F}" type="pres">
      <dgm:prSet presAssocID="{AAEC80B8-A29D-4583-BBDD-AC464787780B}" presName="compNode" presStyleCnt="0"/>
      <dgm:spPr/>
    </dgm:pt>
    <dgm:pt modelId="{68C94181-1827-4C39-A460-98CB7C3F6906}" type="pres">
      <dgm:prSet presAssocID="{AAEC80B8-A29D-4583-BBDD-AC464787780B}" presName="bkgdShape" presStyleLbl="node1" presStyleIdx="1" presStyleCnt="4"/>
      <dgm:spPr/>
    </dgm:pt>
    <dgm:pt modelId="{CE91FD60-CB7D-4647-A4ED-7C8A00EAD8C7}" type="pres">
      <dgm:prSet presAssocID="{AAEC80B8-A29D-4583-BBDD-AC464787780B}" presName="nodeTx" presStyleLbl="node1" presStyleIdx="1" presStyleCnt="4">
        <dgm:presLayoutVars>
          <dgm:bulletEnabled val="1"/>
        </dgm:presLayoutVars>
      </dgm:prSet>
      <dgm:spPr/>
    </dgm:pt>
    <dgm:pt modelId="{91CCDDD3-31EB-4C54-9951-1F8FAC3A59EB}" type="pres">
      <dgm:prSet presAssocID="{AAEC80B8-A29D-4583-BBDD-AC464787780B}" presName="invisiNode" presStyleLbl="node1" presStyleIdx="1" presStyleCnt="4"/>
      <dgm:spPr/>
    </dgm:pt>
    <dgm:pt modelId="{B76006B3-E147-4ECE-B8DB-556D3841C5FB}" type="pres">
      <dgm:prSet presAssocID="{AAEC80B8-A29D-4583-BBDD-AC464787780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 Asia with solid fill"/>
        </a:ext>
      </dgm:extLst>
    </dgm:pt>
    <dgm:pt modelId="{7A94F29E-A7EA-4799-A193-AEB21091D444}" type="pres">
      <dgm:prSet presAssocID="{8C9DC2D3-624A-4FB7-A9BB-FCD0F0724CAD}" presName="sibTrans" presStyleLbl="sibTrans2D1" presStyleIdx="0" presStyleCnt="0"/>
      <dgm:spPr/>
    </dgm:pt>
    <dgm:pt modelId="{021CF00F-34B5-46AF-98E6-5D5E2BB22D89}" type="pres">
      <dgm:prSet presAssocID="{55CBB6C0-9926-4122-90CB-3FA03BDB9F9B}" presName="compNode" presStyleCnt="0"/>
      <dgm:spPr/>
    </dgm:pt>
    <dgm:pt modelId="{B620604B-7126-4E9E-B1D9-4A6642B03037}" type="pres">
      <dgm:prSet presAssocID="{55CBB6C0-9926-4122-90CB-3FA03BDB9F9B}" presName="bkgdShape" presStyleLbl="node1" presStyleIdx="2" presStyleCnt="4"/>
      <dgm:spPr/>
    </dgm:pt>
    <dgm:pt modelId="{31A199BF-3D80-48BB-B16C-925D145E0E20}" type="pres">
      <dgm:prSet presAssocID="{55CBB6C0-9926-4122-90CB-3FA03BDB9F9B}" presName="nodeTx" presStyleLbl="node1" presStyleIdx="2" presStyleCnt="4">
        <dgm:presLayoutVars>
          <dgm:bulletEnabled val="1"/>
        </dgm:presLayoutVars>
      </dgm:prSet>
      <dgm:spPr/>
    </dgm:pt>
    <dgm:pt modelId="{94DA5C03-B34C-4F9C-AC78-CB611E2C936A}" type="pres">
      <dgm:prSet presAssocID="{55CBB6C0-9926-4122-90CB-3FA03BDB9F9B}" presName="invisiNode" presStyleLbl="node1" presStyleIdx="2" presStyleCnt="4"/>
      <dgm:spPr/>
    </dgm:pt>
    <dgm:pt modelId="{68C71F9B-3150-4A4C-8783-8B6D35731A18}" type="pres">
      <dgm:prSet presAssocID="{55CBB6C0-9926-4122-90CB-3FA03BDB9F9B}"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46220DA2-444E-434C-AC6D-95E5003C21D3}" type="pres">
      <dgm:prSet presAssocID="{F6A2674D-9142-4B62-8201-880402AAD0FB}" presName="sibTrans" presStyleLbl="sibTrans2D1" presStyleIdx="0" presStyleCnt="0"/>
      <dgm:spPr/>
    </dgm:pt>
    <dgm:pt modelId="{CD997ADF-7902-43A3-98DB-60DB2A2CB526}" type="pres">
      <dgm:prSet presAssocID="{98F14676-EF7C-4C24-B713-4FC6C8F01C09}" presName="compNode" presStyleCnt="0"/>
      <dgm:spPr/>
    </dgm:pt>
    <dgm:pt modelId="{12611D9C-3BCA-4481-B69E-982981D61102}" type="pres">
      <dgm:prSet presAssocID="{98F14676-EF7C-4C24-B713-4FC6C8F01C09}" presName="bkgdShape" presStyleLbl="node1" presStyleIdx="3" presStyleCnt="4" custScaleX="102543"/>
      <dgm:spPr/>
    </dgm:pt>
    <dgm:pt modelId="{C9C933FF-A098-4697-8873-5DFC6270DE8C}" type="pres">
      <dgm:prSet presAssocID="{98F14676-EF7C-4C24-B713-4FC6C8F01C09}" presName="nodeTx" presStyleLbl="node1" presStyleIdx="3" presStyleCnt="4">
        <dgm:presLayoutVars>
          <dgm:bulletEnabled val="1"/>
        </dgm:presLayoutVars>
      </dgm:prSet>
      <dgm:spPr/>
    </dgm:pt>
    <dgm:pt modelId="{051B35A8-ECA0-4C86-89BD-619C60F10FE2}" type="pres">
      <dgm:prSet presAssocID="{98F14676-EF7C-4C24-B713-4FC6C8F01C09}" presName="invisiNode" presStyleLbl="node1" presStyleIdx="3" presStyleCnt="4"/>
      <dgm:spPr/>
    </dgm:pt>
    <dgm:pt modelId="{FCA60F9D-A395-4A50-96AB-AC00A2BD253F}" type="pres">
      <dgm:prSet presAssocID="{98F14676-EF7C-4C24-B713-4FC6C8F01C09}"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frica with solid fill"/>
        </a:ext>
      </dgm:extLst>
    </dgm:pt>
  </dgm:ptLst>
  <dgm:cxnLst>
    <dgm:cxn modelId="{33BD2923-F761-4EFD-AA86-CD538A6A87E9}" type="presOf" srcId="{8C9DC2D3-624A-4FB7-A9BB-FCD0F0724CAD}" destId="{7A94F29E-A7EA-4799-A193-AEB21091D444}" srcOrd="0" destOrd="0" presId="urn:microsoft.com/office/officeart/2005/8/layout/hList7"/>
    <dgm:cxn modelId="{753A8831-5F0F-4F93-B48F-4BCE4ADC683E}" type="presOf" srcId="{B849A35D-15DD-413F-87CD-97F81E24FD50}" destId="{C5098424-F33D-42C1-B4D0-6E195C3C70E6}" srcOrd="0" destOrd="0" presId="urn:microsoft.com/office/officeart/2005/8/layout/hList7"/>
    <dgm:cxn modelId="{D2FDD441-2AD7-4B74-B534-7DA9DA5B93C2}" srcId="{E5365D34-37AF-4D8C-9D44-A0E2668F0438}" destId="{895C277A-3C1C-414C-ACED-3BCCD13E13F5}" srcOrd="0" destOrd="0" parTransId="{A2F5C76F-201D-41F9-BEDD-059E3D050478}" sibTransId="{B849A35D-15DD-413F-87CD-97F81E24FD50}"/>
    <dgm:cxn modelId="{0049CB43-796A-4531-A0C5-6A46ACF69F0E}" type="presOf" srcId="{895C277A-3C1C-414C-ACED-3BCCD13E13F5}" destId="{243E78FF-50A1-43A1-8D72-35150718949C}" srcOrd="0" destOrd="0" presId="urn:microsoft.com/office/officeart/2005/8/layout/hList7"/>
    <dgm:cxn modelId="{A47BA66B-F442-429B-AB62-9F9F08401019}" type="presOf" srcId="{98F14676-EF7C-4C24-B713-4FC6C8F01C09}" destId="{C9C933FF-A098-4697-8873-5DFC6270DE8C}" srcOrd="1" destOrd="0" presId="urn:microsoft.com/office/officeart/2005/8/layout/hList7"/>
    <dgm:cxn modelId="{B29C0D91-C857-40F1-B717-658D04980581}" type="presOf" srcId="{55CBB6C0-9926-4122-90CB-3FA03BDB9F9B}" destId="{B620604B-7126-4E9E-B1D9-4A6642B03037}" srcOrd="0" destOrd="0" presId="urn:microsoft.com/office/officeart/2005/8/layout/hList7"/>
    <dgm:cxn modelId="{526B0698-DA35-4578-B6B3-83CC35AE72A9}" type="presOf" srcId="{98F14676-EF7C-4C24-B713-4FC6C8F01C09}" destId="{12611D9C-3BCA-4481-B69E-982981D61102}" srcOrd="0" destOrd="0" presId="urn:microsoft.com/office/officeart/2005/8/layout/hList7"/>
    <dgm:cxn modelId="{0FC0ED99-78A7-41C3-A4C9-2E76638ECC56}" srcId="{E5365D34-37AF-4D8C-9D44-A0E2668F0438}" destId="{55CBB6C0-9926-4122-90CB-3FA03BDB9F9B}" srcOrd="2" destOrd="0" parTransId="{0F96D68E-1E97-430B-9387-130AF932CF17}" sibTransId="{F6A2674D-9142-4B62-8201-880402AAD0FB}"/>
    <dgm:cxn modelId="{FEE0CE9C-0AD0-4700-B8D5-69A4F41C6497}" type="presOf" srcId="{AAEC80B8-A29D-4583-BBDD-AC464787780B}" destId="{CE91FD60-CB7D-4647-A4ED-7C8A00EAD8C7}" srcOrd="1" destOrd="0" presId="urn:microsoft.com/office/officeart/2005/8/layout/hList7"/>
    <dgm:cxn modelId="{62D399A4-63C8-4F42-A4B2-E67F090811E0}" type="presOf" srcId="{895C277A-3C1C-414C-ACED-3BCCD13E13F5}" destId="{A2FE84C6-A6EE-41D4-9342-5BE4DB88B4B8}" srcOrd="1" destOrd="0" presId="urn:microsoft.com/office/officeart/2005/8/layout/hList7"/>
    <dgm:cxn modelId="{A298D6C6-DEDF-49E7-BD99-AAED66460E17}" type="presOf" srcId="{AAEC80B8-A29D-4583-BBDD-AC464787780B}" destId="{68C94181-1827-4C39-A460-98CB7C3F6906}" srcOrd="0" destOrd="0" presId="urn:microsoft.com/office/officeart/2005/8/layout/hList7"/>
    <dgm:cxn modelId="{FFB109C7-0689-440B-AE1E-BBCFE532F446}" type="presOf" srcId="{F6A2674D-9142-4B62-8201-880402AAD0FB}" destId="{46220DA2-444E-434C-AC6D-95E5003C21D3}" srcOrd="0" destOrd="0" presId="urn:microsoft.com/office/officeart/2005/8/layout/hList7"/>
    <dgm:cxn modelId="{E85D9BD3-E6FB-40C7-899C-5A3990477772}" type="presOf" srcId="{55CBB6C0-9926-4122-90CB-3FA03BDB9F9B}" destId="{31A199BF-3D80-48BB-B16C-925D145E0E20}" srcOrd="1" destOrd="0" presId="urn:microsoft.com/office/officeart/2005/8/layout/hList7"/>
    <dgm:cxn modelId="{A7A092DE-9F65-4369-9A3C-A0365F13ED1A}" srcId="{E5365D34-37AF-4D8C-9D44-A0E2668F0438}" destId="{98F14676-EF7C-4C24-B713-4FC6C8F01C09}" srcOrd="3" destOrd="0" parTransId="{83A3D98B-F8CE-4097-B086-95FF474CEEE8}" sibTransId="{82BE917D-604D-4211-AA5D-1172ACD2C791}"/>
    <dgm:cxn modelId="{61B5D5ED-C8A6-4721-95B7-89905071221E}" type="presOf" srcId="{E5365D34-37AF-4D8C-9D44-A0E2668F0438}" destId="{5BFF68FB-1D83-41DD-A3D1-6449C58D90D5}" srcOrd="0" destOrd="0" presId="urn:microsoft.com/office/officeart/2005/8/layout/hList7"/>
    <dgm:cxn modelId="{255710F7-2E67-496A-B3D1-4A8A6FB75F5A}" srcId="{E5365D34-37AF-4D8C-9D44-A0E2668F0438}" destId="{AAEC80B8-A29D-4583-BBDD-AC464787780B}" srcOrd="1" destOrd="0" parTransId="{32615363-4B95-42F5-A20C-9CF31CE92B6B}" sibTransId="{8C9DC2D3-624A-4FB7-A9BB-FCD0F0724CAD}"/>
    <dgm:cxn modelId="{A1A3D05C-11C7-448A-A5E3-DB4DA87F1206}" type="presParOf" srcId="{5BFF68FB-1D83-41DD-A3D1-6449C58D90D5}" destId="{DBAE9C6B-E4BD-483B-9F11-AEF960F744C8}" srcOrd="0" destOrd="0" presId="urn:microsoft.com/office/officeart/2005/8/layout/hList7"/>
    <dgm:cxn modelId="{86B02315-4F30-4B60-9253-B81770B64C96}" type="presParOf" srcId="{5BFF68FB-1D83-41DD-A3D1-6449C58D90D5}" destId="{D26BD1CF-5C4D-4240-8CB9-830B24A24A78}" srcOrd="1" destOrd="0" presId="urn:microsoft.com/office/officeart/2005/8/layout/hList7"/>
    <dgm:cxn modelId="{7E364B6D-F64D-4613-BDF0-EB64B3F51963}" type="presParOf" srcId="{D26BD1CF-5C4D-4240-8CB9-830B24A24A78}" destId="{4FA6D0D2-3C03-4607-95A9-1668363AAA60}" srcOrd="0" destOrd="0" presId="urn:microsoft.com/office/officeart/2005/8/layout/hList7"/>
    <dgm:cxn modelId="{6B7126C6-26A3-4A9E-B1E8-5A502D2D8A0B}" type="presParOf" srcId="{4FA6D0D2-3C03-4607-95A9-1668363AAA60}" destId="{243E78FF-50A1-43A1-8D72-35150718949C}" srcOrd="0" destOrd="0" presId="urn:microsoft.com/office/officeart/2005/8/layout/hList7"/>
    <dgm:cxn modelId="{1A30B42E-7751-46BF-9CE8-C96808486610}" type="presParOf" srcId="{4FA6D0D2-3C03-4607-95A9-1668363AAA60}" destId="{A2FE84C6-A6EE-41D4-9342-5BE4DB88B4B8}" srcOrd="1" destOrd="0" presId="urn:microsoft.com/office/officeart/2005/8/layout/hList7"/>
    <dgm:cxn modelId="{3B1C2A40-65E4-4F5F-9131-585958814A1B}" type="presParOf" srcId="{4FA6D0D2-3C03-4607-95A9-1668363AAA60}" destId="{7C32D94C-7092-4F94-94FA-5B46D99207DA}" srcOrd="2" destOrd="0" presId="urn:microsoft.com/office/officeart/2005/8/layout/hList7"/>
    <dgm:cxn modelId="{C7454BEE-789F-4D34-A02B-B0BDD3F2272E}" type="presParOf" srcId="{4FA6D0D2-3C03-4607-95A9-1668363AAA60}" destId="{9D93309F-B39F-4EFC-9DA6-2E1606AEFBE0}" srcOrd="3" destOrd="0" presId="urn:microsoft.com/office/officeart/2005/8/layout/hList7"/>
    <dgm:cxn modelId="{E0051216-0D50-4F1F-9C19-675459CF4F50}" type="presParOf" srcId="{D26BD1CF-5C4D-4240-8CB9-830B24A24A78}" destId="{C5098424-F33D-42C1-B4D0-6E195C3C70E6}" srcOrd="1" destOrd="0" presId="urn:microsoft.com/office/officeart/2005/8/layout/hList7"/>
    <dgm:cxn modelId="{D00F6440-FA76-439A-8EA2-49DA24E18547}" type="presParOf" srcId="{D26BD1CF-5C4D-4240-8CB9-830B24A24A78}" destId="{C761377C-2C21-4CA5-BDC5-C22F6D9A1F2F}" srcOrd="2" destOrd="0" presId="urn:microsoft.com/office/officeart/2005/8/layout/hList7"/>
    <dgm:cxn modelId="{AF2FDB51-6D54-41AB-A826-E8A1B7B9F1E4}" type="presParOf" srcId="{C761377C-2C21-4CA5-BDC5-C22F6D9A1F2F}" destId="{68C94181-1827-4C39-A460-98CB7C3F6906}" srcOrd="0" destOrd="0" presId="urn:microsoft.com/office/officeart/2005/8/layout/hList7"/>
    <dgm:cxn modelId="{7FE3F0FB-0A88-4E1E-9C12-9684F8A40118}" type="presParOf" srcId="{C761377C-2C21-4CA5-BDC5-C22F6D9A1F2F}" destId="{CE91FD60-CB7D-4647-A4ED-7C8A00EAD8C7}" srcOrd="1" destOrd="0" presId="urn:microsoft.com/office/officeart/2005/8/layout/hList7"/>
    <dgm:cxn modelId="{1319F996-45C6-4B4B-8754-34D5C8825E41}" type="presParOf" srcId="{C761377C-2C21-4CA5-BDC5-C22F6D9A1F2F}" destId="{91CCDDD3-31EB-4C54-9951-1F8FAC3A59EB}" srcOrd="2" destOrd="0" presId="urn:microsoft.com/office/officeart/2005/8/layout/hList7"/>
    <dgm:cxn modelId="{187F4B7B-648F-4979-8BDA-6F9851B1934F}" type="presParOf" srcId="{C761377C-2C21-4CA5-BDC5-C22F6D9A1F2F}" destId="{B76006B3-E147-4ECE-B8DB-556D3841C5FB}" srcOrd="3" destOrd="0" presId="urn:microsoft.com/office/officeart/2005/8/layout/hList7"/>
    <dgm:cxn modelId="{962942D3-2F29-4DE8-A8CD-F4A0452A2C99}" type="presParOf" srcId="{D26BD1CF-5C4D-4240-8CB9-830B24A24A78}" destId="{7A94F29E-A7EA-4799-A193-AEB21091D444}" srcOrd="3" destOrd="0" presId="urn:microsoft.com/office/officeart/2005/8/layout/hList7"/>
    <dgm:cxn modelId="{63C2FE42-2485-4B07-BEF9-18221AD16D5D}" type="presParOf" srcId="{D26BD1CF-5C4D-4240-8CB9-830B24A24A78}" destId="{021CF00F-34B5-46AF-98E6-5D5E2BB22D89}" srcOrd="4" destOrd="0" presId="urn:microsoft.com/office/officeart/2005/8/layout/hList7"/>
    <dgm:cxn modelId="{35802DF9-0455-4B11-B0F4-3C57C5438A8B}" type="presParOf" srcId="{021CF00F-34B5-46AF-98E6-5D5E2BB22D89}" destId="{B620604B-7126-4E9E-B1D9-4A6642B03037}" srcOrd="0" destOrd="0" presId="urn:microsoft.com/office/officeart/2005/8/layout/hList7"/>
    <dgm:cxn modelId="{11A51124-3F0C-4F56-9198-C7BB925F04BF}" type="presParOf" srcId="{021CF00F-34B5-46AF-98E6-5D5E2BB22D89}" destId="{31A199BF-3D80-48BB-B16C-925D145E0E20}" srcOrd="1" destOrd="0" presId="urn:microsoft.com/office/officeart/2005/8/layout/hList7"/>
    <dgm:cxn modelId="{0ACE5A0C-DCA0-49C0-BF60-83E5AC1C246E}" type="presParOf" srcId="{021CF00F-34B5-46AF-98E6-5D5E2BB22D89}" destId="{94DA5C03-B34C-4F9C-AC78-CB611E2C936A}" srcOrd="2" destOrd="0" presId="urn:microsoft.com/office/officeart/2005/8/layout/hList7"/>
    <dgm:cxn modelId="{E4EE66F4-F51D-4810-BAE6-2D70A59E18A9}" type="presParOf" srcId="{021CF00F-34B5-46AF-98E6-5D5E2BB22D89}" destId="{68C71F9B-3150-4A4C-8783-8B6D35731A18}" srcOrd="3" destOrd="0" presId="urn:microsoft.com/office/officeart/2005/8/layout/hList7"/>
    <dgm:cxn modelId="{FD07DA53-F55A-480A-AA00-0185A5AB9CB0}" type="presParOf" srcId="{D26BD1CF-5C4D-4240-8CB9-830B24A24A78}" destId="{46220DA2-444E-434C-AC6D-95E5003C21D3}" srcOrd="5" destOrd="0" presId="urn:microsoft.com/office/officeart/2005/8/layout/hList7"/>
    <dgm:cxn modelId="{B888180D-F8B5-47C6-906A-795CC237B2B4}" type="presParOf" srcId="{D26BD1CF-5C4D-4240-8CB9-830B24A24A78}" destId="{CD997ADF-7902-43A3-98DB-60DB2A2CB526}" srcOrd="6" destOrd="0" presId="urn:microsoft.com/office/officeart/2005/8/layout/hList7"/>
    <dgm:cxn modelId="{99B1F591-8D42-482F-BD6C-E5276CB95D45}" type="presParOf" srcId="{CD997ADF-7902-43A3-98DB-60DB2A2CB526}" destId="{12611D9C-3BCA-4481-B69E-982981D61102}" srcOrd="0" destOrd="0" presId="urn:microsoft.com/office/officeart/2005/8/layout/hList7"/>
    <dgm:cxn modelId="{0F7CEDF4-3D9F-47DD-A0E2-AE354BF6681E}" type="presParOf" srcId="{CD997ADF-7902-43A3-98DB-60DB2A2CB526}" destId="{C9C933FF-A098-4697-8873-5DFC6270DE8C}" srcOrd="1" destOrd="0" presId="urn:microsoft.com/office/officeart/2005/8/layout/hList7"/>
    <dgm:cxn modelId="{62D3B72B-18EC-48B7-8091-F6E6C6D224D7}" type="presParOf" srcId="{CD997ADF-7902-43A3-98DB-60DB2A2CB526}" destId="{051B35A8-ECA0-4C86-89BD-619C60F10FE2}" srcOrd="2" destOrd="0" presId="urn:microsoft.com/office/officeart/2005/8/layout/hList7"/>
    <dgm:cxn modelId="{4C0A6E2B-56E8-49D6-9249-76C397CEB4A3}" type="presParOf" srcId="{CD997ADF-7902-43A3-98DB-60DB2A2CB526}" destId="{FCA60F9D-A395-4A50-96AB-AC00A2BD253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E78FF-50A1-43A1-8D72-35150718949C}">
      <dsp:nvSpPr>
        <dsp:cNvPr id="0" name=""/>
        <dsp:cNvSpPr/>
      </dsp:nvSpPr>
      <dsp:spPr>
        <a:xfrm>
          <a:off x="156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1566" y="1798606"/>
        <a:ext cx="2717272" cy="1798606"/>
      </dsp:txXfrm>
    </dsp:sp>
    <dsp:sp modelId="{9D93309F-B39F-4EFC-9DA6-2E1606AEFBE0}">
      <dsp:nvSpPr>
        <dsp:cNvPr id="0" name=""/>
        <dsp:cNvSpPr/>
      </dsp:nvSpPr>
      <dsp:spPr>
        <a:xfrm>
          <a:off x="611532" y="269791"/>
          <a:ext cx="1497340" cy="14973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94181-1827-4C39-A460-98CB7C3F6906}">
      <dsp:nvSpPr>
        <dsp:cNvPr id="0" name=""/>
        <dsp:cNvSpPr/>
      </dsp:nvSpPr>
      <dsp:spPr>
        <a:xfrm>
          <a:off x="2800356"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2800356" y="1798606"/>
        <a:ext cx="2717272" cy="1798606"/>
      </dsp:txXfrm>
    </dsp:sp>
    <dsp:sp modelId="{B76006B3-E147-4ECE-B8DB-556D3841C5FB}">
      <dsp:nvSpPr>
        <dsp:cNvPr id="0" name=""/>
        <dsp:cNvSpPr/>
      </dsp:nvSpPr>
      <dsp:spPr>
        <a:xfrm>
          <a:off x="3410323" y="269791"/>
          <a:ext cx="1497340" cy="149734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0604B-7126-4E9E-B1D9-4A6642B03037}">
      <dsp:nvSpPr>
        <dsp:cNvPr id="0" name=""/>
        <dsp:cNvSpPr/>
      </dsp:nvSpPr>
      <dsp:spPr>
        <a:xfrm>
          <a:off x="5599147" y="0"/>
          <a:ext cx="2717272" cy="44965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599147" y="1798606"/>
        <a:ext cx="2717272" cy="1798606"/>
      </dsp:txXfrm>
    </dsp:sp>
    <dsp:sp modelId="{68C71F9B-3150-4A4C-8783-8B6D35731A18}">
      <dsp:nvSpPr>
        <dsp:cNvPr id="0" name=""/>
        <dsp:cNvSpPr/>
      </dsp:nvSpPr>
      <dsp:spPr>
        <a:xfrm>
          <a:off x="6209113" y="269791"/>
          <a:ext cx="1497340" cy="149734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11D9C-3BCA-4481-B69E-982981D61102}">
      <dsp:nvSpPr>
        <dsp:cNvPr id="0" name=""/>
        <dsp:cNvSpPr/>
      </dsp:nvSpPr>
      <dsp:spPr>
        <a:xfrm>
          <a:off x="8397938" y="0"/>
          <a:ext cx="2786372" cy="4496517"/>
        </a:xfrm>
        <a:prstGeom prst="roundRect">
          <a:avLst>
            <a:gd name="adj" fmla="val 10000"/>
          </a:avLst>
        </a:prstGeom>
        <a:solidFill>
          <a:srgbClr val="0062AC"/>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8397938" y="1798606"/>
        <a:ext cx="2786372" cy="1798606"/>
      </dsp:txXfrm>
    </dsp:sp>
    <dsp:sp modelId="{FCA60F9D-A395-4A50-96AB-AC00A2BD253F}">
      <dsp:nvSpPr>
        <dsp:cNvPr id="0" name=""/>
        <dsp:cNvSpPr/>
      </dsp:nvSpPr>
      <dsp:spPr>
        <a:xfrm>
          <a:off x="9042454" y="269791"/>
          <a:ext cx="1497340" cy="149734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E9C6B-E4BD-483B-9F11-AEF960F744C8}">
      <dsp:nvSpPr>
        <dsp:cNvPr id="0" name=""/>
        <dsp:cNvSpPr/>
      </dsp:nvSpPr>
      <dsp:spPr>
        <a:xfrm>
          <a:off x="447435" y="3597213"/>
          <a:ext cx="10291006" cy="674477"/>
        </a:xfrm>
        <a:prstGeom prst="leftRight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0.87473</cdr:x>
      <cdr:y>0.69118</cdr:y>
    </cdr:from>
    <cdr:to>
      <cdr:x>1</cdr:x>
      <cdr:y>0.7395</cdr:y>
    </cdr:to>
    <cdr:sp macro="" textlink="">
      <cdr:nvSpPr>
        <cdr:cNvPr id="3" name="TextBox 2"/>
        <cdr:cNvSpPr txBox="1"/>
      </cdr:nvSpPr>
      <cdr:spPr>
        <a:xfrm xmlns:a="http://schemas.openxmlformats.org/drawingml/2006/main">
          <a:off x="8121317" y="4178783"/>
          <a:ext cx="1163051" cy="292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latin typeface="Arial Rounded MT Bold" panose="020F070403050403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0.24799</cdr:x>
      <cdr:y>0.32663</cdr:y>
    </cdr:from>
    <cdr:to>
      <cdr:x>0.46787</cdr:x>
      <cdr:y>0.36842</cdr:y>
    </cdr:to>
    <cdr:sp macro="" textlink="">
      <cdr:nvSpPr>
        <cdr:cNvPr id="4" name="TextBox 3"/>
        <cdr:cNvSpPr txBox="1"/>
      </cdr:nvSpPr>
      <cdr:spPr>
        <a:xfrm xmlns:a="http://schemas.openxmlformats.org/drawingml/2006/main">
          <a:off x="2306545" y="1970367"/>
          <a:ext cx="2045073" cy="252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095A5E7E-E081-4D1D-8FDC-E1F86616FFCD}" type="datetimeFigureOut">
              <a:rPr lang="en-ZA" smtClean="0"/>
              <a:t>2025/06/12</a:t>
            </a:fld>
            <a:endParaRPr lang="en-ZA"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7727E10B-525A-4090-BBE1-4DAF315C6E48}" type="slidenum">
              <a:rPr lang="en-ZA" smtClean="0"/>
              <a:t>‹#›</a:t>
            </a:fld>
            <a:endParaRPr lang="en-ZA" dirty="0"/>
          </a:p>
        </p:txBody>
      </p:sp>
    </p:spTree>
    <p:extLst>
      <p:ext uri="{BB962C8B-B14F-4D97-AF65-F5344CB8AC3E}">
        <p14:creationId xmlns:p14="http://schemas.microsoft.com/office/powerpoint/2010/main" val="101823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C4C00C7-6273-47FD-BDA5-6541AA045D71}" type="datetimeFigureOut">
              <a:rPr lang="en-ZA" smtClean="0"/>
              <a:t>2025/06/12</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E2C93C19-0856-4BF4-842C-FEA090B5320D}" type="slidenum">
              <a:rPr lang="en-ZA" smtClean="0"/>
              <a:t>‹#›</a:t>
            </a:fld>
            <a:endParaRPr lang="en-ZA" dirty="0"/>
          </a:p>
        </p:txBody>
      </p:sp>
    </p:spTree>
    <p:extLst>
      <p:ext uri="{BB962C8B-B14F-4D97-AF65-F5344CB8AC3E}">
        <p14:creationId xmlns:p14="http://schemas.microsoft.com/office/powerpoint/2010/main" val="42616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gridata.ec.europa.eu/extensions/DashboardRawMilk/RawMilkPrice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a:t>
            </a:fld>
            <a:endParaRPr lang="en-ZA" dirty="0"/>
          </a:p>
        </p:txBody>
      </p:sp>
    </p:spTree>
    <p:extLst>
      <p:ext uri="{BB962C8B-B14F-4D97-AF65-F5344CB8AC3E}">
        <p14:creationId xmlns:p14="http://schemas.microsoft.com/office/powerpoint/2010/main" val="277201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https://agridata.ec.europa.eu/extensions/DashboardRawMilk/RawMilkPrices.html</a:t>
            </a:r>
            <a:endParaRPr lang="en-ZA" sz="1800" dirty="0">
              <a:effectLst/>
              <a:latin typeface="Aptos" panose="020B0004020202020204" pitchFamily="34" charset="0"/>
              <a:ea typeface="Aptos" panose="020B0004020202020204" pitchFamily="34" charset="0"/>
              <a:cs typeface="Aptos" panose="020B00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10</a:t>
            </a:fld>
            <a:endParaRPr lang="en-ZA" dirty="0"/>
          </a:p>
        </p:txBody>
      </p:sp>
    </p:spTree>
    <p:extLst>
      <p:ext uri="{BB962C8B-B14F-4D97-AF65-F5344CB8AC3E}">
        <p14:creationId xmlns:p14="http://schemas.microsoft.com/office/powerpoint/2010/main" val="244894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34B60-3E4B-6D5F-D3E6-857E0A47E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E6DC1-F6EE-418A-4F65-EC8551C50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0BFD6-7A3B-98E2-BE35-C077BA1E0945}"/>
              </a:ext>
            </a:extLst>
          </p:cNvPr>
          <p:cNvSpPr>
            <a:spLocks noGrp="1"/>
          </p:cNvSpPr>
          <p:nvPr>
            <p:ph type="body" idx="1"/>
          </p:nvPr>
        </p:nvSpPr>
        <p:spPr/>
        <p:txBody>
          <a:bodyPr/>
          <a:lstStyle/>
          <a:p>
            <a:r>
              <a:rPr lang="en-ZA" dirty="0"/>
              <a:t>USA: https://www.clal.it/en/index.php?section=produzioni_usa_latte_bovino</a:t>
            </a:r>
          </a:p>
          <a:p>
            <a:r>
              <a:rPr lang="en-ZA" dirty="0"/>
              <a:t>EU-27:  www.clal.it/en/index.php?section=consegne_eu&amp;p=D1110D__THS_T</a:t>
            </a:r>
          </a:p>
          <a:p>
            <a:r>
              <a:rPr lang="en-ZA" dirty="0"/>
              <a:t>Aus: https://www.clal.it/en/index.php?section=consegne_australia</a:t>
            </a:r>
          </a:p>
          <a:p>
            <a:r>
              <a:rPr lang="en-ZA" dirty="0"/>
              <a:t>NZL: https://www.clal.it/en/?section=stat_newzealand</a:t>
            </a:r>
          </a:p>
          <a:p>
            <a:r>
              <a:rPr lang="en-ZA" dirty="0" err="1"/>
              <a:t>Uru</a:t>
            </a:r>
            <a:r>
              <a:rPr lang="en-ZA" dirty="0"/>
              <a:t>: https://www.clal.it/en/index.php?section=consegne_uruguay</a:t>
            </a:r>
          </a:p>
          <a:p>
            <a:r>
              <a:rPr lang="en-ZA" dirty="0"/>
              <a:t>Arg: https://www.clal.it/en/index.php?section=milk_production_argentina</a:t>
            </a:r>
          </a:p>
        </p:txBody>
      </p:sp>
      <p:sp>
        <p:nvSpPr>
          <p:cNvPr id="4" name="Slide Number Placeholder 3">
            <a:extLst>
              <a:ext uri="{FF2B5EF4-FFF2-40B4-BE49-F238E27FC236}">
                <a16:creationId xmlns:a16="http://schemas.microsoft.com/office/drawing/2014/main" id="{E78BD56C-2018-BA07-CA65-7D2D40137D0F}"/>
              </a:ext>
            </a:extLst>
          </p:cNvPr>
          <p:cNvSpPr>
            <a:spLocks noGrp="1"/>
          </p:cNvSpPr>
          <p:nvPr>
            <p:ph type="sldNum" sz="quarter" idx="10"/>
          </p:nvPr>
        </p:nvSpPr>
        <p:spPr/>
        <p:txBody>
          <a:bodyPr/>
          <a:lstStyle/>
          <a:p>
            <a:fld id="{E2C93C19-0856-4BF4-842C-FEA090B5320D}" type="slidenum">
              <a:rPr lang="en-ZA" smtClean="0"/>
              <a:t>11</a:t>
            </a:fld>
            <a:endParaRPr lang="en-ZA" dirty="0"/>
          </a:p>
        </p:txBody>
      </p:sp>
    </p:spTree>
    <p:extLst>
      <p:ext uri="{BB962C8B-B14F-4D97-AF65-F5344CB8AC3E}">
        <p14:creationId xmlns:p14="http://schemas.microsoft.com/office/powerpoint/2010/main" val="333004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EA23-9102-CEEA-B801-58C741B7B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6F400-CDF8-D1FE-5522-0DC3E8E66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5D970-0719-0EDD-978F-0DFCBAB1CAC4}"/>
              </a:ext>
            </a:extLst>
          </p:cNvPr>
          <p:cNvSpPr>
            <a:spLocks noGrp="1"/>
          </p:cNvSpPr>
          <p:nvPr>
            <p:ph type="body" idx="1"/>
          </p:nvPr>
        </p:nvSpPr>
        <p:spPr/>
        <p:txBody>
          <a:bodyPr/>
          <a:lstStyle/>
          <a:p>
            <a:r>
              <a:rPr lang="en-US" dirty="0"/>
              <a:t>From 2015 to 2023, average per capita milk consumption increased by 11 kg to more than 119 kg, representing a 10% growth over this period. The 2024 </a:t>
            </a:r>
            <a:r>
              <a:rPr lang="en-ZA" sz="1200" dirty="0">
                <a:latin typeface="Arial Rounded MT Bold" panose="020F0704030504030204" pitchFamily="34" charset="0"/>
              </a:rPr>
              <a:t>per capita dairy consumption is not yet released. </a:t>
            </a:r>
            <a:endParaRPr lang="en-ZA" dirty="0"/>
          </a:p>
          <a:p>
            <a:endParaRPr lang="en-ZA" dirty="0"/>
          </a:p>
          <a:p>
            <a:r>
              <a:rPr lang="en-ZA" dirty="0"/>
              <a:t>https://milksa.co.za/sites/default/files/2024-12/2024%20World%20Dairy%20Situation%20Report.pdf</a:t>
            </a:r>
          </a:p>
        </p:txBody>
      </p:sp>
      <p:sp>
        <p:nvSpPr>
          <p:cNvPr id="4" name="Slide Number Placeholder 3">
            <a:extLst>
              <a:ext uri="{FF2B5EF4-FFF2-40B4-BE49-F238E27FC236}">
                <a16:creationId xmlns:a16="http://schemas.microsoft.com/office/drawing/2014/main" id="{8658D83A-F0B5-AB16-F2A7-637232804477}"/>
              </a:ext>
            </a:extLst>
          </p:cNvPr>
          <p:cNvSpPr>
            <a:spLocks noGrp="1"/>
          </p:cNvSpPr>
          <p:nvPr>
            <p:ph type="sldNum" sz="quarter" idx="10"/>
          </p:nvPr>
        </p:nvSpPr>
        <p:spPr/>
        <p:txBody>
          <a:bodyPr/>
          <a:lstStyle/>
          <a:p>
            <a:fld id="{E2C93C19-0856-4BF4-842C-FEA090B5320D}" type="slidenum">
              <a:rPr lang="en-ZA" smtClean="0"/>
              <a:t>12</a:t>
            </a:fld>
            <a:endParaRPr lang="en-ZA" dirty="0"/>
          </a:p>
        </p:txBody>
      </p:sp>
    </p:spTree>
    <p:extLst>
      <p:ext uri="{BB962C8B-B14F-4D97-AF65-F5344CB8AC3E}">
        <p14:creationId xmlns:p14="http://schemas.microsoft.com/office/powerpoint/2010/main" val="37831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13</a:t>
            </a:fld>
            <a:endParaRPr lang="en-ZA" dirty="0"/>
          </a:p>
        </p:txBody>
      </p:sp>
    </p:spTree>
    <p:extLst>
      <p:ext uri="{BB962C8B-B14F-4D97-AF65-F5344CB8AC3E}">
        <p14:creationId xmlns:p14="http://schemas.microsoft.com/office/powerpoint/2010/main" val="409640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00BD-5DD3-FF04-5DED-F257A41CE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94486-3967-930F-DA8D-D795AA8E3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E1EE6-DC72-007B-225F-5F9714EC8FDD}"/>
              </a:ext>
            </a:extLst>
          </p:cNvPr>
          <p:cNvSpPr>
            <a:spLocks noGrp="1"/>
          </p:cNvSpPr>
          <p:nvPr>
            <p:ph type="body" idx="1"/>
          </p:nvPr>
        </p:nvSpPr>
        <p:spPr/>
        <p:txBody>
          <a:bodyPr/>
          <a:lstStyle/>
          <a:p>
            <a:r>
              <a:rPr lang="en-ZA" dirty="0"/>
              <a:t>https://www.statssa.gov.za/publications/P0441/P04411stQuarter2025.pdf</a:t>
            </a:r>
          </a:p>
        </p:txBody>
      </p:sp>
      <p:sp>
        <p:nvSpPr>
          <p:cNvPr id="4" name="Slide Number Placeholder 3">
            <a:extLst>
              <a:ext uri="{FF2B5EF4-FFF2-40B4-BE49-F238E27FC236}">
                <a16:creationId xmlns:a16="http://schemas.microsoft.com/office/drawing/2014/main" id="{EEE2DEAE-DCF4-38B4-7BBB-323EE8243577}"/>
              </a:ext>
            </a:extLst>
          </p:cNvPr>
          <p:cNvSpPr>
            <a:spLocks noGrp="1"/>
          </p:cNvSpPr>
          <p:nvPr>
            <p:ph type="sldNum" sz="quarter" idx="10"/>
          </p:nvPr>
        </p:nvSpPr>
        <p:spPr/>
        <p:txBody>
          <a:bodyPr/>
          <a:lstStyle/>
          <a:p>
            <a:fld id="{E2C93C19-0856-4BF4-842C-FEA090B5320D}" type="slidenum">
              <a:rPr lang="en-ZA" smtClean="0"/>
              <a:t>14</a:t>
            </a:fld>
            <a:endParaRPr lang="en-ZA" dirty="0"/>
          </a:p>
        </p:txBody>
      </p:sp>
    </p:spTree>
    <p:extLst>
      <p:ext uri="{BB962C8B-B14F-4D97-AF65-F5344CB8AC3E}">
        <p14:creationId xmlns:p14="http://schemas.microsoft.com/office/powerpoint/2010/main" val="388508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More than half of the population live in three provinces:</a:t>
            </a:r>
            <a:br>
              <a:rPr lang="en-ZA" dirty="0"/>
            </a:br>
            <a:r>
              <a:rPr lang="en-ZA" dirty="0"/>
              <a:t>Gauteng – 15,9m</a:t>
            </a:r>
          </a:p>
          <a:p>
            <a:r>
              <a:rPr lang="en-ZA" dirty="0"/>
              <a:t>KZN – 12,3m</a:t>
            </a:r>
            <a:br>
              <a:rPr lang="en-ZA" dirty="0"/>
            </a:br>
            <a:r>
              <a:rPr lang="en-ZA" dirty="0"/>
              <a:t>WC – 7,6m</a:t>
            </a:r>
          </a:p>
          <a:p>
            <a:endParaRPr lang="en-ZA" dirty="0"/>
          </a:p>
          <a:p>
            <a:r>
              <a:rPr lang="en-ZA" dirty="0"/>
              <a:t>https://www.statssa.gov.za/?page_id=1854&amp;PPN=P0441&amp;SCH=73778</a:t>
            </a:r>
          </a:p>
          <a:p>
            <a:r>
              <a:rPr lang="en-ZA" dirty="0"/>
              <a:t>https://www.imf.org/en/Countries/ZAF#countrydata</a:t>
            </a:r>
          </a:p>
          <a:p>
            <a:r>
              <a:rPr lang="en-ZA" dirty="0"/>
              <a:t>GDP at market prices, line 163</a:t>
            </a:r>
          </a:p>
          <a:p>
            <a:endParaRPr lang="en-ZA" dirty="0"/>
          </a:p>
          <a:p>
            <a:r>
              <a:rPr lang="en-ZA" dirty="0"/>
              <a:t>https://www.imf.org/en/Publications/WEO/weo-database/2025/april/weo-report?c=199,&amp;s=NGDP_R,NGDP_RPCH,&amp;sy=2023&amp;ey=2025&amp;ssm=0&amp;scsm=1&amp;scc=0&amp;ssd=1&amp;ssc=0&amp;sic=0&amp;sort=country&amp;ds=.&amp;br=1</a:t>
            </a:r>
          </a:p>
        </p:txBody>
      </p:sp>
      <p:sp>
        <p:nvSpPr>
          <p:cNvPr id="4" name="Slide Number Placeholder 3"/>
          <p:cNvSpPr>
            <a:spLocks noGrp="1"/>
          </p:cNvSpPr>
          <p:nvPr>
            <p:ph type="sldNum" sz="quarter" idx="10"/>
          </p:nvPr>
        </p:nvSpPr>
        <p:spPr/>
        <p:txBody>
          <a:bodyPr/>
          <a:lstStyle/>
          <a:p>
            <a:fld id="{E2C93C19-0856-4BF4-842C-FEA090B5320D}" type="slidenum">
              <a:rPr lang="en-ZA" smtClean="0"/>
              <a:t>15</a:t>
            </a:fld>
            <a:endParaRPr lang="en-ZA" dirty="0"/>
          </a:p>
        </p:txBody>
      </p:sp>
    </p:spTree>
    <p:extLst>
      <p:ext uri="{BB962C8B-B14F-4D97-AF65-F5344CB8AC3E}">
        <p14:creationId xmlns:p14="http://schemas.microsoft.com/office/powerpoint/2010/main" val="393586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1374-5A70-671B-8044-5AE42FBEA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6B33F-EB44-23A3-4C7F-C43D281D8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C7D23-6AED-8CA9-089B-8A2F1EFFD1AE}"/>
              </a:ext>
            </a:extLst>
          </p:cNvPr>
          <p:cNvSpPr>
            <a:spLocks noGrp="1"/>
          </p:cNvSpPr>
          <p:nvPr>
            <p:ph type="body" idx="1"/>
          </p:nvPr>
        </p:nvSpPr>
        <p:spPr/>
        <p:txBody>
          <a:bodyPr/>
          <a:lstStyle/>
          <a:p>
            <a:r>
              <a:rPr lang="en-ZA" dirty="0"/>
              <a:t>https://www.resbank.co.za/content/dam/sarb/publications/quarterly-bulletins/quarterly-bulletin-publications/2025/march-/09Statistical%20tables%20National%20accounts.pdf</a:t>
            </a:r>
          </a:p>
          <a:p>
            <a:endParaRPr lang="en-ZA" dirty="0"/>
          </a:p>
          <a:p>
            <a:r>
              <a:rPr lang="en-ZA" dirty="0"/>
              <a:t>https://www.resbank.co.za/en/home/publications/publication-detail-pages/quarterly-bulletins/quarterly-bulletin-publications/2024/FullQuarterlyBulletinNo313September2024</a:t>
            </a:r>
          </a:p>
        </p:txBody>
      </p:sp>
      <p:sp>
        <p:nvSpPr>
          <p:cNvPr id="4" name="Slide Number Placeholder 3">
            <a:extLst>
              <a:ext uri="{FF2B5EF4-FFF2-40B4-BE49-F238E27FC236}">
                <a16:creationId xmlns:a16="http://schemas.microsoft.com/office/drawing/2014/main" id="{C5392F33-A8FD-1547-00C1-684D4C0CE0DA}"/>
              </a:ext>
            </a:extLst>
          </p:cNvPr>
          <p:cNvSpPr>
            <a:spLocks noGrp="1"/>
          </p:cNvSpPr>
          <p:nvPr>
            <p:ph type="sldNum" sz="quarter" idx="10"/>
          </p:nvPr>
        </p:nvSpPr>
        <p:spPr/>
        <p:txBody>
          <a:bodyPr/>
          <a:lstStyle/>
          <a:p>
            <a:fld id="{E2C93C19-0856-4BF4-842C-FEA090B5320D}" type="slidenum">
              <a:rPr lang="en-ZA" smtClean="0"/>
              <a:t>16</a:t>
            </a:fld>
            <a:endParaRPr lang="en-ZA" dirty="0"/>
          </a:p>
        </p:txBody>
      </p:sp>
    </p:spTree>
    <p:extLst>
      <p:ext uri="{BB962C8B-B14F-4D97-AF65-F5344CB8AC3E}">
        <p14:creationId xmlns:p14="http://schemas.microsoft.com/office/powerpoint/2010/main" val="340669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17</a:t>
            </a:fld>
            <a:endParaRPr lang="en-ZA" dirty="0"/>
          </a:p>
        </p:txBody>
      </p:sp>
    </p:spTree>
    <p:extLst>
      <p:ext uri="{BB962C8B-B14F-4D97-AF65-F5344CB8AC3E}">
        <p14:creationId xmlns:p14="http://schemas.microsoft.com/office/powerpoint/2010/main" val="4164753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18</a:t>
            </a:fld>
            <a:endParaRPr lang="en-ZA" dirty="0"/>
          </a:p>
        </p:txBody>
      </p:sp>
    </p:spTree>
    <p:extLst>
      <p:ext uri="{BB962C8B-B14F-4D97-AF65-F5344CB8AC3E}">
        <p14:creationId xmlns:p14="http://schemas.microsoft.com/office/powerpoint/2010/main" val="50443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19</a:t>
            </a:fld>
            <a:endParaRPr lang="en-ZA" dirty="0"/>
          </a:p>
        </p:txBody>
      </p:sp>
    </p:spTree>
    <p:extLst>
      <p:ext uri="{BB962C8B-B14F-4D97-AF65-F5344CB8AC3E}">
        <p14:creationId xmlns:p14="http://schemas.microsoft.com/office/powerpoint/2010/main" val="227236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dirty="0"/>
          </a:p>
        </p:txBody>
      </p:sp>
    </p:spTree>
    <p:extLst>
      <p:ext uri="{BB962C8B-B14F-4D97-AF65-F5344CB8AC3E}">
        <p14:creationId xmlns:p14="http://schemas.microsoft.com/office/powerpoint/2010/main" val="337364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93C19-0856-4BF4-842C-FEA090B5320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10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21</a:t>
            </a:fld>
            <a:endParaRPr lang="en-ZA" dirty="0"/>
          </a:p>
        </p:txBody>
      </p:sp>
    </p:spTree>
    <p:extLst>
      <p:ext uri="{BB962C8B-B14F-4D97-AF65-F5344CB8AC3E}">
        <p14:creationId xmlns:p14="http://schemas.microsoft.com/office/powerpoint/2010/main" val="421650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22</a:t>
            </a:fld>
            <a:endParaRPr lang="en-ZA" dirty="0"/>
          </a:p>
        </p:txBody>
      </p:sp>
    </p:spTree>
    <p:extLst>
      <p:ext uri="{BB962C8B-B14F-4D97-AF65-F5344CB8AC3E}">
        <p14:creationId xmlns:p14="http://schemas.microsoft.com/office/powerpoint/2010/main" val="524979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23</a:t>
            </a:fld>
            <a:endParaRPr lang="en-ZA" dirty="0"/>
          </a:p>
        </p:txBody>
      </p:sp>
    </p:spTree>
    <p:extLst>
      <p:ext uri="{BB962C8B-B14F-4D97-AF65-F5344CB8AC3E}">
        <p14:creationId xmlns:p14="http://schemas.microsoft.com/office/powerpoint/2010/main" val="3276716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24</a:t>
            </a:fld>
            <a:endParaRPr lang="en-ZA" dirty="0"/>
          </a:p>
        </p:txBody>
      </p:sp>
    </p:spTree>
    <p:extLst>
      <p:ext uri="{BB962C8B-B14F-4D97-AF65-F5344CB8AC3E}">
        <p14:creationId xmlns:p14="http://schemas.microsoft.com/office/powerpoint/2010/main" val="2658530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25</a:t>
            </a:fld>
            <a:endParaRPr lang="en-ZA" dirty="0"/>
          </a:p>
        </p:txBody>
      </p:sp>
    </p:spTree>
    <p:extLst>
      <p:ext uri="{BB962C8B-B14F-4D97-AF65-F5344CB8AC3E}">
        <p14:creationId xmlns:p14="http://schemas.microsoft.com/office/powerpoint/2010/main" val="1112616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26</a:t>
            </a:fld>
            <a:endParaRPr lang="en-ZA" dirty="0"/>
          </a:p>
        </p:txBody>
      </p:sp>
    </p:spTree>
    <p:extLst>
      <p:ext uri="{BB962C8B-B14F-4D97-AF65-F5344CB8AC3E}">
        <p14:creationId xmlns:p14="http://schemas.microsoft.com/office/powerpoint/2010/main" val="236615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27</a:t>
            </a:fld>
            <a:endParaRPr lang="en-ZA" dirty="0"/>
          </a:p>
        </p:txBody>
      </p:sp>
    </p:spTree>
    <p:extLst>
      <p:ext uri="{BB962C8B-B14F-4D97-AF65-F5344CB8AC3E}">
        <p14:creationId xmlns:p14="http://schemas.microsoft.com/office/powerpoint/2010/main" val="324935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28</a:t>
            </a:fld>
            <a:endParaRPr lang="en-ZA" dirty="0"/>
          </a:p>
        </p:txBody>
      </p:sp>
    </p:spTree>
    <p:extLst>
      <p:ext uri="{BB962C8B-B14F-4D97-AF65-F5344CB8AC3E}">
        <p14:creationId xmlns:p14="http://schemas.microsoft.com/office/powerpoint/2010/main" val="2817103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29</a:t>
            </a:fld>
            <a:endParaRPr lang="en-ZA" dirty="0"/>
          </a:p>
        </p:txBody>
      </p:sp>
    </p:spTree>
    <p:extLst>
      <p:ext uri="{BB962C8B-B14F-4D97-AF65-F5344CB8AC3E}">
        <p14:creationId xmlns:p14="http://schemas.microsoft.com/office/powerpoint/2010/main" val="387083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3</a:t>
            </a:fld>
            <a:endParaRPr lang="en-ZA" dirty="0"/>
          </a:p>
        </p:txBody>
      </p:sp>
    </p:spTree>
    <p:extLst>
      <p:ext uri="{BB962C8B-B14F-4D97-AF65-F5344CB8AC3E}">
        <p14:creationId xmlns:p14="http://schemas.microsoft.com/office/powerpoint/2010/main" val="305939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The global economy is at a critical juncture.</a:t>
            </a:r>
          </a:p>
          <a:p>
            <a:r>
              <a:rPr lang="en-US" sz="1050" dirty="0"/>
              <a:t>The global economy began stabilizing in 2024 as inflation gradually declined toward central bank targets after years of major shocks.</a:t>
            </a:r>
          </a:p>
          <a:p>
            <a:endParaRPr lang="en-US" sz="1050" dirty="0"/>
          </a:p>
          <a:p>
            <a:r>
              <a:rPr lang="en-US" sz="700" dirty="0"/>
              <a:t>www.imf.org/en/Publications/WEO/Issues/2025/04/22/world-economic-outlook-april-2025</a:t>
            </a:r>
          </a:p>
          <a:p>
            <a:endParaRPr lang="en-US" sz="1050" dirty="0"/>
          </a:p>
          <a:p>
            <a:r>
              <a:rPr lang="en-US" sz="700" dirty="0"/>
              <a:t>Page 16 – IMF April 2025</a:t>
            </a:r>
          </a:p>
          <a:p>
            <a:endParaRPr lang="en-US" sz="700" dirty="0"/>
          </a:p>
          <a:p>
            <a:endParaRPr lang="en-US" sz="700" dirty="0"/>
          </a:p>
          <a:p>
            <a:endParaRPr lang="en-US" sz="700" dirty="0"/>
          </a:p>
          <a:p>
            <a:endParaRPr lang="en-US" sz="700" dirty="0"/>
          </a:p>
          <a:p>
            <a:endParaRPr lang="en-US" sz="7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373944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dirty="0"/>
          </a:p>
        </p:txBody>
      </p:sp>
    </p:spTree>
    <p:extLst>
      <p:ext uri="{BB962C8B-B14F-4D97-AF65-F5344CB8AC3E}">
        <p14:creationId xmlns:p14="http://schemas.microsoft.com/office/powerpoint/2010/main" val="349635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05D0C-D7B4-83D3-ACDB-BE7302CE4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D65E7-18DF-5554-720E-4CB3C87B9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45E08-CDD8-7CDD-A1D5-B62EF4E0B4A1}"/>
              </a:ext>
            </a:extLst>
          </p:cNvPr>
          <p:cNvSpPr>
            <a:spLocks noGrp="1"/>
          </p:cNvSpPr>
          <p:nvPr>
            <p:ph type="body" idx="1"/>
          </p:nvPr>
        </p:nvSpPr>
        <p:spPr/>
        <p:txBody>
          <a:bodyPr/>
          <a:lstStyle/>
          <a:p>
            <a:r>
              <a:rPr lang="en-US" dirty="0"/>
              <a:t>The upward trend in the </a:t>
            </a:r>
            <a:r>
              <a:rPr lang="en-ZA" dirty="0"/>
              <a:t>FAO Dairy Price Index </a:t>
            </a:r>
            <a:r>
              <a:rPr lang="en-US" dirty="0"/>
              <a:t>reflects a </a:t>
            </a:r>
            <a:r>
              <a:rPr lang="en-US" b="1" dirty="0"/>
              <a:t>supply-demand imbalance</a:t>
            </a:r>
            <a:r>
              <a:rPr lang="en-US" dirty="0"/>
              <a:t>, where </a:t>
            </a:r>
            <a:r>
              <a:rPr lang="en-US" b="1" dirty="0"/>
              <a:t>limited global supply</a:t>
            </a:r>
            <a:r>
              <a:rPr lang="en-US" dirty="0"/>
              <a:t>, particularly in </a:t>
            </a:r>
            <a:r>
              <a:rPr lang="en-US" b="1" dirty="0"/>
              <a:t>Oceania</a:t>
            </a:r>
            <a:r>
              <a:rPr lang="en-US" dirty="0"/>
              <a:t>, and </a:t>
            </a:r>
            <a:r>
              <a:rPr lang="en-US" b="1" dirty="0"/>
              <a:t>robust international demand</a:t>
            </a:r>
            <a:r>
              <a:rPr lang="en-US" dirty="0"/>
              <a:t> have pushed dairy prices upward across all major product categories.</a:t>
            </a:r>
            <a:endParaRPr lang="en-ZA" dirty="0"/>
          </a:p>
          <a:p>
            <a:endParaRPr lang="en-ZA" dirty="0"/>
          </a:p>
          <a:p>
            <a:r>
              <a:rPr lang="en-ZA" dirty="0"/>
              <a:t>Farmers also face pressures to implementing sustainability goals on their farms, without measurement/outcome shown, the tighter it is to receive subsidies – making it challenging for farmers to produce at maximum production levels. </a:t>
            </a:r>
          </a:p>
          <a:p>
            <a:r>
              <a:rPr lang="en-ZA" dirty="0"/>
              <a:t>https://www.fao.org/worldfoodsituation/foodpricesindex/en/</a:t>
            </a:r>
          </a:p>
        </p:txBody>
      </p:sp>
      <p:sp>
        <p:nvSpPr>
          <p:cNvPr id="4" name="Slide Number Placeholder 3">
            <a:extLst>
              <a:ext uri="{FF2B5EF4-FFF2-40B4-BE49-F238E27FC236}">
                <a16:creationId xmlns:a16="http://schemas.microsoft.com/office/drawing/2014/main" id="{13109FF2-2D05-B5F4-ED3C-6447D55B118F}"/>
              </a:ext>
            </a:extLst>
          </p:cNvPr>
          <p:cNvSpPr>
            <a:spLocks noGrp="1"/>
          </p:cNvSpPr>
          <p:nvPr>
            <p:ph type="sldNum" sz="quarter" idx="10"/>
          </p:nvPr>
        </p:nvSpPr>
        <p:spPr/>
        <p:txBody>
          <a:bodyPr/>
          <a:lstStyle/>
          <a:p>
            <a:fld id="{E2C93C19-0856-4BF4-842C-FEA090B5320D}" type="slidenum">
              <a:rPr lang="en-ZA" smtClean="0"/>
              <a:t>6</a:t>
            </a:fld>
            <a:endParaRPr lang="en-ZA" dirty="0"/>
          </a:p>
        </p:txBody>
      </p:sp>
    </p:spTree>
    <p:extLst>
      <p:ext uri="{BB962C8B-B14F-4D97-AF65-F5344CB8AC3E}">
        <p14:creationId xmlns:p14="http://schemas.microsoft.com/office/powerpoint/2010/main" val="427975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7</a:t>
            </a:fld>
            <a:endParaRPr lang="en-ZA" dirty="0"/>
          </a:p>
        </p:txBody>
      </p:sp>
    </p:spTree>
    <p:extLst>
      <p:ext uri="{BB962C8B-B14F-4D97-AF65-F5344CB8AC3E}">
        <p14:creationId xmlns:p14="http://schemas.microsoft.com/office/powerpoint/2010/main" val="23386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55C51-F198-4D93-2793-1DE536A29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FF789-DDFC-A921-F7BA-DFCFC05B5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18C05-7218-1191-786F-FE702E6B1696}"/>
              </a:ext>
            </a:extLst>
          </p:cNvPr>
          <p:cNvSpPr>
            <a:spLocks noGrp="1"/>
          </p:cNvSpPr>
          <p:nvPr>
            <p:ph type="body" idx="1"/>
          </p:nvPr>
        </p:nvSpPr>
        <p:spPr/>
        <p:txBody>
          <a:bodyPr/>
          <a:lstStyle/>
          <a:p>
            <a:endParaRPr lang="en-ZA" dirty="0"/>
          </a:p>
          <a:p>
            <a:endParaRPr lang="en-ZA" dirty="0"/>
          </a:p>
        </p:txBody>
      </p:sp>
      <p:sp>
        <p:nvSpPr>
          <p:cNvPr id="4" name="Slide Number Placeholder 3">
            <a:extLst>
              <a:ext uri="{FF2B5EF4-FFF2-40B4-BE49-F238E27FC236}">
                <a16:creationId xmlns:a16="http://schemas.microsoft.com/office/drawing/2014/main" id="{0DD9F6FA-236F-3BD1-AD1C-E9FAB0B9FA32}"/>
              </a:ext>
            </a:extLst>
          </p:cNvPr>
          <p:cNvSpPr>
            <a:spLocks noGrp="1"/>
          </p:cNvSpPr>
          <p:nvPr>
            <p:ph type="sldNum" sz="quarter" idx="10"/>
          </p:nvPr>
        </p:nvSpPr>
        <p:spPr/>
        <p:txBody>
          <a:bodyPr/>
          <a:lstStyle/>
          <a:p>
            <a:fld id="{E2C93C19-0856-4BF4-842C-FEA090B5320D}" type="slidenum">
              <a:rPr lang="en-ZA" smtClean="0"/>
              <a:t>8</a:t>
            </a:fld>
            <a:endParaRPr lang="en-ZA" dirty="0"/>
          </a:p>
        </p:txBody>
      </p:sp>
    </p:spTree>
    <p:extLst>
      <p:ext uri="{BB962C8B-B14F-4D97-AF65-F5344CB8AC3E}">
        <p14:creationId xmlns:p14="http://schemas.microsoft.com/office/powerpoint/2010/main" val="269768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93C19-0856-4BF4-842C-FEA090B5320D}" type="slidenum">
              <a:rPr lang="en-ZA" smtClean="0"/>
              <a:t>9</a:t>
            </a:fld>
            <a:endParaRPr lang="en-ZA" dirty="0"/>
          </a:p>
        </p:txBody>
      </p:sp>
    </p:spTree>
    <p:extLst>
      <p:ext uri="{BB962C8B-B14F-4D97-AF65-F5344CB8AC3E}">
        <p14:creationId xmlns:p14="http://schemas.microsoft.com/office/powerpoint/2010/main" val="1396232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5"/>
          <p:cNvSpPr>
            <a:spLocks noGrp="1"/>
          </p:cNvSpPr>
          <p:nvPr>
            <p:ph type="sldNum" sz="quarter" idx="4"/>
          </p:nvPr>
        </p:nvSpPr>
        <p:spPr>
          <a:xfrm>
            <a:off x="837824" y="6358286"/>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44F1B969-0A45-4459-BA76-C6199684FD01}" type="slidenum">
              <a:rPr lang="en-ZA"/>
              <a:pPr>
                <a:defRPr/>
              </a:pPr>
              <a:t>‹#›</a:t>
            </a:fld>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41044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53704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a:buNone/>
              <a:defRPr sz="3733">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a:r>
              <a:rPr lang="en-US"/>
              <a:t>Click to edit Master text styles</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2" name="Title 1"/>
          <p:cNvSpPr>
            <a:spLocks noGrp="1"/>
          </p:cNvSpPr>
          <p:nvPr>
            <p:ph type="title" hasCustomPrompt="1"/>
          </p:nvPr>
        </p:nvSpPr>
        <p:spPr>
          <a:xfrm>
            <a:off x="1828800" y="1600200"/>
            <a:ext cx="10160000" cy="990600"/>
          </a:xfrm>
        </p:spPr>
        <p:txBody>
          <a:bodyPr/>
          <a:lstStyle>
            <a:lvl1pPr algn="l">
              <a:buNone/>
              <a:defRPr sz="5867"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6/12/2025</a:t>
            </a:fld>
            <a:endParaRPr lang="en-US"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3200">
                <a:solidFill>
                  <a:srgbClr val="FFFFFF"/>
                </a:solidFill>
              </a:defRPr>
            </a:lvl1pPr>
            <a:extLst/>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270738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836712"/>
            <a:ext cx="10574965" cy="576064"/>
          </a:xfrm>
        </p:spPr>
        <p:txBody>
          <a:bodyPr>
            <a:noAutofit/>
            <a:scene3d>
              <a:camera prst="orthographicFront"/>
              <a:lightRig rig="threePt" dir="t"/>
            </a:scene3d>
            <a:sp3d extrusionH="57150">
              <a:bevelT w="38100" h="38100" prst="angle"/>
            </a:sp3d>
          </a:bodyPr>
          <a:lstStyle>
            <a:lvl1pPr>
              <a:defRPr sz="5600" b="1">
                <a:solidFill>
                  <a:srgbClr val="0070C0"/>
                </a:solidFill>
                <a:latin typeface="Arial Rounded MT Bold" pitchFamily="34" charset="0"/>
                <a:ea typeface="Arial Rounded MT Bold" pitchFamily="34" charset="0"/>
                <a:cs typeface="Arial Rounded MT Bold" pitchFamily="34" charset="0"/>
              </a:defRPr>
            </a:lvl1pPr>
          </a:lstStyle>
          <a:p>
            <a:r>
              <a:rPr kumimoji="0" lang="en-US"/>
              <a:t>Click to edit Master title style</a:t>
            </a:r>
            <a:endParaRPr kumimoji="0" lang="en-US" dirty="0"/>
          </a:p>
        </p:txBody>
      </p:sp>
      <p:sp>
        <p:nvSpPr>
          <p:cNvPr id="3" name="Content Placeholder 2"/>
          <p:cNvSpPr>
            <a:spLocks noGrp="1"/>
          </p:cNvSpPr>
          <p:nvPr userDrawn="1">
            <p:ph idx="1"/>
          </p:nvPr>
        </p:nvSpPr>
        <p:spPr>
          <a:xfrm>
            <a:off x="1007435" y="1733533"/>
            <a:ext cx="10574967" cy="4767808"/>
          </a:xfrm>
        </p:spPr>
        <p:txBody>
          <a:bodyPr>
            <a:normAutofit/>
          </a:bodyPr>
          <a:lstStyle>
            <a:lvl1pPr marL="365751" indent="-365751">
              <a:buClr>
                <a:srgbClr val="026AB6"/>
              </a:buClr>
              <a:buFont typeface="Wingdings 2" panose="05020102010507070707" pitchFamily="18" charset="2"/>
              <a:buChar char=""/>
              <a:defRPr sz="2933" b="1">
                <a:solidFill>
                  <a:schemeClr val="tx1"/>
                </a:solidFill>
                <a:latin typeface="Arial Rounded MT Bold" pitchFamily="34" charset="0"/>
                <a:ea typeface="Arial Rounded MT Bold" pitchFamily="34" charset="0"/>
                <a:cs typeface="Arial Rounded MT Bold" pitchFamily="34" charset="0"/>
              </a:defRPr>
            </a:lvl1pPr>
            <a:lvl2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2pPr>
            <a:lvl3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3pPr>
            <a:lvl4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4pPr>
            <a:lvl5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4462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6/12/2025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35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6/12/2025</a:t>
            </a:fld>
            <a:endParaRPr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867" b="1" smtClean="0">
                <a:solidFill>
                  <a:srgbClr val="FFFFFF"/>
                </a:solidFill>
              </a:rPr>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0026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a:buNone/>
              <a:defRPr sz="3733">
                <a:solidFill>
                  <a:srgbClr val="FFFFFF"/>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667">
                <a:solidFill>
                  <a:srgbClr val="FFFFFF"/>
                </a:solidFill>
              </a:defRPr>
            </a:lvl1pPr>
            <a:extLst/>
          </a:lstStyle>
          <a:p>
            <a:pPr algn="ctr"/>
            <a:fld id="{047E157E-8DCB-4F70-A0AF-5EB586A91DD4}" type="datetime1">
              <a:rPr lang="en-US" smtClean="0">
                <a:solidFill>
                  <a:srgbClr val="FFFFFF"/>
                </a:solidFill>
              </a:rPr>
              <a:pPr algn="ctr"/>
              <a:t>6/12/2025</a:t>
            </a:fld>
            <a:endParaRPr lang="en-US" sz="2667"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3149600" y="3124200"/>
            <a:ext cx="8636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31575307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그림 개체 틀 2">
            <a:extLst>
              <a:ext uri="{FF2B5EF4-FFF2-40B4-BE49-F238E27FC236}">
                <a16:creationId xmlns:a16="http://schemas.microsoft.com/office/drawing/2014/main"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70463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3">
            <a:extLst>
              <a:ext uri="{FF2B5EF4-FFF2-40B4-BE49-F238E27FC236}">
                <a16:creationId xmlns:a16="http://schemas.microsoft.com/office/drawing/2014/main"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7" name="그림 개체 틀 2">
            <a:extLst>
              <a:ext uri="{FF2B5EF4-FFF2-40B4-BE49-F238E27FC236}">
                <a16:creationId xmlns:a16="http://schemas.microsoft.com/office/drawing/2014/main"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0" name="그림 개체 틀 2">
            <a:extLst>
              <a:ext uri="{FF2B5EF4-FFF2-40B4-BE49-F238E27FC236}">
                <a16:creationId xmlns:a16="http://schemas.microsoft.com/office/drawing/2014/main"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2" name="그림 개체 틀 2">
            <a:extLst>
              <a:ext uri="{FF2B5EF4-FFF2-40B4-BE49-F238E27FC236}">
                <a16:creationId xmlns:a16="http://schemas.microsoft.com/office/drawing/2014/main"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39881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22310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98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Section Break Layout">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12253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Tree>
    <p:extLst>
      <p:ext uri="{BB962C8B-B14F-4D97-AF65-F5344CB8AC3E}">
        <p14:creationId xmlns:p14="http://schemas.microsoft.com/office/powerpoint/2010/main" val="12329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8">
            <a:extLst>
              <a:ext uri="{FF2B5EF4-FFF2-40B4-BE49-F238E27FC236}">
                <a16:creationId xmlns:a16="http://schemas.microsoft.com/office/drawing/2014/main"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24154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8">
            <a:extLst>
              <a:ext uri="{FF2B5EF4-FFF2-40B4-BE49-F238E27FC236}">
                <a16:creationId xmlns:a16="http://schemas.microsoft.com/office/drawing/2014/main"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868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9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76" r:id="rId5"/>
    <p:sldLayoutId id="2147483677" r:id="rId6"/>
    <p:sldLayoutId id="2147483679" r:id="rId7"/>
    <p:sldLayoutId id="2147483681" r:id="rId8"/>
    <p:sldLayoutId id="2147483682" r:id="rId9"/>
    <p:sldLayoutId id="2147483683" r:id="rId10"/>
    <p:sldLayoutId id="2147483684" r:id="rId11"/>
    <p:sldLayoutId id="2147483747" r:id="rId12"/>
    <p:sldLayoutId id="2147483748" r:id="rId13"/>
    <p:sldLayoutId id="2147483749" r:id="rId14"/>
    <p:sldLayoutId id="2147483750" r:id="rId15"/>
    <p:sldLayoutId id="2147483752" r:id="rId1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39" y="1799822"/>
            <a:ext cx="10237840" cy="685800"/>
          </a:xfrm>
        </p:spPr>
        <p:txBody>
          <a:bodyPr>
            <a:noAutofit/>
          </a:bodyPr>
          <a:lstStyle/>
          <a:p>
            <a:r>
              <a:rPr lang="en-ZA" sz="3600" dirty="0">
                <a:solidFill>
                  <a:schemeClr val="tx1"/>
                </a:solidFill>
                <a:latin typeface="Arial Rounded MT Bold" pitchFamily="34" charset="0"/>
              </a:rPr>
              <a:t>Milk SA Project: Economies and Markets</a:t>
            </a:r>
            <a:br>
              <a:rPr lang="en-ZA" sz="4400" dirty="0">
                <a:solidFill>
                  <a:schemeClr val="tx1"/>
                </a:solidFill>
                <a:latin typeface="Arial Rounded MT Bold" pitchFamily="34" charset="0"/>
              </a:rPr>
            </a:br>
            <a:br>
              <a:rPr lang="en-ZA" sz="4400" dirty="0">
                <a:solidFill>
                  <a:schemeClr val="tx1"/>
                </a:solidFill>
              </a:rPr>
            </a:br>
            <a:endParaRPr lang="en-ZA" sz="4400" dirty="0">
              <a:solidFill>
                <a:schemeClr val="tx1"/>
              </a:solidFill>
              <a:latin typeface="Arial Rounded MT Bold" pitchFamily="34" charset="0"/>
            </a:endParaRPr>
          </a:p>
        </p:txBody>
      </p:sp>
      <p:sp>
        <p:nvSpPr>
          <p:cNvPr id="3" name="Rectangle 2"/>
          <p:cNvSpPr/>
          <p:nvPr/>
        </p:nvSpPr>
        <p:spPr>
          <a:xfrm>
            <a:off x="911424" y="3151977"/>
            <a:ext cx="10369152" cy="1569660"/>
          </a:xfrm>
          <a:prstGeom prst="rect">
            <a:avLst/>
          </a:prstGeom>
        </p:spPr>
        <p:txBody>
          <a:bodyPr wrap="square">
            <a:spAutoFit/>
          </a:bodyPr>
          <a:lstStyle/>
          <a:p>
            <a:pPr algn="ctr"/>
            <a:r>
              <a:rPr lang="en-ZA" sz="3200" dirty="0">
                <a:latin typeface="Arial Rounded MT Bold" pitchFamily="34" charset="0"/>
              </a:rPr>
              <a:t>Presentation for the  </a:t>
            </a:r>
          </a:p>
          <a:p>
            <a:pPr algn="ctr"/>
            <a:r>
              <a:rPr lang="en-ZA" sz="3200" dirty="0">
                <a:latin typeface="Arial Rounded MT Bold" pitchFamily="34" charset="0"/>
              </a:rPr>
              <a:t>Milk SA Annual General Meeting  </a:t>
            </a:r>
          </a:p>
          <a:p>
            <a:pPr algn="ctr"/>
            <a:r>
              <a:rPr lang="en-ZA" sz="3200" dirty="0">
                <a:latin typeface="Arial Rounded MT Bold" pitchFamily="34" charset="0"/>
              </a:rPr>
              <a:t>June 2025</a:t>
            </a:r>
          </a:p>
        </p:txBody>
      </p:sp>
      <p:sp>
        <p:nvSpPr>
          <p:cNvPr id="10" name="Subtitle 2"/>
          <p:cNvSpPr txBox="1">
            <a:spLocks/>
          </p:cNvSpPr>
          <p:nvPr/>
        </p:nvSpPr>
        <p:spPr>
          <a:xfrm>
            <a:off x="997809" y="6194413"/>
            <a:ext cx="11033770" cy="685800"/>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None/>
              <a:defRPr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lgn="r"/>
            <a:r>
              <a:rPr lang="en-ZA" sz="1200" dirty="0">
                <a:latin typeface="Arial Rounded MT Bold" panose="020F0704030504030204" pitchFamily="34" charset="0"/>
              </a:rPr>
              <a:t>Prepared by B van Heerden, assisted by the MSA Industry Information Work Group</a:t>
            </a:r>
          </a:p>
          <a:p>
            <a:pPr algn="r"/>
            <a:r>
              <a:rPr lang="en-ZA" sz="1200" dirty="0">
                <a:latin typeface="Arial Rounded MT Bold" panose="020F0704030504030204" pitchFamily="34" charset="0"/>
              </a:rPr>
              <a:t>June 2025</a:t>
            </a:r>
          </a:p>
        </p:txBody>
      </p:sp>
      <p:pic>
        <p:nvPicPr>
          <p:cNvPr id="153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84" y="1708472"/>
            <a:ext cx="1173958" cy="7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3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59205"/>
            <a:ext cx="10871200" cy="1124744"/>
          </a:xfrm>
        </p:spPr>
        <p:txBody>
          <a:bodyPr>
            <a:noAutofit/>
          </a:bodyPr>
          <a:lstStyle/>
          <a:p>
            <a:pPr algn="ctr"/>
            <a:r>
              <a:rPr lang="en-ZA" sz="2800" dirty="0">
                <a:latin typeface="Arial Rounded MT Bold" panose="020F0704030504030204" pitchFamily="34" charset="0"/>
              </a:rPr>
              <a:t>Average European, Poland, and SA producer prices, of unprocessed milk, R/litre, Jan 2021 – April 2025 </a:t>
            </a:r>
            <a:r>
              <a:rPr lang="en-ZA" sz="1200" dirty="0">
                <a:latin typeface="Arial Rounded MT Bold" panose="020F0704030504030204" pitchFamily="34" charset="0"/>
              </a:rPr>
              <a:t>(latest two month preliminary)</a:t>
            </a:r>
          </a:p>
        </p:txBody>
      </p:sp>
      <p:sp>
        <p:nvSpPr>
          <p:cNvPr id="3" name="Rectangle 2"/>
          <p:cNvSpPr/>
          <p:nvPr/>
        </p:nvSpPr>
        <p:spPr>
          <a:xfrm>
            <a:off x="1889449" y="6501341"/>
            <a:ext cx="4142737" cy="297454"/>
          </a:xfrm>
          <a:prstGeom prst="rect">
            <a:avLst/>
          </a:prstGeom>
        </p:spPr>
        <p:txBody>
          <a:bodyPr wrap="none">
            <a:spAutoFit/>
          </a:bodyPr>
          <a:lstStyle/>
          <a:p>
            <a:r>
              <a:rPr lang="en-ZA" sz="1333" dirty="0">
                <a:latin typeface="Arial Rounded MT Bold" panose="020F0704030504030204" pitchFamily="34" charset="0"/>
              </a:rPr>
              <a:t>Source: European Commission, MPO and SARB </a:t>
            </a:r>
          </a:p>
        </p:txBody>
      </p:sp>
      <p:graphicFrame>
        <p:nvGraphicFramePr>
          <p:cNvPr id="4" name="Chart 3">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2988553948"/>
              </p:ext>
            </p:extLst>
          </p:nvPr>
        </p:nvGraphicFramePr>
        <p:xfrm>
          <a:off x="321733" y="863601"/>
          <a:ext cx="11870267" cy="5367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49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42AF-25C3-C08B-2B92-B81BC2E4F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549BC-E292-AC93-3E32-EC949ECEE369}"/>
              </a:ext>
            </a:extLst>
          </p:cNvPr>
          <p:cNvSpPr>
            <a:spLocks noGrp="1"/>
          </p:cNvSpPr>
          <p:nvPr>
            <p:ph type="title"/>
          </p:nvPr>
        </p:nvSpPr>
        <p:spPr>
          <a:xfrm>
            <a:off x="857072" y="104413"/>
            <a:ext cx="10871200" cy="1124744"/>
          </a:xfrm>
        </p:spPr>
        <p:txBody>
          <a:bodyPr>
            <a:noAutofit/>
          </a:bodyPr>
          <a:lstStyle/>
          <a:p>
            <a:pPr algn="ctr"/>
            <a:r>
              <a:rPr lang="en-ZA" sz="2800" dirty="0">
                <a:latin typeface="Arial Rounded MT Bold" panose="020F0704030504030204" pitchFamily="34" charset="0"/>
              </a:rPr>
              <a:t>Unprocessed milk production in key exporting countries</a:t>
            </a:r>
          </a:p>
        </p:txBody>
      </p:sp>
      <p:sp>
        <p:nvSpPr>
          <p:cNvPr id="3" name="Rectangle 2">
            <a:extLst>
              <a:ext uri="{FF2B5EF4-FFF2-40B4-BE49-F238E27FC236}">
                <a16:creationId xmlns:a16="http://schemas.microsoft.com/office/drawing/2014/main" id="{7571C9D1-5CAC-3A30-DAC2-2FF52E31CE66}"/>
              </a:ext>
            </a:extLst>
          </p:cNvPr>
          <p:cNvSpPr/>
          <p:nvPr/>
        </p:nvSpPr>
        <p:spPr>
          <a:xfrm>
            <a:off x="1885574" y="6461096"/>
            <a:ext cx="2144241" cy="297454"/>
          </a:xfrm>
          <a:prstGeom prst="rect">
            <a:avLst/>
          </a:prstGeom>
        </p:spPr>
        <p:txBody>
          <a:bodyPr wrap="none">
            <a:spAutoFit/>
          </a:bodyPr>
          <a:lstStyle/>
          <a:p>
            <a:r>
              <a:rPr lang="en-ZA" sz="1333" dirty="0">
                <a:latin typeface="Arial Rounded MT Bold" panose="020F0704030504030204" pitchFamily="34" charset="0"/>
              </a:rPr>
              <a:t>Source: CLAL Advisory </a:t>
            </a:r>
          </a:p>
        </p:txBody>
      </p:sp>
      <p:graphicFrame>
        <p:nvGraphicFramePr>
          <p:cNvPr id="5" name="Chart 4">
            <a:extLst>
              <a:ext uri="{FF2B5EF4-FFF2-40B4-BE49-F238E27FC236}">
                <a16:creationId xmlns:a16="http://schemas.microsoft.com/office/drawing/2014/main" id="{B8D867B3-BEFE-2380-4B16-287880A378A2}"/>
              </a:ext>
            </a:extLst>
          </p:cNvPr>
          <p:cNvGraphicFramePr>
            <a:graphicFrameLocks/>
          </p:cNvGraphicFramePr>
          <p:nvPr>
            <p:extLst>
              <p:ext uri="{D42A27DB-BD31-4B8C-83A1-F6EECF244321}">
                <p14:modId xmlns:p14="http://schemas.microsoft.com/office/powerpoint/2010/main" val="2342639726"/>
              </p:ext>
            </p:extLst>
          </p:nvPr>
        </p:nvGraphicFramePr>
        <p:xfrm>
          <a:off x="544286" y="533399"/>
          <a:ext cx="11183986" cy="5246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79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0311-47B0-E885-7078-8F9776830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0AC7B-1BF2-7EBE-005D-C9F9E8D1AD0F}"/>
              </a:ext>
            </a:extLst>
          </p:cNvPr>
          <p:cNvSpPr>
            <a:spLocks noGrp="1"/>
          </p:cNvSpPr>
          <p:nvPr>
            <p:ph type="title"/>
          </p:nvPr>
        </p:nvSpPr>
        <p:spPr>
          <a:xfrm>
            <a:off x="1349829" y="82849"/>
            <a:ext cx="9728718" cy="510429"/>
          </a:xfrm>
        </p:spPr>
        <p:txBody>
          <a:bodyPr>
            <a:noAutofit/>
          </a:bodyPr>
          <a:lstStyle/>
          <a:p>
            <a:pPr algn="ctr"/>
            <a:r>
              <a:rPr lang="en-ZA" sz="2800" dirty="0">
                <a:latin typeface="Arial Rounded MT Bold" panose="020F0704030504030204" pitchFamily="34" charset="0"/>
              </a:rPr>
              <a:t>World population and per capita dairy consumption</a:t>
            </a:r>
          </a:p>
        </p:txBody>
      </p:sp>
      <p:sp>
        <p:nvSpPr>
          <p:cNvPr id="6" name="Rectangle 5">
            <a:extLst>
              <a:ext uri="{FF2B5EF4-FFF2-40B4-BE49-F238E27FC236}">
                <a16:creationId xmlns:a16="http://schemas.microsoft.com/office/drawing/2014/main" id="{D3225D72-2C13-85A2-A1FD-4487E48B7D2C}"/>
              </a:ext>
            </a:extLst>
          </p:cNvPr>
          <p:cNvSpPr/>
          <p:nvPr/>
        </p:nvSpPr>
        <p:spPr>
          <a:xfrm>
            <a:off x="1832648" y="6524748"/>
            <a:ext cx="3485506" cy="307777"/>
          </a:xfrm>
          <a:prstGeom prst="rect">
            <a:avLst/>
          </a:prstGeom>
        </p:spPr>
        <p:txBody>
          <a:bodyPr wrap="none">
            <a:spAutoFit/>
          </a:bodyPr>
          <a:lstStyle/>
          <a:p>
            <a:r>
              <a:rPr lang="en-ZA" sz="1333" dirty="0">
                <a:latin typeface="Arial Rounded MT Bold" panose="020F0704030504030204" pitchFamily="34" charset="0"/>
              </a:rPr>
              <a:t>Source:</a:t>
            </a:r>
            <a:r>
              <a:rPr lang="en-US" sz="1400" dirty="0">
                <a:latin typeface="Arial Rounded MT Bold" panose="020F0704030504030204" pitchFamily="34" charset="0"/>
              </a:rPr>
              <a:t>IDF World Dairy Situation 2024</a:t>
            </a:r>
            <a:endParaRPr lang="en-ZA" sz="1333" dirty="0">
              <a:latin typeface="Arial Rounded MT Bold" panose="020F0704030504030204" pitchFamily="34" charset="0"/>
            </a:endParaRPr>
          </a:p>
        </p:txBody>
      </p:sp>
      <p:pic>
        <p:nvPicPr>
          <p:cNvPr id="8" name="Picture 7" descr="A graph of a graph with blue and orange bars&#10;&#10;Description automatically generated">
            <a:extLst>
              <a:ext uri="{FF2B5EF4-FFF2-40B4-BE49-F238E27FC236}">
                <a16:creationId xmlns:a16="http://schemas.microsoft.com/office/drawing/2014/main" id="{91646AA6-6073-2128-E20C-D2A4FD66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591" y="616690"/>
            <a:ext cx="7264311" cy="5908058"/>
          </a:xfrm>
          <a:prstGeom prst="rect">
            <a:avLst/>
          </a:prstGeom>
        </p:spPr>
      </p:pic>
    </p:spTree>
    <p:extLst>
      <p:ext uri="{BB962C8B-B14F-4D97-AF65-F5344CB8AC3E}">
        <p14:creationId xmlns:p14="http://schemas.microsoft.com/office/powerpoint/2010/main" val="80139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334A333E-5F4E-D95F-9E51-5FF9997851D3}"/>
              </a:ext>
            </a:extLst>
          </p:cNvPr>
          <p:cNvGraphicFramePr>
            <a:graphicFrameLocks noGrp="1"/>
          </p:cNvGraphicFramePr>
          <p:nvPr>
            <p:ph idx="1"/>
            <p:extLst>
              <p:ext uri="{D42A27DB-BD31-4B8C-83A1-F6EECF244321}">
                <p14:modId xmlns:p14="http://schemas.microsoft.com/office/powerpoint/2010/main" val="2634883493"/>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14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42FF-69DB-38E9-B0EE-861E19E59F7B}"/>
            </a:ext>
          </a:extLst>
        </p:cNvPr>
        <p:cNvGrpSpPr/>
        <p:nvPr/>
      </p:nvGrpSpPr>
      <p:grpSpPr>
        <a:xfrm>
          <a:off x="0" y="0"/>
          <a:ext cx="0" cy="0"/>
          <a:chOff x="0" y="0"/>
          <a:chExt cx="0" cy="0"/>
        </a:xfrm>
      </p:grpSpPr>
      <p:sp>
        <p:nvSpPr>
          <p:cNvPr id="35845" name="Rectangle 5">
            <a:extLst>
              <a:ext uri="{FF2B5EF4-FFF2-40B4-BE49-F238E27FC236}">
                <a16:creationId xmlns:a16="http://schemas.microsoft.com/office/drawing/2014/main" id="{8D23B863-E4F6-E9B8-D46E-E9DC453B0FBE}"/>
              </a:ext>
            </a:extLst>
          </p:cNvPr>
          <p:cNvSpPr>
            <a:spLocks noGrp="1" noChangeArrowheads="1"/>
          </p:cNvSpPr>
          <p:nvPr>
            <p:ph type="title"/>
          </p:nvPr>
        </p:nvSpPr>
        <p:spPr>
          <a:xfrm>
            <a:off x="1288026" y="-19497"/>
            <a:ext cx="10280582" cy="1341120"/>
          </a:xfrm>
        </p:spPr>
        <p:txBody>
          <a:bodyPr>
            <a:noAutofit/>
          </a:bodyPr>
          <a:lstStyle/>
          <a:p>
            <a:pPr algn="ctr"/>
            <a:r>
              <a:rPr lang="en-US" sz="2800" dirty="0">
                <a:latin typeface="Arial Rounded MT Bold" panose="020F0704030504030204" pitchFamily="34" charset="0"/>
              </a:rPr>
              <a:t>Quarterly economic growth in SA (seasonally adjusted),  2020 – 2025 (base year 2015)</a:t>
            </a:r>
          </a:p>
        </p:txBody>
      </p:sp>
      <p:sp>
        <p:nvSpPr>
          <p:cNvPr id="7" name="TextBox 6">
            <a:extLst>
              <a:ext uri="{FF2B5EF4-FFF2-40B4-BE49-F238E27FC236}">
                <a16:creationId xmlns:a16="http://schemas.microsoft.com/office/drawing/2014/main" id="{F83A6D5A-E297-C17E-1031-5108D980E718}"/>
              </a:ext>
            </a:extLst>
          </p:cNvPr>
          <p:cNvSpPr txBox="1"/>
          <p:nvPr/>
        </p:nvSpPr>
        <p:spPr>
          <a:xfrm>
            <a:off x="1828764" y="6468380"/>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Stats SA  </a:t>
            </a:r>
          </a:p>
        </p:txBody>
      </p:sp>
      <p:graphicFrame>
        <p:nvGraphicFramePr>
          <p:cNvPr id="3" name="Chart 2">
            <a:extLst>
              <a:ext uri="{FF2B5EF4-FFF2-40B4-BE49-F238E27FC236}">
                <a16:creationId xmlns:a16="http://schemas.microsoft.com/office/drawing/2014/main" id="{00000000-0008-0000-1F00-000002000000}"/>
              </a:ext>
            </a:extLst>
          </p:cNvPr>
          <p:cNvGraphicFramePr>
            <a:graphicFrameLocks noGrp="1"/>
          </p:cNvGraphicFramePr>
          <p:nvPr>
            <p:extLst>
              <p:ext uri="{D42A27DB-BD31-4B8C-83A1-F6EECF244321}">
                <p14:modId xmlns:p14="http://schemas.microsoft.com/office/powerpoint/2010/main" val="2178576379"/>
              </p:ext>
            </p:extLst>
          </p:nvPr>
        </p:nvGraphicFramePr>
        <p:xfrm>
          <a:off x="1297331" y="749931"/>
          <a:ext cx="10546326" cy="50630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7723B34-6BC8-E61E-1DD8-E558595FB389}"/>
              </a:ext>
            </a:extLst>
          </p:cNvPr>
          <p:cNvSpPr txBox="1"/>
          <p:nvPr/>
        </p:nvSpPr>
        <p:spPr>
          <a:xfrm>
            <a:off x="10076419" y="837016"/>
            <a:ext cx="1843441" cy="1323439"/>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b="1" dirty="0"/>
              <a:t>0,6% growth in 2024;</a:t>
            </a:r>
            <a:br>
              <a:rPr lang="en-US" sz="1600" b="1" dirty="0"/>
            </a:br>
            <a:r>
              <a:rPr lang="en-US" sz="1600" dirty="0"/>
              <a:t>1,3% and 0,1% lower over 2022 and 2023.</a:t>
            </a:r>
          </a:p>
        </p:txBody>
      </p:sp>
    </p:spTree>
    <p:extLst>
      <p:ext uri="{BB962C8B-B14F-4D97-AF65-F5344CB8AC3E}">
        <p14:creationId xmlns:p14="http://schemas.microsoft.com/office/powerpoint/2010/main" val="116507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890186" y="114339"/>
            <a:ext cx="10844245" cy="699797"/>
          </a:xfrm>
        </p:spPr>
        <p:txBody>
          <a:bodyPr>
            <a:noAutofit/>
          </a:bodyPr>
          <a:lstStyle/>
          <a:p>
            <a:pPr algn="ctr"/>
            <a:r>
              <a:rPr lang="en-US" sz="2800" dirty="0">
                <a:latin typeface="Arial Rounded MT Bold" panose="020F0704030504030204" pitchFamily="34" charset="0"/>
              </a:rPr>
              <a:t>Annual SA GDP at 2015 constant prices </a:t>
            </a:r>
            <a:br>
              <a:rPr lang="en-US" sz="2800" dirty="0">
                <a:latin typeface="Arial Rounded MT Bold" panose="020F0704030504030204" pitchFamily="34" charset="0"/>
              </a:rPr>
            </a:br>
            <a:r>
              <a:rPr lang="en-US" sz="2800" dirty="0">
                <a:latin typeface="Arial Rounded MT Bold" panose="020F0704030504030204" pitchFamily="34" charset="0"/>
              </a:rPr>
              <a:t>2015 – 2025 (R billion)</a:t>
            </a:r>
          </a:p>
        </p:txBody>
      </p:sp>
      <p:sp>
        <p:nvSpPr>
          <p:cNvPr id="7" name="TextBox 6"/>
          <p:cNvSpPr txBox="1"/>
          <p:nvPr/>
        </p:nvSpPr>
        <p:spPr>
          <a:xfrm>
            <a:off x="1854046" y="6441953"/>
            <a:ext cx="5952661" cy="307777"/>
          </a:xfrm>
          <a:prstGeom prst="rect">
            <a:avLst/>
          </a:prstGeom>
          <a:noFill/>
        </p:spPr>
        <p:txBody>
          <a:bodyPr wrap="square" rtlCol="0">
            <a:spAutoFit/>
          </a:bodyPr>
          <a:lstStyle/>
          <a:p>
            <a:r>
              <a:rPr lang="en-ZA" sz="1400" dirty="0">
                <a:latin typeface="Arial Rounded MT Bold" panose="020F0704030504030204" pitchFamily="34" charset="0"/>
              </a:rPr>
              <a:t>Source: Stats SA, * projected by the IMF.  </a:t>
            </a:r>
          </a:p>
        </p:txBody>
      </p:sp>
      <p:sp>
        <p:nvSpPr>
          <p:cNvPr id="3" name="Oval 2">
            <a:extLst>
              <a:ext uri="{FF2B5EF4-FFF2-40B4-BE49-F238E27FC236}">
                <a16:creationId xmlns:a16="http://schemas.microsoft.com/office/drawing/2014/main" id="{E21889A2-4B87-2E74-A795-34B905B54ED9}"/>
              </a:ext>
            </a:extLst>
          </p:cNvPr>
          <p:cNvSpPr/>
          <p:nvPr/>
        </p:nvSpPr>
        <p:spPr>
          <a:xfrm>
            <a:off x="121155" y="108093"/>
            <a:ext cx="2512188" cy="1412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600" dirty="0"/>
              <a:t>Population growth average: 1,33%;GDP growth 1% </a:t>
            </a:r>
          </a:p>
        </p:txBody>
      </p:sp>
      <p:graphicFrame>
        <p:nvGraphicFramePr>
          <p:cNvPr id="2" name="Chart 1">
            <a:extLst>
              <a:ext uri="{FF2B5EF4-FFF2-40B4-BE49-F238E27FC236}">
                <a16:creationId xmlns:a16="http://schemas.microsoft.com/office/drawing/2014/main" id="{00000000-0008-0000-2C00-000002000000}"/>
              </a:ext>
            </a:extLst>
          </p:cNvPr>
          <p:cNvGraphicFramePr>
            <a:graphicFrameLocks noGrp="1"/>
          </p:cNvGraphicFramePr>
          <p:nvPr>
            <p:extLst>
              <p:ext uri="{D42A27DB-BD31-4B8C-83A1-F6EECF244321}">
                <p14:modId xmlns:p14="http://schemas.microsoft.com/office/powerpoint/2010/main" val="1638032948"/>
              </p:ext>
            </p:extLst>
          </p:nvPr>
        </p:nvGraphicFramePr>
        <p:xfrm>
          <a:off x="1119155" y="359229"/>
          <a:ext cx="10844245" cy="5794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915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79B4-91A4-AF7C-AB13-F852E2D24E71}"/>
            </a:ext>
          </a:extLst>
        </p:cNvPr>
        <p:cNvGrpSpPr/>
        <p:nvPr/>
      </p:nvGrpSpPr>
      <p:grpSpPr>
        <a:xfrm>
          <a:off x="0" y="0"/>
          <a:ext cx="0" cy="0"/>
          <a:chOff x="0" y="0"/>
          <a:chExt cx="0" cy="0"/>
        </a:xfrm>
      </p:grpSpPr>
      <p:sp>
        <p:nvSpPr>
          <p:cNvPr id="35845" name="Rectangle 5">
            <a:extLst>
              <a:ext uri="{FF2B5EF4-FFF2-40B4-BE49-F238E27FC236}">
                <a16:creationId xmlns:a16="http://schemas.microsoft.com/office/drawing/2014/main" id="{9FD7D454-64ED-95D8-FD5A-FB2568052331}"/>
              </a:ext>
            </a:extLst>
          </p:cNvPr>
          <p:cNvSpPr>
            <a:spLocks noGrp="1" noChangeArrowheads="1"/>
          </p:cNvSpPr>
          <p:nvPr>
            <p:ph type="title"/>
          </p:nvPr>
        </p:nvSpPr>
        <p:spPr>
          <a:xfrm>
            <a:off x="-111092" y="143252"/>
            <a:ext cx="12414183" cy="1341120"/>
          </a:xfrm>
        </p:spPr>
        <p:txBody>
          <a:bodyPr>
            <a:noAutofit/>
          </a:bodyPr>
          <a:lstStyle/>
          <a:p>
            <a:pPr algn="ctr"/>
            <a:r>
              <a:rPr lang="en-US" sz="2800" dirty="0">
                <a:latin typeface="Arial Rounded MT Bold" panose="020F0704030504030204" pitchFamily="34" charset="0"/>
              </a:rPr>
              <a:t>SA households: Real per capita disposable income and debt % of disposable income</a:t>
            </a:r>
          </a:p>
        </p:txBody>
      </p:sp>
      <p:sp>
        <p:nvSpPr>
          <p:cNvPr id="7" name="TextBox 6">
            <a:extLst>
              <a:ext uri="{FF2B5EF4-FFF2-40B4-BE49-F238E27FC236}">
                <a16:creationId xmlns:a16="http://schemas.microsoft.com/office/drawing/2014/main" id="{D6C17922-7488-F3B9-102B-2B8575E23A1F}"/>
              </a:ext>
            </a:extLst>
          </p:cNvPr>
          <p:cNvSpPr txBox="1"/>
          <p:nvPr/>
        </p:nvSpPr>
        <p:spPr>
          <a:xfrm>
            <a:off x="1785221" y="6403066"/>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SARB</a:t>
            </a:r>
          </a:p>
        </p:txBody>
      </p:sp>
      <p:graphicFrame>
        <p:nvGraphicFramePr>
          <p:cNvPr id="4" name="Chart 3">
            <a:extLst>
              <a:ext uri="{FF2B5EF4-FFF2-40B4-BE49-F238E27FC236}">
                <a16:creationId xmlns:a16="http://schemas.microsoft.com/office/drawing/2014/main" id="{00000000-0008-0000-2300-000002000000}"/>
              </a:ext>
            </a:extLst>
          </p:cNvPr>
          <p:cNvGraphicFramePr>
            <a:graphicFrameLocks/>
          </p:cNvGraphicFramePr>
          <p:nvPr>
            <p:extLst>
              <p:ext uri="{D42A27DB-BD31-4B8C-83A1-F6EECF244321}">
                <p14:modId xmlns:p14="http://schemas.microsoft.com/office/powerpoint/2010/main" val="2445430753"/>
              </p:ext>
            </p:extLst>
          </p:nvPr>
        </p:nvGraphicFramePr>
        <p:xfrm>
          <a:off x="609601" y="968829"/>
          <a:ext cx="11234056" cy="5434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58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1588AB70-7335-D026-753E-AA6ED7B1DAEE}"/>
              </a:ext>
            </a:extLst>
          </p:cNvPr>
          <p:cNvGraphicFramePr>
            <a:graphicFrameLocks noGrp="1"/>
          </p:cNvGraphicFramePr>
          <p:nvPr>
            <p:ph idx="1"/>
            <p:extLst>
              <p:ext uri="{D42A27DB-BD31-4B8C-83A1-F6EECF244321}">
                <p14:modId xmlns:p14="http://schemas.microsoft.com/office/powerpoint/2010/main" val="2096323024"/>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740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 y="4697"/>
            <a:ext cx="12395200" cy="783086"/>
          </a:xfrm>
        </p:spPr>
        <p:txBody>
          <a:bodyPr>
            <a:noAutofit/>
          </a:bodyPr>
          <a:lstStyle/>
          <a:p>
            <a:pPr algn="ctr"/>
            <a:r>
              <a:rPr lang="en-ZA" sz="2800" dirty="0">
                <a:latin typeface="Arial Rounded MT Bold" panose="020F0704030504030204" pitchFamily="34" charset="0"/>
              </a:rPr>
              <a:t>Monthly unprocessed milk purchases: January 2022 – April 2025 </a:t>
            </a:r>
          </a:p>
        </p:txBody>
      </p:sp>
      <p:sp>
        <p:nvSpPr>
          <p:cNvPr id="5" name="TextBox 4"/>
          <p:cNvSpPr txBox="1"/>
          <p:nvPr/>
        </p:nvSpPr>
        <p:spPr>
          <a:xfrm>
            <a:off x="1848313" y="6432833"/>
            <a:ext cx="4794225" cy="297454"/>
          </a:xfrm>
          <a:prstGeom prst="rect">
            <a:avLst/>
          </a:prstGeom>
          <a:noFill/>
        </p:spPr>
        <p:txBody>
          <a:bodyPr wrap="square" rtlCol="0">
            <a:spAutoFit/>
          </a:bodyPr>
          <a:lstStyle/>
          <a:p>
            <a:r>
              <a:rPr lang="en-ZA" sz="1333" dirty="0">
                <a:latin typeface="Arial Rounded MT Bold" panose="020F0704030504030204" pitchFamily="34" charset="0"/>
              </a:rPr>
              <a:t>Source:  Milk SA; *March and April preliminary</a:t>
            </a:r>
          </a:p>
        </p:txBody>
      </p:sp>
      <p:graphicFrame>
        <p:nvGraphicFramePr>
          <p:cNvPr id="3" name="Chart 2">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428709517"/>
              </p:ext>
            </p:extLst>
          </p:nvPr>
        </p:nvGraphicFramePr>
        <p:xfrm>
          <a:off x="583353" y="396240"/>
          <a:ext cx="11608647" cy="5779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971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433"/>
            <a:ext cx="11857703" cy="783086"/>
          </a:xfrm>
        </p:spPr>
        <p:txBody>
          <a:bodyPr>
            <a:noAutofit/>
          </a:bodyPr>
          <a:lstStyle/>
          <a:p>
            <a:pPr algn="ctr"/>
            <a:r>
              <a:rPr lang="en-ZA" sz="2800" dirty="0">
                <a:latin typeface="Arial Rounded MT Bold" panose="020F0704030504030204" pitchFamily="34" charset="0"/>
              </a:rPr>
              <a:t>Monthly daily average unprocessed milk purchases: </a:t>
            </a:r>
            <a:br>
              <a:rPr lang="en-ZA" sz="2800" dirty="0">
                <a:latin typeface="Arial Rounded MT Bold" panose="020F0704030504030204" pitchFamily="34" charset="0"/>
              </a:rPr>
            </a:br>
            <a:r>
              <a:rPr lang="en-ZA" sz="2800" dirty="0">
                <a:latin typeface="Arial Rounded MT Bold" panose="020F0704030504030204" pitchFamily="34" charset="0"/>
              </a:rPr>
              <a:t>January 2021 – April 2025 </a:t>
            </a:r>
          </a:p>
        </p:txBody>
      </p:sp>
      <p:sp>
        <p:nvSpPr>
          <p:cNvPr id="5" name="TextBox 4"/>
          <p:cNvSpPr txBox="1"/>
          <p:nvPr/>
        </p:nvSpPr>
        <p:spPr>
          <a:xfrm>
            <a:off x="1887642" y="6395909"/>
            <a:ext cx="5049186" cy="297454"/>
          </a:xfrm>
          <a:prstGeom prst="rect">
            <a:avLst/>
          </a:prstGeom>
          <a:noFill/>
        </p:spPr>
        <p:txBody>
          <a:bodyPr wrap="square" rtlCol="0">
            <a:spAutoFit/>
          </a:bodyPr>
          <a:lstStyle/>
          <a:p>
            <a:r>
              <a:rPr lang="en-ZA" sz="1333" dirty="0">
                <a:latin typeface="Arial Rounded MT Bold" panose="020F0704030504030204" pitchFamily="34" charset="0"/>
              </a:rPr>
              <a:t>Source:  Milk SA; March and April 2025 preliminary</a:t>
            </a:r>
          </a:p>
        </p:txBody>
      </p:sp>
      <p:graphicFrame>
        <p:nvGraphicFramePr>
          <p:cNvPr id="6" name="Chart 5">
            <a:extLst>
              <a:ext uri="{FF2B5EF4-FFF2-40B4-BE49-F238E27FC236}">
                <a16:creationId xmlns:a16="http://schemas.microsoft.com/office/drawing/2014/main" id="{E58BDF49-C517-FD11-C7E0-B5A4541F7FF2}"/>
              </a:ext>
            </a:extLst>
          </p:cNvPr>
          <p:cNvGraphicFramePr>
            <a:graphicFrameLocks noGrp="1"/>
          </p:cNvGraphicFramePr>
          <p:nvPr>
            <p:extLst>
              <p:ext uri="{D42A27DB-BD31-4B8C-83A1-F6EECF244321}">
                <p14:modId xmlns:p14="http://schemas.microsoft.com/office/powerpoint/2010/main" val="1415074908"/>
              </p:ext>
            </p:extLst>
          </p:nvPr>
        </p:nvGraphicFramePr>
        <p:xfrm>
          <a:off x="897467" y="953105"/>
          <a:ext cx="10532533" cy="5058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860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19" y="839553"/>
            <a:ext cx="11245147" cy="5664072"/>
          </a:xfrm>
        </p:spPr>
        <p:txBody>
          <a:bodyPr>
            <a:noAutofit/>
          </a:bodyPr>
          <a:lstStyle/>
          <a:p>
            <a:pPr algn="ctr"/>
            <a:r>
              <a:rPr lang="en-ZA" sz="4000" dirty="0">
                <a:highlight>
                  <a:srgbClr val="FFFF00"/>
                </a:highlight>
                <a:latin typeface="Arial Rounded MT Bold" panose="020F0704030504030204" pitchFamily="34" charset="0"/>
              </a:rPr>
              <a:t>Possible shifts in the world perspective of the future:</a:t>
            </a:r>
            <a:br>
              <a:rPr lang="en-ZA" sz="4000" dirty="0">
                <a:highlight>
                  <a:srgbClr val="FFFF00"/>
                </a:highlight>
                <a:latin typeface="Arial Rounded MT Bold" panose="020F0704030504030204" pitchFamily="34" charset="0"/>
              </a:rPr>
            </a:br>
            <a:br>
              <a:rPr lang="en-ZA" sz="4000" dirty="0">
                <a:latin typeface="Arial Rounded MT Bold" panose="020F0704030504030204" pitchFamily="34" charset="0"/>
              </a:rPr>
            </a:br>
            <a:r>
              <a:rPr lang="en-ZA" sz="2800" dirty="0">
                <a:latin typeface="Arial Rounded MT Bold" panose="020F0704030504030204" pitchFamily="34" charset="0"/>
              </a:rPr>
              <a:t>1.</a:t>
            </a:r>
            <a:r>
              <a:rPr lang="en-ZA" sz="5400" dirty="0">
                <a:latin typeface="Arial Rounded MT Bold" panose="020F0704030504030204" pitchFamily="34" charset="0"/>
              </a:rPr>
              <a:t> </a:t>
            </a:r>
            <a:r>
              <a:rPr lang="en-ZA" sz="2800" dirty="0">
                <a:latin typeface="Arial Rounded MT Bold" panose="020F0704030504030204" pitchFamily="34" charset="0"/>
              </a:rPr>
              <a:t>The potential for a major war has notably increased; </a:t>
            </a:r>
            <a:br>
              <a:rPr lang="en-ZA" sz="2800" dirty="0">
                <a:latin typeface="Arial Rounded MT Bold" panose="020F0704030504030204" pitchFamily="34" charset="0"/>
              </a:rPr>
            </a:br>
            <a:r>
              <a:rPr lang="en-ZA" sz="2800" dirty="0">
                <a:latin typeface="Arial Rounded MT Bold" panose="020F0704030504030204" pitchFamily="34" charset="0"/>
              </a:rPr>
              <a:t>         2. Company behaviour will change inline with resilience/anti fragility that goes hand in with cashflow;</a:t>
            </a:r>
            <a:br>
              <a:rPr lang="en-ZA" sz="2800" dirty="0">
                <a:latin typeface="Arial Rounded MT Bold" panose="020F0704030504030204" pitchFamily="34" charset="0"/>
              </a:rPr>
            </a:br>
            <a:r>
              <a:rPr lang="en-ZA" sz="2800" dirty="0">
                <a:latin typeface="Arial Rounded MT Bold" panose="020F0704030504030204" pitchFamily="34" charset="0"/>
              </a:rPr>
              <a:t>3. The drive for self sufficiency amongst countries has increased and will gain momentum.</a:t>
            </a:r>
            <a:br>
              <a:rPr lang="en-ZA" sz="2800" dirty="0">
                <a:latin typeface="Arial Rounded MT Bold" panose="020F0704030504030204" pitchFamily="34" charset="0"/>
              </a:rPr>
            </a:br>
            <a:br>
              <a:rPr lang="en-ZA" sz="5400" dirty="0">
                <a:latin typeface="Arial Rounded MT Bold" panose="020F0704030504030204" pitchFamily="34" charset="0"/>
              </a:rPr>
            </a:br>
            <a:br>
              <a:rPr lang="en-ZA" sz="5400" dirty="0">
                <a:latin typeface="Arial Rounded MT Bold" panose="020F0704030504030204" pitchFamily="34" charset="0"/>
              </a:rPr>
            </a:br>
            <a:r>
              <a:rPr lang="en-ZA" sz="5400" dirty="0">
                <a:latin typeface="Arial Rounded MT Bold" panose="020F0704030504030204" pitchFamily="34" charset="0"/>
              </a:rPr>
              <a:t> </a:t>
            </a:r>
            <a:br>
              <a:rPr lang="en-ZA" sz="5400" dirty="0">
                <a:latin typeface="Arial Rounded MT Bold" panose="020F0704030504030204" pitchFamily="34" charset="0"/>
              </a:rPr>
            </a:br>
            <a:br>
              <a:rPr lang="en-ZA" sz="5400" dirty="0">
                <a:latin typeface="Arial Rounded MT Bold" panose="020F0704030504030204" pitchFamily="34" charset="0"/>
              </a:rPr>
            </a:br>
            <a:endParaRPr lang="en-ZA" sz="5400" dirty="0">
              <a:latin typeface="Arial Rounded MT Bold" panose="020F0704030504030204" pitchFamily="34" charset="0"/>
            </a:endParaRPr>
          </a:p>
        </p:txBody>
      </p:sp>
    </p:spTree>
    <p:extLst>
      <p:ext uri="{BB962C8B-B14F-4D97-AF65-F5344CB8AC3E}">
        <p14:creationId xmlns:p14="http://schemas.microsoft.com/office/powerpoint/2010/main" val="2006529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93" y="32165"/>
            <a:ext cx="11088414" cy="1101978"/>
          </a:xfrm>
        </p:spPr>
        <p:txBody>
          <a:bodyPr>
            <a:noAutofit/>
          </a:bodyPr>
          <a:lstStyle/>
          <a:p>
            <a:pPr algn="ctr"/>
            <a:r>
              <a:rPr lang="en-US" sz="2800" dirty="0">
                <a:latin typeface="Arial Rounded MT Bold" pitchFamily="34" charset="0"/>
              </a:rPr>
              <a:t>Maize (70%) and Soybean (30%) Price Ratio: </a:t>
            </a:r>
            <a:br>
              <a:rPr lang="en-US" sz="2800" dirty="0">
                <a:latin typeface="Arial Rounded MT Bold" pitchFamily="34" charset="0"/>
              </a:rPr>
            </a:br>
            <a:r>
              <a:rPr lang="en-US" sz="2800" dirty="0">
                <a:latin typeface="Arial Rounded MT Bold" pitchFamily="34" charset="0"/>
              </a:rPr>
              <a:t>January 2021 – April 2025</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824018" y="6528381"/>
            <a:ext cx="7507705"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33" b="0" i="0" u="none" strike="noStrike" kern="1200" cap="none" spc="0" normalizeH="0" baseline="0" noProof="0" dirty="0">
                <a:ln>
                  <a:noFill/>
                </a:ln>
                <a:solidFill>
                  <a:prstClr val="black"/>
                </a:solidFill>
                <a:effectLst/>
                <a:uLnTx/>
                <a:uFillTx/>
                <a:latin typeface="Arial Rounded MT Bold" panose="020F0704030504030204" pitchFamily="34" charset="0"/>
                <a:cs typeface="+mn-cs"/>
              </a:rPr>
              <a:t>Source: SAFEX and MPO</a:t>
            </a:r>
          </a:p>
        </p:txBody>
      </p:sp>
      <p:graphicFrame>
        <p:nvGraphicFramePr>
          <p:cNvPr id="7" name="Chart 6">
            <a:extLst>
              <a:ext uri="{FF2B5EF4-FFF2-40B4-BE49-F238E27FC236}">
                <a16:creationId xmlns:a16="http://schemas.microsoft.com/office/drawing/2014/main" id="{00000000-0008-0000-1500-000002000000}"/>
              </a:ext>
            </a:extLst>
          </p:cNvPr>
          <p:cNvGraphicFramePr>
            <a:graphicFrameLocks noGrp="1"/>
          </p:cNvGraphicFramePr>
          <p:nvPr>
            <p:extLst>
              <p:ext uri="{D42A27DB-BD31-4B8C-83A1-F6EECF244321}">
                <p14:modId xmlns:p14="http://schemas.microsoft.com/office/powerpoint/2010/main" val="3160524544"/>
              </p:ext>
            </p:extLst>
          </p:nvPr>
        </p:nvGraphicFramePr>
        <p:xfrm>
          <a:off x="1284514" y="396240"/>
          <a:ext cx="10591800" cy="6065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155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78497" y="51036"/>
            <a:ext cx="10972800" cy="537544"/>
          </a:xfrm>
        </p:spPr>
        <p:txBody>
          <a:bodyPr>
            <a:noAutofit/>
          </a:bodyPr>
          <a:lstStyle/>
          <a:p>
            <a:pPr algn="ctr">
              <a:spcAft>
                <a:spcPts val="0"/>
              </a:spcAft>
            </a:pPr>
            <a:r>
              <a:rPr lang="en-US" sz="2400" b="1" dirty="0">
                <a:latin typeface="Arial Rounded MT Bold" panose="020F0704030504030204" pitchFamily="34" charset="0"/>
              </a:rPr>
              <a:t>Changes in the quantities of retail sales of specific dairy products</a:t>
            </a:r>
          </a:p>
        </p:txBody>
      </p:sp>
      <p:sp>
        <p:nvSpPr>
          <p:cNvPr id="2" name="TextBox 1">
            <a:extLst>
              <a:ext uri="{FF2B5EF4-FFF2-40B4-BE49-F238E27FC236}">
                <a16:creationId xmlns:a16="http://schemas.microsoft.com/office/drawing/2014/main" id="{2FD14E5B-1FBF-2E5C-2E41-2D4E08AC7B3F}"/>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March 2025 report</a:t>
            </a:r>
          </a:p>
        </p:txBody>
      </p:sp>
      <p:graphicFrame>
        <p:nvGraphicFramePr>
          <p:cNvPr id="4" name="Table 3">
            <a:extLst>
              <a:ext uri="{FF2B5EF4-FFF2-40B4-BE49-F238E27FC236}">
                <a16:creationId xmlns:a16="http://schemas.microsoft.com/office/drawing/2014/main" id="{0FBABA72-83E8-B564-F0EC-19503E2D446D}"/>
              </a:ext>
            </a:extLst>
          </p:cNvPr>
          <p:cNvGraphicFramePr>
            <a:graphicFrameLocks noGrp="1"/>
          </p:cNvGraphicFramePr>
          <p:nvPr>
            <p:extLst>
              <p:ext uri="{D42A27DB-BD31-4B8C-83A1-F6EECF244321}">
                <p14:modId xmlns:p14="http://schemas.microsoft.com/office/powerpoint/2010/main" val="3481547339"/>
              </p:ext>
            </p:extLst>
          </p:nvPr>
        </p:nvGraphicFramePr>
        <p:xfrm>
          <a:off x="809297" y="588581"/>
          <a:ext cx="10857185" cy="5482605"/>
        </p:xfrm>
        <a:graphic>
          <a:graphicData uri="http://schemas.openxmlformats.org/drawingml/2006/table">
            <a:tbl>
              <a:tblPr firstRow="1" bandRow="1"/>
              <a:tblGrid>
                <a:gridCol w="1943187">
                  <a:extLst>
                    <a:ext uri="{9D8B030D-6E8A-4147-A177-3AD203B41FA5}">
                      <a16:colId xmlns:a16="http://schemas.microsoft.com/office/drawing/2014/main" val="1651147066"/>
                    </a:ext>
                  </a:extLst>
                </a:gridCol>
                <a:gridCol w="1766600">
                  <a:extLst>
                    <a:ext uri="{9D8B030D-6E8A-4147-A177-3AD203B41FA5}">
                      <a16:colId xmlns:a16="http://schemas.microsoft.com/office/drawing/2014/main" val="3475798144"/>
                    </a:ext>
                  </a:extLst>
                </a:gridCol>
                <a:gridCol w="1767330">
                  <a:extLst>
                    <a:ext uri="{9D8B030D-6E8A-4147-A177-3AD203B41FA5}">
                      <a16:colId xmlns:a16="http://schemas.microsoft.com/office/drawing/2014/main" val="3456175253"/>
                    </a:ext>
                  </a:extLst>
                </a:gridCol>
                <a:gridCol w="1766600">
                  <a:extLst>
                    <a:ext uri="{9D8B030D-6E8A-4147-A177-3AD203B41FA5}">
                      <a16:colId xmlns:a16="http://schemas.microsoft.com/office/drawing/2014/main" val="4078166769"/>
                    </a:ext>
                  </a:extLst>
                </a:gridCol>
                <a:gridCol w="1767330">
                  <a:extLst>
                    <a:ext uri="{9D8B030D-6E8A-4147-A177-3AD203B41FA5}">
                      <a16:colId xmlns:a16="http://schemas.microsoft.com/office/drawing/2014/main" val="497192005"/>
                    </a:ext>
                  </a:extLst>
                </a:gridCol>
                <a:gridCol w="1846138">
                  <a:extLst>
                    <a:ext uri="{9D8B030D-6E8A-4147-A177-3AD203B41FA5}">
                      <a16:colId xmlns:a16="http://schemas.microsoft.com/office/drawing/2014/main" val="2095413481"/>
                    </a:ext>
                  </a:extLst>
                </a:gridCol>
              </a:tblGrid>
              <a:tr h="2381961">
                <a:tc>
                  <a:txBody>
                    <a:bodyPr/>
                    <a:lstStyle/>
                    <a:p>
                      <a:pPr algn="ctr">
                        <a:lnSpc>
                          <a:spcPct val="115000"/>
                        </a:lnSpc>
                        <a:spcAft>
                          <a:spcPts val="1000"/>
                        </a:spcAft>
                      </a:pPr>
                      <a:r>
                        <a:rPr lang="en-GB" sz="1600" b="1" kern="100" dirty="0">
                          <a:solidFill>
                            <a:srgbClr val="FFFFFF"/>
                          </a:solidFill>
                          <a:effectLst/>
                          <a:latin typeface="+mj-lt"/>
                          <a:ea typeface="Calibri" panose="020F0502020204030204" pitchFamily="34" charset="0"/>
                          <a:cs typeface="Aptos" panose="020B0004020202020204" pitchFamily="34" charset="0"/>
                        </a:rPr>
                        <a:t>PRODUCT</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4EA72E"/>
                      </a:solidFill>
                      <a:prstDash val="solid"/>
                      <a:round/>
                      <a:headEnd type="none" w="med" len="med"/>
                      <a:tailEnd type="none" w="med" len="med"/>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month of</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March 2025</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versus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month of</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March 2024</a:t>
                      </a:r>
                      <a:endParaRPr lang="en-ZA" sz="1600" kern="100" dirty="0">
                        <a:effectLst/>
                        <a:latin typeface="+mj-lt"/>
                        <a:ea typeface="Times New Roman" panose="02020603050405020304" pitchFamily="18" charset="0"/>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3 months from </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January 2025</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to </a:t>
                      </a:r>
                      <a:r>
                        <a:rPr lang="en-ZA" sz="1600" b="1" kern="1200" dirty="0">
                          <a:solidFill>
                            <a:srgbClr val="FFFFFF"/>
                          </a:solidFill>
                          <a:effectLst/>
                          <a:latin typeface="+mj-lt"/>
                          <a:ea typeface="Times New Roman" panose="02020603050405020304" pitchFamily="18" charset="0"/>
                          <a:cs typeface="Aptos" panose="020B0004020202020204" pitchFamily="34" charset="0"/>
                        </a:rPr>
                        <a:t>March 2025</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versus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3 months from</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January 2024</a:t>
                      </a:r>
                      <a:endParaRPr lang="en-ZA" sz="1600" kern="100" dirty="0">
                        <a:solidFill>
                          <a:schemeClr val="tx1"/>
                        </a:solidFill>
                        <a:effectLst/>
                        <a:latin typeface="+mn-lt"/>
                        <a:ea typeface="Times New Roman" panose="02020603050405020304" pitchFamily="18" charset="0"/>
                        <a:cs typeface="+mn-cs"/>
                      </a:endParaRPr>
                    </a:p>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to </a:t>
                      </a:r>
                      <a:r>
                        <a:rPr lang="en-ZA" sz="1600" b="1" kern="1200" dirty="0">
                          <a:solidFill>
                            <a:srgbClr val="FFFFFF"/>
                          </a:solidFill>
                          <a:effectLst/>
                          <a:latin typeface="+mn-lt"/>
                          <a:ea typeface="Times New Roman" panose="02020603050405020304" pitchFamily="18" charset="0"/>
                          <a:cs typeface="Aptos" panose="020B0004020202020204" pitchFamily="34" charset="0"/>
                        </a:rPr>
                        <a:t>March 2024</a:t>
                      </a:r>
                      <a:endParaRPr lang="en-ZA" sz="1600" kern="100" dirty="0">
                        <a:solidFill>
                          <a:schemeClr val="tx1"/>
                        </a:solidFill>
                        <a:effectLst/>
                        <a:latin typeface="+mn-lt"/>
                        <a:ea typeface="Times New Roman" panose="02020603050405020304" pitchFamily="18" charset="0"/>
                        <a:cs typeface="+mn-cs"/>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6 months from </a:t>
                      </a:r>
                      <a:r>
                        <a:rPr lang="en-GB" sz="1600" b="1" kern="1200" dirty="0">
                          <a:solidFill>
                            <a:srgbClr val="FFFFFF"/>
                          </a:solidFill>
                          <a:effectLst/>
                          <a:latin typeface="+mn-lt"/>
                          <a:ea typeface="Times New Roman" panose="02020603050405020304" pitchFamily="18" charset="0"/>
                          <a:cs typeface="Aptos" panose="020B0004020202020204" pitchFamily="34" charset="0"/>
                        </a:rPr>
                        <a:t>October</a:t>
                      </a:r>
                      <a:r>
                        <a:rPr lang="en-GB" sz="1600" b="1" kern="1200" dirty="0">
                          <a:solidFill>
                            <a:srgbClr val="FFFFFF"/>
                          </a:solidFill>
                          <a:effectLst/>
                          <a:latin typeface="+mj-lt"/>
                          <a:ea typeface="Times New Roman" panose="02020603050405020304" pitchFamily="18" charset="0"/>
                          <a:cs typeface="Aptos" panose="020B0004020202020204" pitchFamily="34" charset="0"/>
                        </a:rPr>
                        <a:t> 2024 to </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March 2025</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versus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6 months from</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October 2023 to </a:t>
                      </a:r>
                      <a:endParaRPr lang="en-ZA" sz="1600" kern="100" dirty="0">
                        <a:solidFill>
                          <a:schemeClr val="tx1"/>
                        </a:solidFill>
                        <a:effectLst/>
                        <a:latin typeface="+mn-lt"/>
                        <a:ea typeface="Times New Roman" panose="02020603050405020304" pitchFamily="18" charset="0"/>
                        <a:cs typeface="+mn-cs"/>
                      </a:endParaRPr>
                    </a:p>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March 2024</a:t>
                      </a:r>
                      <a:endParaRPr lang="en-ZA" sz="1600" kern="100" dirty="0">
                        <a:solidFill>
                          <a:schemeClr val="tx1"/>
                        </a:solidFill>
                        <a:effectLst/>
                        <a:latin typeface="+mn-lt"/>
                        <a:ea typeface="Times New Roman" panose="02020603050405020304" pitchFamily="18" charset="0"/>
                        <a:cs typeface="+mn-cs"/>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9 months from</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July 2024 to March 2025</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versus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9 months from</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July 2023 to March 2024</a:t>
                      </a:r>
                      <a:endParaRPr lang="en-ZA" sz="1600" kern="100" dirty="0">
                        <a:solidFill>
                          <a:schemeClr val="tx1"/>
                        </a:solidFill>
                        <a:effectLst/>
                        <a:latin typeface="+mn-lt"/>
                        <a:ea typeface="Times New Roman" panose="02020603050405020304" pitchFamily="18" charset="0"/>
                        <a:cs typeface="+mn-cs"/>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12 months from</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April 2024 to</a:t>
                      </a:r>
                      <a:endParaRPr lang="en-ZA" sz="1600" kern="100" dirty="0">
                        <a:effectLst/>
                        <a:latin typeface="+mj-lt"/>
                        <a:ea typeface="Times New Roman" panose="02020603050405020304" pitchFamily="18" charset="0"/>
                      </a:endParaRPr>
                    </a:p>
                    <a:p>
                      <a:pPr algn="ctr"/>
                      <a:r>
                        <a:rPr lang="en-ZA" sz="1600" b="1" kern="1200" dirty="0">
                          <a:solidFill>
                            <a:srgbClr val="FFFFFF"/>
                          </a:solidFill>
                          <a:effectLst/>
                          <a:latin typeface="+mj-lt"/>
                          <a:ea typeface="Times New Roman" panose="02020603050405020304" pitchFamily="18" charset="0"/>
                          <a:cs typeface="Aptos" panose="020B0004020202020204" pitchFamily="34" charset="0"/>
                        </a:rPr>
                        <a:t>March 2025</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versus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sales in the</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12 months from</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April 2023 to</a:t>
                      </a:r>
                      <a:endParaRPr lang="en-ZA" sz="1600" kern="100" dirty="0">
                        <a:solidFill>
                          <a:schemeClr val="tx1"/>
                        </a:solidFill>
                        <a:effectLst/>
                        <a:latin typeface="+mn-lt"/>
                        <a:ea typeface="Times New Roman" panose="02020603050405020304" pitchFamily="18" charset="0"/>
                        <a:cs typeface="+mn-cs"/>
                      </a:endParaRPr>
                    </a:p>
                    <a:p>
                      <a:pPr algn="ctr"/>
                      <a:r>
                        <a:rPr lang="en-ZA" sz="1600" b="1" kern="1200" dirty="0">
                          <a:solidFill>
                            <a:srgbClr val="FFFFFF"/>
                          </a:solidFill>
                          <a:effectLst/>
                          <a:latin typeface="+mn-lt"/>
                          <a:ea typeface="Times New Roman" panose="02020603050405020304" pitchFamily="18" charset="0"/>
                          <a:cs typeface="Aptos" panose="020B0004020202020204" pitchFamily="34" charset="0"/>
                        </a:rPr>
                        <a:t>March 2024</a:t>
                      </a:r>
                      <a:endParaRPr lang="en-ZA" sz="1600" kern="100" dirty="0">
                        <a:solidFill>
                          <a:schemeClr val="tx1"/>
                        </a:solidFill>
                        <a:effectLst/>
                        <a:latin typeface="+mn-lt"/>
                        <a:ea typeface="Times New Roman" panose="02020603050405020304" pitchFamily="18" charset="0"/>
                        <a:cs typeface="+mn-cs"/>
                      </a:endParaRPr>
                    </a:p>
                  </a:txBody>
                  <a:tcPr marL="57622" marR="57622" marT="0" marB="0" anchor="ctr">
                    <a:lnL>
                      <a:noFill/>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extLst>
                  <a:ext uri="{0D108BD9-81ED-4DB2-BD59-A6C34878D82A}">
                    <a16:rowId xmlns:a16="http://schemas.microsoft.com/office/drawing/2014/main" val="2311529107"/>
                  </a:ext>
                </a:extLst>
              </a:tr>
              <a:tr h="250602">
                <a:tc>
                  <a:txBody>
                    <a:bodyPr/>
                    <a:lstStyle/>
                    <a:p>
                      <a:pPr algn="ctr">
                        <a:lnSpc>
                          <a:spcPct val="115000"/>
                        </a:lnSpc>
                        <a:spcAft>
                          <a:spcPts val="1000"/>
                        </a:spcAft>
                      </a:pPr>
                      <a:r>
                        <a:rPr lang="en-GB" sz="1600" b="1" kern="100" dirty="0">
                          <a:effectLst/>
                          <a:latin typeface="+mj-lt"/>
                          <a:ea typeface="Calibri" panose="020F0502020204030204" pitchFamily="34" charset="0"/>
                          <a:cs typeface="Aptos" panose="020B0004020202020204" pitchFamily="34" charset="0"/>
                        </a:rPr>
                        <a:t> </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650"/>
                        </a:lnSpc>
                      </a:pPr>
                      <a:r>
                        <a:rPr lang="en-GB" sz="1600" b="1" kern="1200">
                          <a:solidFill>
                            <a:srgbClr val="000000"/>
                          </a:solidFill>
                          <a:effectLst/>
                          <a:latin typeface="+mj-lt"/>
                          <a:ea typeface="Times New Roman" panose="02020603050405020304" pitchFamily="18" charset="0"/>
                          <a:cs typeface="Aptos" panose="020B0004020202020204" pitchFamily="34" charset="0"/>
                        </a:rPr>
                        <a:t>percent</a:t>
                      </a:r>
                      <a:endParaRPr lang="en-ZA" sz="1600" kern="100">
                        <a:effectLst/>
                        <a:latin typeface="+mj-lt"/>
                        <a:ea typeface="Times New Roman" panose="02020603050405020304" pitchFamily="18" charset="0"/>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650"/>
                        </a:lnSpc>
                      </a:pPr>
                      <a:r>
                        <a:rPr lang="en-GB" sz="1600" b="1" kern="1200">
                          <a:solidFill>
                            <a:srgbClr val="000000"/>
                          </a:solidFill>
                          <a:effectLst/>
                          <a:latin typeface="+mj-lt"/>
                          <a:ea typeface="Times New Roman" panose="02020603050405020304" pitchFamily="18" charset="0"/>
                          <a:cs typeface="Aptos" panose="020B0004020202020204" pitchFamily="34" charset="0"/>
                        </a:rPr>
                        <a:t>percent</a:t>
                      </a:r>
                      <a:endParaRPr lang="en-ZA" sz="1600" kern="100">
                        <a:effectLst/>
                        <a:latin typeface="+mj-lt"/>
                        <a:ea typeface="Times New Roman" panose="02020603050405020304" pitchFamily="18" charset="0"/>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650"/>
                        </a:lnSpc>
                      </a:pPr>
                      <a:r>
                        <a:rPr lang="en-GB" sz="1600" b="1" kern="1200">
                          <a:solidFill>
                            <a:srgbClr val="000000"/>
                          </a:solidFill>
                          <a:effectLst/>
                          <a:latin typeface="+mj-lt"/>
                          <a:ea typeface="Times New Roman" panose="02020603050405020304" pitchFamily="18" charset="0"/>
                          <a:cs typeface="Aptos" panose="020B0004020202020204" pitchFamily="34" charset="0"/>
                        </a:rPr>
                        <a:t>percent</a:t>
                      </a:r>
                      <a:endParaRPr lang="en-ZA" sz="1600" kern="100">
                        <a:effectLst/>
                        <a:latin typeface="+mj-lt"/>
                        <a:ea typeface="Times New Roman" panose="02020603050405020304" pitchFamily="18" charset="0"/>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650"/>
                        </a:lnSpc>
                      </a:pPr>
                      <a:r>
                        <a:rPr lang="en-GB" sz="1600" b="1" kern="1200">
                          <a:solidFill>
                            <a:srgbClr val="000000"/>
                          </a:solidFill>
                          <a:effectLst/>
                          <a:latin typeface="+mj-lt"/>
                          <a:ea typeface="Times New Roman" panose="02020603050405020304" pitchFamily="18" charset="0"/>
                          <a:cs typeface="Aptos" panose="020B0004020202020204" pitchFamily="34" charset="0"/>
                        </a:rPr>
                        <a:t>percent</a:t>
                      </a:r>
                      <a:endParaRPr lang="en-ZA" sz="1600" kern="100">
                        <a:effectLst/>
                        <a:latin typeface="+mj-lt"/>
                        <a:ea typeface="Times New Roman" panose="02020603050405020304" pitchFamily="18" charset="0"/>
                      </a:endParaRPr>
                    </a:p>
                  </a:txBody>
                  <a:tcPr marL="57622" marR="57622"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650"/>
                        </a:lnSpc>
                      </a:pPr>
                      <a:r>
                        <a:rPr lang="en-GB" sz="1600" b="1" kern="1200">
                          <a:solidFill>
                            <a:srgbClr val="000000"/>
                          </a:solidFill>
                          <a:effectLst/>
                          <a:latin typeface="+mj-lt"/>
                          <a:ea typeface="Times New Roman" panose="02020603050405020304" pitchFamily="18" charset="0"/>
                          <a:cs typeface="Aptos" panose="020B0004020202020204" pitchFamily="34" charset="0"/>
                        </a:rPr>
                        <a:t>percent</a:t>
                      </a:r>
                      <a:endParaRPr lang="en-ZA" sz="1600" kern="100">
                        <a:effectLst/>
                        <a:latin typeface="+mj-lt"/>
                        <a:ea typeface="Times New Roman" panose="02020603050405020304" pitchFamily="18" charset="0"/>
                      </a:endParaRP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597673962"/>
                  </a:ext>
                </a:extLst>
              </a:tr>
              <a:tr h="294553">
                <a:tc>
                  <a:txBody>
                    <a:bodyPr/>
                    <a:lstStyle/>
                    <a:p>
                      <a:r>
                        <a:rPr lang="en-GB" sz="1600" b="1" kern="100" dirty="0">
                          <a:effectLst/>
                          <a:latin typeface="+mj-lt"/>
                          <a:ea typeface="Calibri" panose="020F0502020204030204" pitchFamily="34" charset="0"/>
                          <a:cs typeface="Aptos" panose="020B0004020202020204" pitchFamily="34" charset="0"/>
                        </a:rPr>
                        <a:t>Fresh Milk</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1.2</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0.3</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-0.5</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-0.7</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-0.8</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231199294"/>
                  </a:ext>
                </a:extLst>
              </a:tr>
              <a:tr h="294553">
                <a:tc>
                  <a:txBody>
                    <a:bodyPr/>
                    <a:lstStyle/>
                    <a:p>
                      <a:r>
                        <a:rPr lang="en-GB" sz="1600" b="1" kern="100" dirty="0">
                          <a:solidFill>
                            <a:srgbClr val="000000"/>
                          </a:solidFill>
                          <a:effectLst/>
                          <a:latin typeface="+mj-lt"/>
                          <a:ea typeface="Calibri" panose="020F0502020204030204" pitchFamily="34" charset="0"/>
                          <a:cs typeface="Aptos" panose="020B0004020202020204" pitchFamily="34" charset="0"/>
                        </a:rPr>
                        <a:t>UHT milk</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10.3</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6.7</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6.6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6.3</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6.9</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420292182"/>
                  </a:ext>
                </a:extLst>
              </a:tr>
              <a:tr h="294553">
                <a:tc>
                  <a:txBody>
                    <a:bodyPr/>
                    <a:lstStyle/>
                    <a:p>
                      <a:r>
                        <a:rPr lang="en-GB" sz="1600" b="1" kern="100" dirty="0">
                          <a:effectLst/>
                          <a:latin typeface="+mj-lt"/>
                          <a:ea typeface="Calibri" panose="020F0502020204030204" pitchFamily="34" charset="0"/>
                          <a:cs typeface="Aptos" panose="020B0004020202020204" pitchFamily="34" charset="0"/>
                        </a:rPr>
                        <a:t>Flavoured milk</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1.8</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0.8</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-0.2</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-0.1</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1.7</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3145274784"/>
                  </a:ext>
                </a:extLst>
              </a:tr>
              <a:tr h="294553">
                <a:tc>
                  <a:txBody>
                    <a:bodyPr/>
                    <a:lstStyle/>
                    <a:p>
                      <a:r>
                        <a:rPr lang="en-GB" sz="1600" b="1" kern="100" dirty="0">
                          <a:solidFill>
                            <a:srgbClr val="000000"/>
                          </a:solidFill>
                          <a:effectLst/>
                          <a:latin typeface="+mj-lt"/>
                          <a:ea typeface="Calibri" panose="020F0502020204030204" pitchFamily="34" charset="0"/>
                          <a:cs typeface="Aptos" panose="020B0004020202020204" pitchFamily="34" charset="0"/>
                        </a:rPr>
                        <a:t>Yoghurt</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5.0</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3.1</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3.7</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3.6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3.8</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1115070586"/>
                  </a:ext>
                </a:extLst>
              </a:tr>
              <a:tr h="294553">
                <a:tc>
                  <a:txBody>
                    <a:bodyPr/>
                    <a:lstStyle/>
                    <a:p>
                      <a:r>
                        <a:rPr lang="en-GB" sz="1600" b="1" kern="100" dirty="0">
                          <a:effectLst/>
                          <a:latin typeface="+mj-lt"/>
                          <a:ea typeface="Calibri" panose="020F0502020204030204" pitchFamily="34" charset="0"/>
                          <a:cs typeface="Aptos" panose="020B0004020202020204" pitchFamily="34" charset="0"/>
                        </a:rPr>
                        <a:t>Maas</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6.1</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7.6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7.9</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7.1</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8.0</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2429696629"/>
                  </a:ext>
                </a:extLst>
              </a:tr>
              <a:tr h="476392">
                <a:tc>
                  <a:txBody>
                    <a:bodyPr/>
                    <a:lstStyle/>
                    <a:p>
                      <a:r>
                        <a:rPr lang="en-GB" sz="1600" b="1" kern="100" dirty="0">
                          <a:solidFill>
                            <a:srgbClr val="000000"/>
                          </a:solidFill>
                          <a:effectLst/>
                          <a:latin typeface="+mj-lt"/>
                          <a:ea typeface="Calibri" panose="020F0502020204030204" pitchFamily="34" charset="0"/>
                          <a:cs typeface="Aptos" panose="020B0004020202020204" pitchFamily="34" charset="0"/>
                        </a:rPr>
                        <a:t>Pre-packaged cheese</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5.6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3.6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4.2</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4.7</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4.1</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4202574639"/>
                  </a:ext>
                </a:extLst>
              </a:tr>
              <a:tr h="294553">
                <a:tc>
                  <a:txBody>
                    <a:bodyPr/>
                    <a:lstStyle/>
                    <a:p>
                      <a:r>
                        <a:rPr lang="en-GB" sz="1600" b="1" kern="100" dirty="0">
                          <a:effectLst/>
                          <a:latin typeface="+mj-lt"/>
                          <a:ea typeface="Calibri" panose="020F0502020204030204" pitchFamily="34" charset="0"/>
                          <a:cs typeface="Aptos" panose="020B0004020202020204" pitchFamily="34" charset="0"/>
                        </a:rPr>
                        <a:t>Cream cheese</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10.9</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3.5</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1.3</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0.7</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0.4</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3710476261"/>
                  </a:ext>
                </a:extLst>
              </a:tr>
              <a:tr h="294553">
                <a:tc>
                  <a:txBody>
                    <a:bodyPr/>
                    <a:lstStyle/>
                    <a:p>
                      <a:r>
                        <a:rPr lang="en-GB" sz="1600" b="1" kern="100" dirty="0">
                          <a:solidFill>
                            <a:srgbClr val="000000"/>
                          </a:solidFill>
                          <a:effectLst/>
                          <a:latin typeface="+mj-lt"/>
                          <a:ea typeface="Calibri" panose="020F0502020204030204" pitchFamily="34" charset="0"/>
                          <a:cs typeface="Aptos" panose="020B0004020202020204" pitchFamily="34" charset="0"/>
                        </a:rPr>
                        <a:t>Butter</a:t>
                      </a:r>
                      <a:endParaRPr lang="en-ZA" sz="1600" kern="100" dirty="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-13.6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-17.4</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-9.5</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-3.6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kern="100" dirty="0">
                          <a:solidFill>
                            <a:srgbClr val="FF0000"/>
                          </a:solidFill>
                          <a:effectLst/>
                          <a:latin typeface="+mj-lt"/>
                          <a:ea typeface="Calibri" panose="020F0502020204030204" pitchFamily="34" charset="0"/>
                          <a:cs typeface="Times New Roman" panose="02020603050405020304" pitchFamily="18" charset="0"/>
                        </a:rPr>
                        <a:t>-1.7</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2464320643"/>
                  </a:ext>
                </a:extLst>
              </a:tr>
              <a:tr h="294553">
                <a:tc>
                  <a:txBody>
                    <a:bodyPr/>
                    <a:lstStyle/>
                    <a:p>
                      <a:r>
                        <a:rPr lang="en-GB" sz="1600" b="1" kern="100">
                          <a:effectLst/>
                          <a:latin typeface="+mj-lt"/>
                          <a:ea typeface="Calibri" panose="020F0502020204030204" pitchFamily="34" charset="0"/>
                          <a:cs typeface="Aptos" panose="020B0004020202020204" pitchFamily="34" charset="0"/>
                        </a:rPr>
                        <a:t>Cream</a:t>
                      </a:r>
                      <a:endParaRPr lang="en-ZA" sz="1600" kern="100">
                        <a:effectLst/>
                        <a:latin typeface="+mj-lt"/>
                        <a:ea typeface="Calibri" panose="020F0502020204030204" pitchFamily="34" charset="0"/>
                        <a:cs typeface="Times New Roman" panose="02020603050405020304" pitchFamily="18" charset="0"/>
                      </a:endParaRPr>
                    </a:p>
                  </a:txBody>
                  <a:tcPr marL="57622" marR="57622" marT="0" marB="0" anchor="ctr">
                    <a:lnL w="12700" cap="flat" cmpd="sng" algn="ctr">
                      <a:solidFill>
                        <a:srgbClr val="8DD873"/>
                      </a:solidFill>
                      <a:prstDash val="solid"/>
                      <a:round/>
                      <a:headEnd type="none" w="med" len="med"/>
                      <a:tailEnd type="none" w="med" len="med"/>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5.6</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8.3</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5.9</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5.1</a:t>
                      </a:r>
                    </a:p>
                  </a:txBody>
                  <a:tcPr marL="57622" marR="57622" marT="0" marB="0" anchor="ctr">
                    <a:lnL>
                      <a:noFill/>
                    </a:lnL>
                    <a:lnR>
                      <a:noFill/>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kern="100" dirty="0">
                          <a:effectLst/>
                          <a:latin typeface="+mj-lt"/>
                          <a:ea typeface="Calibri" panose="020F0502020204030204" pitchFamily="34" charset="0"/>
                          <a:cs typeface="Times New Roman" panose="02020603050405020304" pitchFamily="18" charset="0"/>
                        </a:rPr>
                        <a:t>3.9</a:t>
                      </a:r>
                    </a:p>
                  </a:txBody>
                  <a:tcPr marL="57622" marR="57622" marT="0" marB="0" anchor="ctr">
                    <a:lnL>
                      <a:noFill/>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896991545"/>
                  </a:ext>
                </a:extLst>
              </a:tr>
            </a:tbl>
          </a:graphicData>
        </a:graphic>
      </p:graphicFrame>
    </p:spTree>
    <p:extLst>
      <p:ext uri="{BB962C8B-B14F-4D97-AF65-F5344CB8AC3E}">
        <p14:creationId xmlns:p14="http://schemas.microsoft.com/office/powerpoint/2010/main" val="367109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68315"/>
            <a:ext cx="10972800" cy="374469"/>
          </a:xfrm>
        </p:spPr>
        <p:txBody>
          <a:bodyPr>
            <a:noAutofit/>
          </a:bodyPr>
          <a:lstStyle/>
          <a:p>
            <a:pPr algn="ctr">
              <a:spcAft>
                <a:spcPts val="0"/>
              </a:spcAft>
            </a:pPr>
            <a:r>
              <a:rPr lang="en-US" sz="2400" b="1" dirty="0">
                <a:latin typeface="Arial Rounded MT Bold" panose="020F0704030504030204" pitchFamily="34" charset="0"/>
              </a:rPr>
              <a:t>Changes in average retail prices of specific dairy products</a:t>
            </a:r>
          </a:p>
        </p:txBody>
      </p:sp>
      <p:graphicFrame>
        <p:nvGraphicFramePr>
          <p:cNvPr id="3" name="Table 2">
            <a:extLst>
              <a:ext uri="{FF2B5EF4-FFF2-40B4-BE49-F238E27FC236}">
                <a16:creationId xmlns:a16="http://schemas.microsoft.com/office/drawing/2014/main" id="{707ED0F4-2E48-1612-589D-17520385367C}"/>
              </a:ext>
            </a:extLst>
          </p:cNvPr>
          <p:cNvGraphicFramePr>
            <a:graphicFrameLocks noGrp="1"/>
          </p:cNvGraphicFramePr>
          <p:nvPr>
            <p:extLst>
              <p:ext uri="{D42A27DB-BD31-4B8C-83A1-F6EECF244321}">
                <p14:modId xmlns:p14="http://schemas.microsoft.com/office/powerpoint/2010/main" val="416533734"/>
              </p:ext>
            </p:extLst>
          </p:nvPr>
        </p:nvGraphicFramePr>
        <p:xfrm>
          <a:off x="141514" y="524768"/>
          <a:ext cx="11908972" cy="5455778"/>
        </p:xfrm>
        <a:graphic>
          <a:graphicData uri="http://schemas.openxmlformats.org/drawingml/2006/table">
            <a:tbl>
              <a:tblPr firstRow="1" bandRow="1"/>
              <a:tblGrid>
                <a:gridCol w="1948543">
                  <a:extLst>
                    <a:ext uri="{9D8B030D-6E8A-4147-A177-3AD203B41FA5}">
                      <a16:colId xmlns:a16="http://schemas.microsoft.com/office/drawing/2014/main" val="3167324464"/>
                    </a:ext>
                  </a:extLst>
                </a:gridCol>
                <a:gridCol w="1382486">
                  <a:extLst>
                    <a:ext uri="{9D8B030D-6E8A-4147-A177-3AD203B41FA5}">
                      <a16:colId xmlns:a16="http://schemas.microsoft.com/office/drawing/2014/main" val="2570330409"/>
                    </a:ext>
                  </a:extLst>
                </a:gridCol>
                <a:gridCol w="1545771">
                  <a:extLst>
                    <a:ext uri="{9D8B030D-6E8A-4147-A177-3AD203B41FA5}">
                      <a16:colId xmlns:a16="http://schemas.microsoft.com/office/drawing/2014/main" val="453927110"/>
                    </a:ext>
                  </a:extLst>
                </a:gridCol>
                <a:gridCol w="1469572">
                  <a:extLst>
                    <a:ext uri="{9D8B030D-6E8A-4147-A177-3AD203B41FA5}">
                      <a16:colId xmlns:a16="http://schemas.microsoft.com/office/drawing/2014/main" val="1970224476"/>
                    </a:ext>
                  </a:extLst>
                </a:gridCol>
                <a:gridCol w="1262743">
                  <a:extLst>
                    <a:ext uri="{9D8B030D-6E8A-4147-A177-3AD203B41FA5}">
                      <a16:colId xmlns:a16="http://schemas.microsoft.com/office/drawing/2014/main" val="1189664057"/>
                    </a:ext>
                  </a:extLst>
                </a:gridCol>
                <a:gridCol w="1391606">
                  <a:extLst>
                    <a:ext uri="{9D8B030D-6E8A-4147-A177-3AD203B41FA5}">
                      <a16:colId xmlns:a16="http://schemas.microsoft.com/office/drawing/2014/main" val="2013221784"/>
                    </a:ext>
                  </a:extLst>
                </a:gridCol>
                <a:gridCol w="1373365">
                  <a:extLst>
                    <a:ext uri="{9D8B030D-6E8A-4147-A177-3AD203B41FA5}">
                      <a16:colId xmlns:a16="http://schemas.microsoft.com/office/drawing/2014/main" val="773995546"/>
                    </a:ext>
                  </a:extLst>
                </a:gridCol>
                <a:gridCol w="1534886">
                  <a:extLst>
                    <a:ext uri="{9D8B030D-6E8A-4147-A177-3AD203B41FA5}">
                      <a16:colId xmlns:a16="http://schemas.microsoft.com/office/drawing/2014/main" val="3904116182"/>
                    </a:ext>
                  </a:extLst>
                </a:gridCol>
              </a:tblGrid>
              <a:tr h="2129886">
                <a:tc>
                  <a:txBody>
                    <a:bodyPr/>
                    <a:lstStyle/>
                    <a:p>
                      <a:pPr algn="ctr"/>
                      <a:r>
                        <a:rPr lang="en-GB" sz="1600" b="1" kern="100" dirty="0">
                          <a:solidFill>
                            <a:srgbClr val="FFFFFF"/>
                          </a:solidFill>
                          <a:effectLst/>
                          <a:latin typeface="+mj-lt"/>
                          <a:ea typeface="Calibri" panose="020F0502020204030204" pitchFamily="34" charset="0"/>
                          <a:cs typeface="Aptos" panose="020B0004020202020204" pitchFamily="34" charset="0"/>
                        </a:rPr>
                        <a:t> </a:t>
                      </a:r>
                      <a:endParaRPr lang="en-ZA" sz="1600" kern="100" dirty="0">
                        <a:effectLst/>
                        <a:latin typeface="+mj-lt"/>
                        <a:ea typeface="Calibri" panose="020F0502020204030204" pitchFamily="34" charset="0"/>
                        <a:cs typeface="Times New Roman" panose="02020603050405020304" pitchFamily="18" charset="0"/>
                      </a:endParaRPr>
                    </a:p>
                    <a:p>
                      <a:pPr algn="ctr"/>
                      <a:r>
                        <a:rPr lang="en-GB" sz="1600" b="1" kern="100" dirty="0">
                          <a:solidFill>
                            <a:srgbClr val="FFFFFF"/>
                          </a:solidFill>
                          <a:effectLst/>
                          <a:latin typeface="+mj-lt"/>
                          <a:ea typeface="Calibri" panose="020F0502020204030204" pitchFamily="34" charset="0"/>
                          <a:cs typeface="Aptos" panose="020B0004020202020204" pitchFamily="34" charset="0"/>
                        </a:rPr>
                        <a:t> </a:t>
                      </a:r>
                      <a:endParaRPr lang="en-ZA" sz="1600" kern="100" dirty="0">
                        <a:effectLst/>
                        <a:latin typeface="+mj-lt"/>
                        <a:ea typeface="Calibri" panose="020F0502020204030204" pitchFamily="34" charset="0"/>
                        <a:cs typeface="Times New Roman" panose="02020603050405020304" pitchFamily="18" charset="0"/>
                      </a:endParaRPr>
                    </a:p>
                    <a:p>
                      <a:pPr algn="ctr">
                        <a:lnSpc>
                          <a:spcPct val="115000"/>
                        </a:lnSpc>
                        <a:spcAft>
                          <a:spcPts val="1000"/>
                        </a:spcAft>
                      </a:pPr>
                      <a:r>
                        <a:rPr lang="en-GB" sz="1600" b="1" kern="100" dirty="0">
                          <a:solidFill>
                            <a:srgbClr val="FFFFFF"/>
                          </a:solidFill>
                          <a:effectLst/>
                          <a:latin typeface="+mj-lt"/>
                          <a:ea typeface="Calibri" panose="020F0502020204030204" pitchFamily="34" charset="0"/>
                          <a:cs typeface="Aptos" panose="020B0004020202020204" pitchFamily="34" charset="0"/>
                        </a:rPr>
                        <a:t>PRODUCT</a:t>
                      </a:r>
                      <a:endParaRPr lang="en-ZA" sz="1600" kern="1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EA72E"/>
                      </a:solidFill>
                      <a:prstDash val="solid"/>
                      <a:round/>
                      <a:headEnd type="none" w="med" len="med"/>
                      <a:tailEnd type="none" w="med" len="med"/>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March 2025 versus</a:t>
                      </a:r>
                      <a:endParaRPr lang="en-ZA" sz="1600" kern="100" dirty="0">
                        <a:effectLst/>
                        <a:latin typeface="+mj-lt"/>
                        <a:ea typeface="Times New Roman" panose="02020603050405020304" pitchFamily="18" charset="0"/>
                      </a:endParaRPr>
                    </a:p>
                    <a:p>
                      <a:pPr algn="ctr"/>
                      <a:r>
                        <a:rPr lang="en-ZA" sz="1600" b="1" kern="1200" dirty="0">
                          <a:solidFill>
                            <a:srgbClr val="FFFFFF"/>
                          </a:solidFill>
                          <a:effectLst/>
                          <a:latin typeface="+mj-lt"/>
                          <a:ea typeface="Times New Roman" panose="02020603050405020304" pitchFamily="18" charset="0"/>
                          <a:cs typeface="Aptos" panose="020B0004020202020204" pitchFamily="34" charset="0"/>
                        </a:rPr>
                        <a:t>Feb 2025</a:t>
                      </a:r>
                    </a:p>
                    <a:p>
                      <a:pPr algn="ctr"/>
                      <a:endParaRPr lang="en-ZA" sz="1600" b="1" kern="1200" dirty="0">
                        <a:solidFill>
                          <a:srgbClr val="FFFFFF"/>
                        </a:solidFill>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(1 month ago)</a:t>
                      </a:r>
                      <a:endParaRPr lang="en-ZA" sz="1600" kern="100" dirty="0">
                        <a:effectLst/>
                        <a:latin typeface="+mj-lt"/>
                        <a:ea typeface="Times New Roman" panose="02020603050405020304" pitchFamily="18" charset="0"/>
                      </a:endParaRPr>
                    </a:p>
                  </a:txBody>
                  <a:tcPr marL="68580" marR="68580"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March 2025 </a:t>
                      </a:r>
                      <a:r>
                        <a:rPr lang="en-GB" sz="1600" b="1" kern="1200" dirty="0">
                          <a:solidFill>
                            <a:srgbClr val="FFFFFF"/>
                          </a:solidFill>
                          <a:effectLst/>
                          <a:latin typeface="+mj-lt"/>
                          <a:ea typeface="Times New Roman" panose="02020603050405020304" pitchFamily="18" charset="0"/>
                          <a:cs typeface="Aptos" panose="020B0004020202020204" pitchFamily="34" charset="0"/>
                        </a:rPr>
                        <a:t>versus</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Dec 2024</a:t>
                      </a:r>
                      <a:endParaRPr lang="en-ZA" sz="1600" kern="100" dirty="0">
                        <a:effectLst/>
                        <a:latin typeface="+mj-lt"/>
                        <a:ea typeface="Times New Roman" panose="02020603050405020304" pitchFamily="18" charset="0"/>
                      </a:endParaRPr>
                    </a:p>
                    <a:p>
                      <a:pPr algn="ctr"/>
                      <a:r>
                        <a:rPr lang="en-GB" sz="1600" kern="1200" dirty="0">
                          <a:solidFill>
                            <a:srgbClr val="FFFFFF"/>
                          </a:solidFill>
                          <a:effectLst/>
                          <a:latin typeface="+mj-lt"/>
                          <a:ea typeface="Times New Roman" panose="02020603050405020304" pitchFamily="18" charset="0"/>
                          <a:cs typeface="Aptos" panose="020B0004020202020204" pitchFamily="34" charset="0"/>
                        </a:rPr>
                        <a:t> </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(3 months ago)</a:t>
                      </a:r>
                      <a:endParaRPr lang="en-ZA" sz="1600" kern="100" dirty="0">
                        <a:effectLst/>
                        <a:latin typeface="+mj-lt"/>
                        <a:ea typeface="Times New Roman" panose="02020603050405020304" pitchFamily="18" charset="0"/>
                      </a:endParaRPr>
                    </a:p>
                  </a:txBody>
                  <a:tcPr marL="68580" marR="68580"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March 2025 </a:t>
                      </a:r>
                      <a:r>
                        <a:rPr lang="en-GB" sz="1600" b="1" kern="1200" dirty="0">
                          <a:solidFill>
                            <a:srgbClr val="FFFFFF"/>
                          </a:solidFill>
                          <a:effectLst/>
                          <a:latin typeface="+mj-lt"/>
                          <a:ea typeface="Times New Roman" panose="02020603050405020304" pitchFamily="18" charset="0"/>
                          <a:cs typeface="Aptos" panose="020B0004020202020204" pitchFamily="34" charset="0"/>
                        </a:rPr>
                        <a:t>versus</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Sept 2024</a:t>
                      </a:r>
                      <a:endParaRPr lang="en-ZA" sz="1600" kern="100" dirty="0">
                        <a:effectLst/>
                        <a:latin typeface="+mj-lt"/>
                        <a:ea typeface="Times New Roman" panose="02020603050405020304" pitchFamily="18" charset="0"/>
                      </a:endParaRPr>
                    </a:p>
                    <a:p>
                      <a:pPr algn="ctr"/>
                      <a:r>
                        <a:rPr lang="en-GB" sz="1600" kern="1200" dirty="0">
                          <a:solidFill>
                            <a:srgbClr val="FFFFFF"/>
                          </a:solidFill>
                          <a:effectLst/>
                          <a:latin typeface="+mj-lt"/>
                          <a:ea typeface="Times New Roman" panose="02020603050405020304" pitchFamily="18" charset="0"/>
                          <a:cs typeface="Aptos" panose="020B0004020202020204" pitchFamily="34" charset="0"/>
                        </a:rPr>
                        <a:t> </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(6 months ago)</a:t>
                      </a:r>
                      <a:endParaRPr lang="en-ZA" sz="1600" kern="100" dirty="0">
                        <a:effectLst/>
                        <a:latin typeface="+mj-lt"/>
                        <a:ea typeface="Times New Roman" panose="02020603050405020304" pitchFamily="18" charset="0"/>
                      </a:endParaRPr>
                    </a:p>
                  </a:txBody>
                  <a:tcPr marL="68580" marR="68580"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March 2025 </a:t>
                      </a:r>
                      <a:r>
                        <a:rPr lang="en-GB" sz="1600" b="1" kern="1200" dirty="0">
                          <a:solidFill>
                            <a:srgbClr val="FFFFFF"/>
                          </a:solidFill>
                          <a:effectLst/>
                          <a:latin typeface="+mj-lt"/>
                          <a:ea typeface="Times New Roman" panose="02020603050405020304" pitchFamily="18" charset="0"/>
                          <a:cs typeface="Aptos" panose="020B0004020202020204" pitchFamily="34" charset="0"/>
                        </a:rPr>
                        <a:t>versus</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June 2024</a:t>
                      </a:r>
                    </a:p>
                    <a:p>
                      <a:pPr algn="ct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(9 months ago)</a:t>
                      </a:r>
                      <a:endParaRPr lang="en-ZA" sz="1600" kern="100" dirty="0">
                        <a:effectLst/>
                        <a:latin typeface="+mj-lt"/>
                        <a:ea typeface="Times New Roman" panose="02020603050405020304" pitchFamily="18" charset="0"/>
                      </a:endParaRPr>
                    </a:p>
                  </a:txBody>
                  <a:tcPr marL="68580" marR="68580"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March 2025 </a:t>
                      </a:r>
                      <a:r>
                        <a:rPr lang="en-GB" sz="1600" b="1" kern="1200" dirty="0">
                          <a:solidFill>
                            <a:srgbClr val="FFFFFF"/>
                          </a:solidFill>
                          <a:effectLst/>
                          <a:latin typeface="+mj-lt"/>
                          <a:ea typeface="Times New Roman" panose="02020603050405020304" pitchFamily="18" charset="0"/>
                          <a:cs typeface="Aptos" panose="020B0004020202020204" pitchFamily="34" charset="0"/>
                        </a:rPr>
                        <a:t> versus</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March 2024</a:t>
                      </a:r>
                      <a:endParaRPr lang="en-ZA" sz="1600" kern="100" dirty="0">
                        <a:effectLst/>
                        <a:latin typeface="+mj-lt"/>
                        <a:ea typeface="Times New Roman" panose="02020603050405020304" pitchFamily="18" charset="0"/>
                      </a:endParaRPr>
                    </a:p>
                    <a:p>
                      <a:pPr algn="ctr"/>
                      <a:r>
                        <a:rPr lang="en-GB" sz="1600" kern="1200" dirty="0">
                          <a:solidFill>
                            <a:srgbClr val="FFFFFF"/>
                          </a:solidFill>
                          <a:effectLst/>
                          <a:latin typeface="+mj-lt"/>
                          <a:ea typeface="Times New Roman" panose="02020603050405020304" pitchFamily="18" charset="0"/>
                          <a:cs typeface="Aptos" panose="020B0004020202020204" pitchFamily="34" charset="0"/>
                        </a:rPr>
                        <a:t> </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(12 months ago)</a:t>
                      </a:r>
                      <a:endParaRPr lang="en-ZA" sz="1600" kern="100" dirty="0">
                        <a:effectLst/>
                        <a:latin typeface="+mj-lt"/>
                        <a:ea typeface="Times New Roman" panose="02020603050405020304" pitchFamily="18" charset="0"/>
                      </a:endParaRPr>
                    </a:p>
                  </a:txBody>
                  <a:tcPr marL="68580" marR="68580"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March 2025 </a:t>
                      </a:r>
                      <a:r>
                        <a:rPr lang="en-GB" sz="1600" b="1" kern="1200" dirty="0">
                          <a:solidFill>
                            <a:srgbClr val="FFFFFF"/>
                          </a:solidFill>
                          <a:effectLst/>
                          <a:latin typeface="+mj-lt"/>
                          <a:ea typeface="Times New Roman" panose="02020603050405020304" pitchFamily="18" charset="0"/>
                          <a:cs typeface="Aptos" panose="020B0004020202020204" pitchFamily="34" charset="0"/>
                        </a:rPr>
                        <a:t>versus</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Sept 2023</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 </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(18 months ago)</a:t>
                      </a:r>
                      <a:endParaRPr lang="en-ZA" sz="1600" kern="100" dirty="0">
                        <a:effectLst/>
                        <a:latin typeface="+mj-lt"/>
                        <a:ea typeface="Times New Roman" panose="02020603050405020304" pitchFamily="18" charset="0"/>
                      </a:endParaRPr>
                    </a:p>
                  </a:txBody>
                  <a:tcPr marL="68580" marR="68580" marT="0" marB="0" anchor="ctr">
                    <a:lnL>
                      <a:noFill/>
                    </a:lnL>
                    <a:lnR>
                      <a:noFill/>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tc>
                  <a:txBody>
                    <a:bodyPr/>
                    <a:lstStyle/>
                    <a:p>
                      <a:pPr algn="ctr"/>
                      <a:r>
                        <a:rPr lang="en-GB" sz="1600" b="1" kern="1200" dirty="0">
                          <a:solidFill>
                            <a:srgbClr val="FFFFFF"/>
                          </a:solidFill>
                          <a:effectLst/>
                          <a:latin typeface="+mn-lt"/>
                          <a:ea typeface="Times New Roman" panose="02020603050405020304" pitchFamily="18" charset="0"/>
                          <a:cs typeface="Aptos" panose="020B0004020202020204" pitchFamily="34" charset="0"/>
                        </a:rPr>
                        <a:t>March 2025 </a:t>
                      </a:r>
                      <a:r>
                        <a:rPr lang="en-GB" sz="1600" b="1" kern="1200" dirty="0">
                          <a:solidFill>
                            <a:srgbClr val="FFFFFF"/>
                          </a:solidFill>
                          <a:effectLst/>
                          <a:latin typeface="+mj-lt"/>
                          <a:ea typeface="Times New Roman" panose="02020603050405020304" pitchFamily="18" charset="0"/>
                          <a:cs typeface="Aptos" panose="020B0004020202020204" pitchFamily="34" charset="0"/>
                        </a:rPr>
                        <a:t> versus</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March 2023</a:t>
                      </a:r>
                      <a:endParaRPr lang="en-ZA" sz="1600" kern="100" dirty="0">
                        <a:effectLst/>
                        <a:latin typeface="+mj-lt"/>
                        <a:ea typeface="Times New Roman" panose="02020603050405020304" pitchFamily="18" charset="0"/>
                      </a:endParaRPr>
                    </a:p>
                    <a:p>
                      <a:pPr algn="ctr"/>
                      <a:r>
                        <a:rPr lang="en-GB" sz="1600" kern="1200" dirty="0">
                          <a:solidFill>
                            <a:srgbClr val="FFFFFF"/>
                          </a:solidFill>
                          <a:effectLst/>
                          <a:latin typeface="+mj-lt"/>
                          <a:ea typeface="Times New Roman" panose="02020603050405020304" pitchFamily="18" charset="0"/>
                          <a:cs typeface="Aptos" panose="020B0004020202020204" pitchFamily="34" charset="0"/>
                        </a:rPr>
                        <a:t> </a:t>
                      </a:r>
                      <a:endParaRPr lang="en-ZA" sz="1600" kern="100" dirty="0">
                        <a:effectLst/>
                        <a:latin typeface="+mj-lt"/>
                        <a:ea typeface="Times New Roman" panose="02020603050405020304" pitchFamily="18" charset="0"/>
                      </a:endParaRPr>
                    </a:p>
                    <a:p>
                      <a:pPr algn="ctr"/>
                      <a:r>
                        <a:rPr lang="en-GB" sz="1600" b="1" kern="1200" dirty="0">
                          <a:solidFill>
                            <a:srgbClr val="FFFFFF"/>
                          </a:solidFill>
                          <a:effectLst/>
                          <a:latin typeface="+mj-lt"/>
                          <a:ea typeface="Times New Roman" panose="02020603050405020304" pitchFamily="18" charset="0"/>
                          <a:cs typeface="Aptos" panose="020B0004020202020204" pitchFamily="34" charset="0"/>
                        </a:rPr>
                        <a:t>(24 months ago)</a:t>
                      </a:r>
                      <a:endParaRPr lang="en-ZA" sz="1600" kern="100" dirty="0">
                        <a:effectLst/>
                        <a:latin typeface="+mj-lt"/>
                        <a:ea typeface="Times New Roman" panose="02020603050405020304" pitchFamily="18" charset="0"/>
                      </a:endParaRPr>
                    </a:p>
                  </a:txBody>
                  <a:tcPr marL="68580" marR="68580" marT="0" marB="0" anchor="ctr">
                    <a:lnL>
                      <a:noFill/>
                    </a:lnL>
                    <a:lnR w="12700" cap="flat" cmpd="sng" algn="ctr">
                      <a:solidFill>
                        <a:srgbClr val="4EA72E"/>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4EA72E"/>
                      </a:solidFill>
                      <a:prstDash val="solid"/>
                      <a:round/>
                      <a:headEnd type="none" w="med" len="med"/>
                      <a:tailEnd type="none" w="med" len="med"/>
                    </a:lnB>
                    <a:solidFill>
                      <a:srgbClr val="4EA72E"/>
                    </a:solidFill>
                  </a:tcPr>
                </a:tc>
                <a:extLst>
                  <a:ext uri="{0D108BD9-81ED-4DB2-BD59-A6C34878D82A}">
                    <a16:rowId xmlns:a16="http://schemas.microsoft.com/office/drawing/2014/main" val="615480741"/>
                  </a:ext>
                </a:extLst>
              </a:tr>
              <a:tr h="248980">
                <a:tc>
                  <a:txBody>
                    <a:bodyPr/>
                    <a:lstStyle/>
                    <a:p>
                      <a:pPr>
                        <a:lnSpc>
                          <a:spcPct val="115000"/>
                        </a:lnSpc>
                        <a:spcAft>
                          <a:spcPts val="1000"/>
                        </a:spcAft>
                      </a:pPr>
                      <a:r>
                        <a:rPr lang="en-GB" sz="1600" b="1" kern="100">
                          <a:effectLst/>
                          <a:latin typeface="+mj-lt"/>
                          <a:ea typeface="Calibri" panose="020F0502020204030204" pitchFamily="34" charset="0"/>
                          <a:cs typeface="Aptos" panose="020B0004020202020204" pitchFamily="34" charset="0"/>
                        </a:rPr>
                        <a:t> </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395"/>
                        </a:lnSpc>
                      </a:pPr>
                      <a:r>
                        <a:rPr lang="en-GB" sz="1600" b="1" kern="1200" dirty="0">
                          <a:solidFill>
                            <a:srgbClr val="000000"/>
                          </a:solidFill>
                          <a:effectLst/>
                          <a:latin typeface="+mj-lt"/>
                          <a:ea typeface="Times New Roman" panose="02020603050405020304" pitchFamily="18" charset="0"/>
                          <a:cs typeface="Aptos" panose="020B0004020202020204" pitchFamily="34" charset="0"/>
                        </a:rPr>
                        <a:t>Percent</a:t>
                      </a:r>
                      <a:endParaRPr lang="en-ZA" sz="1600" kern="100" dirty="0">
                        <a:effectLst/>
                        <a:latin typeface="+mj-lt"/>
                        <a:ea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395"/>
                        </a:lnSpc>
                      </a:pPr>
                      <a:r>
                        <a:rPr lang="en-GB" sz="1600" b="1" kern="1200" dirty="0">
                          <a:solidFill>
                            <a:srgbClr val="000000"/>
                          </a:solidFill>
                          <a:effectLst/>
                          <a:latin typeface="+mj-lt"/>
                          <a:ea typeface="Times New Roman" panose="02020603050405020304" pitchFamily="18" charset="0"/>
                          <a:cs typeface="Aptos" panose="020B0004020202020204" pitchFamily="34" charset="0"/>
                        </a:rPr>
                        <a:t>Percent</a:t>
                      </a:r>
                      <a:endParaRPr lang="en-ZA" sz="1600" kern="100" dirty="0">
                        <a:effectLst/>
                        <a:latin typeface="+mj-lt"/>
                        <a:ea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395"/>
                        </a:lnSpc>
                      </a:pPr>
                      <a:r>
                        <a:rPr lang="en-GB" sz="1600" b="1" kern="1200" dirty="0">
                          <a:solidFill>
                            <a:srgbClr val="000000"/>
                          </a:solidFill>
                          <a:effectLst/>
                          <a:latin typeface="+mj-lt"/>
                          <a:ea typeface="Times New Roman" panose="02020603050405020304" pitchFamily="18" charset="0"/>
                          <a:cs typeface="Aptos" panose="020B0004020202020204" pitchFamily="34" charset="0"/>
                        </a:rPr>
                        <a:t>Percent</a:t>
                      </a:r>
                      <a:endParaRPr lang="en-ZA" sz="1600" kern="100" dirty="0">
                        <a:effectLst/>
                        <a:latin typeface="+mj-lt"/>
                        <a:ea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395"/>
                        </a:lnSpc>
                      </a:pPr>
                      <a:r>
                        <a:rPr lang="en-GB" sz="1600" b="1" kern="1200" dirty="0">
                          <a:solidFill>
                            <a:srgbClr val="000000"/>
                          </a:solidFill>
                          <a:effectLst/>
                          <a:latin typeface="+mj-lt"/>
                          <a:ea typeface="Times New Roman" panose="02020603050405020304" pitchFamily="18" charset="0"/>
                          <a:cs typeface="Aptos" panose="020B0004020202020204" pitchFamily="34" charset="0"/>
                        </a:rPr>
                        <a:t>Percent</a:t>
                      </a:r>
                      <a:endParaRPr lang="en-ZA" sz="1600" kern="100" dirty="0">
                        <a:effectLst/>
                        <a:latin typeface="+mj-lt"/>
                        <a:ea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395"/>
                        </a:lnSpc>
                      </a:pPr>
                      <a:r>
                        <a:rPr lang="en-GB" sz="1600" b="1" kern="1200" dirty="0">
                          <a:solidFill>
                            <a:srgbClr val="000000"/>
                          </a:solidFill>
                          <a:effectLst/>
                          <a:latin typeface="+mj-lt"/>
                          <a:ea typeface="Times New Roman" panose="02020603050405020304" pitchFamily="18" charset="0"/>
                          <a:cs typeface="Aptos" panose="020B0004020202020204" pitchFamily="34" charset="0"/>
                        </a:rPr>
                        <a:t>Percent</a:t>
                      </a:r>
                      <a:endParaRPr lang="en-ZA" sz="1600" kern="100" dirty="0">
                        <a:effectLst/>
                        <a:latin typeface="+mj-lt"/>
                        <a:ea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395"/>
                        </a:lnSpc>
                      </a:pPr>
                      <a:r>
                        <a:rPr lang="en-GB" sz="1600" b="1" kern="1200" dirty="0">
                          <a:solidFill>
                            <a:srgbClr val="000000"/>
                          </a:solidFill>
                          <a:effectLst/>
                          <a:latin typeface="+mj-lt"/>
                          <a:ea typeface="Times New Roman" panose="02020603050405020304" pitchFamily="18" charset="0"/>
                          <a:cs typeface="Aptos" panose="020B0004020202020204" pitchFamily="34" charset="0"/>
                        </a:rPr>
                        <a:t>Percent</a:t>
                      </a:r>
                      <a:endParaRPr lang="en-ZA" sz="1600" kern="100" dirty="0">
                        <a:effectLst/>
                        <a:latin typeface="+mj-lt"/>
                        <a:ea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ts val="1395"/>
                        </a:lnSpc>
                      </a:pPr>
                      <a:r>
                        <a:rPr lang="en-GB" sz="1600" b="1" kern="1200" dirty="0">
                          <a:solidFill>
                            <a:srgbClr val="000000"/>
                          </a:solidFill>
                          <a:effectLst/>
                          <a:latin typeface="+mj-lt"/>
                          <a:ea typeface="Times New Roman" panose="02020603050405020304" pitchFamily="18" charset="0"/>
                          <a:cs typeface="Aptos" panose="020B0004020202020204" pitchFamily="34" charset="0"/>
                        </a:rPr>
                        <a:t>Percent</a:t>
                      </a:r>
                      <a:endParaRPr lang="en-ZA" sz="1600" kern="100" dirty="0">
                        <a:effectLst/>
                        <a:latin typeface="+mj-lt"/>
                        <a:ea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4EA72E"/>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2894115147"/>
                  </a:ext>
                </a:extLst>
              </a:tr>
              <a:tr h="322709">
                <a:tc>
                  <a:txBody>
                    <a:bodyPr/>
                    <a:lstStyle/>
                    <a:p>
                      <a:r>
                        <a:rPr lang="en-GB" sz="1600" b="1" kern="100">
                          <a:effectLst/>
                          <a:latin typeface="+mj-lt"/>
                          <a:ea typeface="Calibri" panose="020F0502020204030204" pitchFamily="34" charset="0"/>
                          <a:cs typeface="Aptos" panose="020B0004020202020204" pitchFamily="34" charset="0"/>
                        </a:rPr>
                        <a:t>FRESH MILK</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GB" sz="1600" b="1" kern="100" dirty="0">
                          <a:solidFill>
                            <a:srgbClr val="FF0000"/>
                          </a:solidFill>
                          <a:effectLst/>
                          <a:latin typeface="+mj-lt"/>
                          <a:ea typeface="Calibri" panose="020F0502020204030204" pitchFamily="34" charset="0"/>
                          <a:cs typeface="Aptos" panose="020B0004020202020204" pitchFamily="34" charset="0"/>
                        </a:rPr>
                        <a:t>-1.1</a:t>
                      </a:r>
                      <a:endParaRPr lang="en-ZA" sz="1600" kern="1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-1.8</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-0.9</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0.3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0.8</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2137742424"/>
                  </a:ext>
                </a:extLst>
              </a:tr>
              <a:tr h="322709">
                <a:tc>
                  <a:txBody>
                    <a:bodyPr/>
                    <a:lstStyle/>
                    <a:p>
                      <a:r>
                        <a:rPr lang="en-GB" sz="1600" b="1" kern="100">
                          <a:solidFill>
                            <a:srgbClr val="000000"/>
                          </a:solidFill>
                          <a:effectLst/>
                          <a:latin typeface="+mj-lt"/>
                          <a:ea typeface="Calibri" panose="020F0502020204030204" pitchFamily="34" charset="0"/>
                          <a:cs typeface="Aptos" panose="020B0004020202020204" pitchFamily="34" charset="0"/>
                        </a:rPr>
                        <a:t>UHT MILK</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0.8</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-2.2</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1739503412"/>
                  </a:ext>
                </a:extLst>
              </a:tr>
              <a:tr h="322709">
                <a:tc>
                  <a:txBody>
                    <a:bodyPr/>
                    <a:lstStyle/>
                    <a:p>
                      <a:r>
                        <a:rPr lang="en-GB" sz="1600" b="1" kern="100">
                          <a:effectLst/>
                          <a:latin typeface="+mj-lt"/>
                          <a:ea typeface="Calibri" panose="020F0502020204030204" pitchFamily="34" charset="0"/>
                          <a:cs typeface="Aptos" panose="020B0004020202020204" pitchFamily="34" charset="0"/>
                        </a:rPr>
                        <a:t>FLAVOURED MILK</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marL="0" marR="0" lvl="0" indent="0" algn="ctr" defTabSz="914377" rtl="0" eaLnBrk="1" fontAlgn="auto" latinLnBrk="0" hangingPunct="1">
                        <a:lnSpc>
                          <a:spcPct val="115000"/>
                        </a:lnSpc>
                        <a:spcBef>
                          <a:spcPts val="0"/>
                        </a:spcBef>
                        <a:spcAft>
                          <a:spcPts val="1000"/>
                        </a:spcAft>
                        <a:buClrTx/>
                        <a:buSzTx/>
                        <a:buFontTx/>
                        <a:buNone/>
                        <a:tabLst/>
                        <a:defRPr/>
                      </a:pPr>
                      <a:r>
                        <a:rPr lang="en-ZA" sz="1600" b="1" kern="100" dirty="0">
                          <a:solidFill>
                            <a:srgbClr val="FF0000"/>
                          </a:solidFill>
                          <a:effectLst/>
                          <a:latin typeface="+mn-lt"/>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5.4</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5.6</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5.3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6.9</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3724209167"/>
                  </a:ext>
                </a:extLst>
              </a:tr>
              <a:tr h="322709">
                <a:tc>
                  <a:txBody>
                    <a:bodyPr/>
                    <a:lstStyle/>
                    <a:p>
                      <a:r>
                        <a:rPr lang="en-GB" sz="1600" b="1" kern="100">
                          <a:solidFill>
                            <a:srgbClr val="000000"/>
                          </a:solidFill>
                          <a:effectLst/>
                          <a:latin typeface="+mj-lt"/>
                          <a:ea typeface="Calibri" panose="020F0502020204030204" pitchFamily="34" charset="0"/>
                          <a:cs typeface="Aptos" panose="020B0004020202020204" pitchFamily="34" charset="0"/>
                        </a:rPr>
                        <a:t>YOGHURT</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-2.3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0.4</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2.3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2321345086"/>
                  </a:ext>
                </a:extLst>
              </a:tr>
              <a:tr h="322709">
                <a:tc>
                  <a:txBody>
                    <a:bodyPr/>
                    <a:lstStyle/>
                    <a:p>
                      <a:r>
                        <a:rPr lang="en-GB" sz="1600" b="1" kern="100">
                          <a:effectLst/>
                          <a:latin typeface="+mj-lt"/>
                          <a:ea typeface="Calibri" panose="020F0502020204030204" pitchFamily="34" charset="0"/>
                          <a:cs typeface="Aptos" panose="020B0004020202020204" pitchFamily="34" charset="0"/>
                        </a:rPr>
                        <a:t>MAAS</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1.0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-0.6</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4.4</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298749138"/>
                  </a:ext>
                </a:extLst>
              </a:tr>
              <a:tr h="473308">
                <a:tc>
                  <a:txBody>
                    <a:bodyPr/>
                    <a:lstStyle/>
                    <a:p>
                      <a:r>
                        <a:rPr lang="en-GB" sz="1600" b="1" kern="100">
                          <a:solidFill>
                            <a:srgbClr val="000000"/>
                          </a:solidFill>
                          <a:effectLst/>
                          <a:latin typeface="+mj-lt"/>
                          <a:ea typeface="Calibri" panose="020F0502020204030204" pitchFamily="34" charset="0"/>
                          <a:cs typeface="Aptos" panose="020B0004020202020204" pitchFamily="34" charset="0"/>
                        </a:rPr>
                        <a:t>PRE-PACKAGED CHEESE</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-0.04</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chemeClr val="tx1"/>
                          </a:solidFill>
                          <a:effectLst/>
                          <a:latin typeface="+mj-lt"/>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3.3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5.9</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11.4</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1385511840"/>
                  </a:ext>
                </a:extLst>
              </a:tr>
              <a:tr h="322709">
                <a:tc>
                  <a:txBody>
                    <a:bodyPr/>
                    <a:lstStyle/>
                    <a:p>
                      <a:r>
                        <a:rPr lang="en-GB" sz="1600" b="1" kern="100">
                          <a:effectLst/>
                          <a:latin typeface="+mj-lt"/>
                          <a:ea typeface="Calibri" panose="020F0502020204030204" pitchFamily="34" charset="0"/>
                          <a:cs typeface="Aptos" panose="020B0004020202020204" pitchFamily="34" charset="0"/>
                        </a:rPr>
                        <a:t>CREAM CHEESE</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chemeClr val="tx1"/>
                          </a:solidFill>
                          <a:effectLst/>
                          <a:latin typeface="+mj-lt"/>
                          <a:ea typeface="Calibri" panose="020F0502020204030204" pitchFamily="34" charset="0"/>
                          <a:cs typeface="Times New Roman" panose="02020603050405020304" pitchFamily="18" charset="0"/>
                        </a:rPr>
                        <a:t>0.1</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-5.9</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-0.8</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3.2</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3.3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4130198724"/>
                  </a:ext>
                </a:extLst>
              </a:tr>
              <a:tr h="322709">
                <a:tc>
                  <a:txBody>
                    <a:bodyPr/>
                    <a:lstStyle/>
                    <a:p>
                      <a:r>
                        <a:rPr lang="en-GB" sz="1600" b="1" kern="100">
                          <a:solidFill>
                            <a:srgbClr val="000000"/>
                          </a:solidFill>
                          <a:effectLst/>
                          <a:latin typeface="+mj-lt"/>
                          <a:ea typeface="Calibri" panose="020F0502020204030204" pitchFamily="34" charset="0"/>
                          <a:cs typeface="Aptos" panose="020B0004020202020204" pitchFamily="34" charset="0"/>
                        </a:rPr>
                        <a:t>BUTTER</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-4.7</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-0.7</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-4.9</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solidFill>
                      <a:srgbClr val="D9F2D0"/>
                    </a:solidFill>
                  </a:tcPr>
                </a:tc>
                <a:extLst>
                  <a:ext uri="{0D108BD9-81ED-4DB2-BD59-A6C34878D82A}">
                    <a16:rowId xmlns:a16="http://schemas.microsoft.com/office/drawing/2014/main" val="1078481556"/>
                  </a:ext>
                </a:extLst>
              </a:tr>
              <a:tr h="322709">
                <a:tc>
                  <a:txBody>
                    <a:bodyPr/>
                    <a:lstStyle/>
                    <a:p>
                      <a:r>
                        <a:rPr lang="en-GB" sz="1600" b="1" kern="100">
                          <a:effectLst/>
                          <a:latin typeface="+mj-lt"/>
                          <a:ea typeface="Calibri" panose="020F0502020204030204" pitchFamily="34" charset="0"/>
                          <a:cs typeface="Aptos" panose="020B0004020202020204" pitchFamily="34" charset="0"/>
                        </a:rPr>
                        <a:t>CREAM</a:t>
                      </a:r>
                      <a:endParaRPr lang="en-ZA" sz="1600" kern="1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-0.5</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solidFill>
                            <a:srgbClr val="FF0000"/>
                          </a:solidFill>
                          <a:effectLst/>
                          <a:latin typeface="+mj-lt"/>
                          <a:ea typeface="Calibri" panose="020F0502020204030204" pitchFamily="34" charset="0"/>
                          <a:cs typeface="Times New Roman" panose="02020603050405020304" pitchFamily="18" charset="0"/>
                        </a:rPr>
                        <a:t>-0.04</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0.02</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0.3</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3.9</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tc>
                  <a:txBody>
                    <a:bodyPr/>
                    <a:lstStyle/>
                    <a:p>
                      <a:pPr algn="ctr">
                        <a:lnSpc>
                          <a:spcPct val="115000"/>
                        </a:lnSpc>
                        <a:spcAft>
                          <a:spcPts val="1000"/>
                        </a:spcAft>
                      </a:pPr>
                      <a:r>
                        <a:rPr lang="en-ZA" sz="1600" b="1" kern="100" dirty="0">
                          <a:effectLst/>
                          <a:latin typeface="+mj-lt"/>
                          <a:ea typeface="Calibri" panose="020F0502020204030204" pitchFamily="34" charset="0"/>
                          <a:cs typeface="Times New Roman" panose="02020603050405020304" pitchFamily="18" charset="0"/>
                        </a:rPr>
                        <a:t>5.5</a:t>
                      </a:r>
                    </a:p>
                  </a:txBody>
                  <a:tcPr marL="68580" marR="68580" marT="0" marB="0" anchor="ctr">
                    <a:lnL w="12700" cap="flat" cmpd="sng" algn="ctr">
                      <a:solidFill>
                        <a:srgbClr val="8DD873"/>
                      </a:solidFill>
                      <a:prstDash val="solid"/>
                      <a:round/>
                      <a:headEnd type="none" w="med" len="med"/>
                      <a:tailEnd type="none" w="med" len="med"/>
                    </a:lnL>
                    <a:lnR w="12700" cap="flat" cmpd="sng" algn="ctr">
                      <a:solidFill>
                        <a:srgbClr val="8DD873"/>
                      </a:solidFill>
                      <a:prstDash val="solid"/>
                      <a:round/>
                      <a:headEnd type="none" w="med" len="med"/>
                      <a:tailEnd type="none" w="med" len="med"/>
                    </a:lnR>
                    <a:lnT w="12700" cap="flat" cmpd="sng" algn="ctr">
                      <a:solidFill>
                        <a:srgbClr val="8DD873"/>
                      </a:solidFill>
                      <a:prstDash val="solid"/>
                      <a:round/>
                      <a:headEnd type="none" w="med" len="med"/>
                      <a:tailEnd type="none" w="med" len="med"/>
                    </a:lnT>
                    <a:lnB w="1270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1617819145"/>
                  </a:ext>
                </a:extLst>
              </a:tr>
            </a:tbl>
          </a:graphicData>
        </a:graphic>
      </p:graphicFrame>
      <p:sp>
        <p:nvSpPr>
          <p:cNvPr id="5" name="TextBox 4">
            <a:extLst>
              <a:ext uri="{FF2B5EF4-FFF2-40B4-BE49-F238E27FC236}">
                <a16:creationId xmlns:a16="http://schemas.microsoft.com/office/drawing/2014/main" id="{340154FE-CDFC-4DAB-60E4-7AE5BA33DEEE}"/>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March 2025 report</a:t>
            </a:r>
          </a:p>
        </p:txBody>
      </p:sp>
    </p:spTree>
    <p:extLst>
      <p:ext uri="{BB962C8B-B14F-4D97-AF65-F5344CB8AC3E}">
        <p14:creationId xmlns:p14="http://schemas.microsoft.com/office/powerpoint/2010/main" val="371755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334F1-A366-BD15-66B5-2F9C04D2C905}"/>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March 2025 report</a:t>
            </a:r>
          </a:p>
        </p:txBody>
      </p:sp>
      <p:pic>
        <p:nvPicPr>
          <p:cNvPr id="4" name="Picture 3">
            <a:extLst>
              <a:ext uri="{FF2B5EF4-FFF2-40B4-BE49-F238E27FC236}">
                <a16:creationId xmlns:a16="http://schemas.microsoft.com/office/drawing/2014/main" id="{CA97D348-E859-2F64-4700-2028708034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114" y="20319"/>
            <a:ext cx="11799772" cy="5879738"/>
          </a:xfrm>
          <a:prstGeom prst="rect">
            <a:avLst/>
          </a:prstGeom>
          <a:noFill/>
          <a:ln>
            <a:noFill/>
          </a:ln>
        </p:spPr>
      </p:pic>
      <p:sp>
        <p:nvSpPr>
          <p:cNvPr id="74754" name="Rectangle 2"/>
          <p:cNvSpPr>
            <a:spLocks noGrp="1" noChangeArrowheads="1"/>
          </p:cNvSpPr>
          <p:nvPr>
            <p:ph type="title"/>
          </p:nvPr>
        </p:nvSpPr>
        <p:spPr>
          <a:xfrm>
            <a:off x="527381" y="68315"/>
            <a:ext cx="10972800" cy="646923"/>
          </a:xfrm>
        </p:spPr>
        <p:txBody>
          <a:bodyPr>
            <a:noAutofit/>
          </a:bodyPr>
          <a:lstStyle/>
          <a:p>
            <a:pPr algn="ctr"/>
            <a:r>
              <a:rPr lang="en-ZA" sz="1800" b="1" kern="100" dirty="0">
                <a:latin typeface="Arial Rounded MT Bold" panose="020F0704030504030204" pitchFamily="34" charset="0"/>
                <a:ea typeface="Aptos" panose="020B0004020202020204" pitchFamily="34" charset="0"/>
                <a:cs typeface="Times New Roman" panose="02020603050405020304" pitchFamily="18" charset="0"/>
              </a:rPr>
              <a:t>C</a:t>
            </a:r>
            <a:r>
              <a:rPr lang="en-ZA" sz="1800" b="1" kern="100" dirty="0">
                <a:effectLst/>
                <a:latin typeface="Arial Rounded MT Bold" panose="020F0704030504030204" pitchFamily="34" charset="0"/>
                <a:ea typeface="Aptos" panose="020B0004020202020204" pitchFamily="34" charset="0"/>
                <a:cs typeface="Times New Roman" panose="02020603050405020304" pitchFamily="18" charset="0"/>
              </a:rPr>
              <a:t>hanges in the retail price indices (RPI) of fresh milk, UHT milk, yoghurt, maas, pre-packaged cheese and butter                                                                          </a:t>
            </a:r>
            <a:br>
              <a:rPr lang="en-ZA" sz="1800" kern="100" dirty="0">
                <a:effectLst/>
                <a:latin typeface="Arial Rounded MT Bold" panose="020F0704030504030204" pitchFamily="34" charset="0"/>
                <a:ea typeface="Aptos" panose="020B0004020202020204" pitchFamily="34" charset="0"/>
                <a:cs typeface="Times New Roman" panose="02020603050405020304" pitchFamily="18" charset="0"/>
              </a:rPr>
            </a:br>
            <a:br>
              <a:rPr lang="en-US" sz="2000" b="1" dirty="0">
                <a:latin typeface="Arial Rounded MT Bold" panose="020F0704030504030204" pitchFamily="34" charset="0"/>
              </a:rPr>
            </a:br>
            <a:br>
              <a:rPr lang="en-US" sz="2000" b="1" dirty="0">
                <a:latin typeface="Arial Rounded MT Bold" panose="020F0704030504030204" pitchFamily="34" charset="0"/>
              </a:rPr>
            </a:br>
            <a:endParaRPr lang="en-US" sz="2000" b="1" dirty="0">
              <a:latin typeface="Arial Rounded MT Bold" panose="020F0704030504030204" pitchFamily="34" charset="0"/>
            </a:endParaRPr>
          </a:p>
        </p:txBody>
      </p:sp>
    </p:spTree>
    <p:extLst>
      <p:ext uri="{BB962C8B-B14F-4D97-AF65-F5344CB8AC3E}">
        <p14:creationId xmlns:p14="http://schemas.microsoft.com/office/powerpoint/2010/main" val="1663731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43415" y="68315"/>
            <a:ext cx="11349659" cy="917511"/>
          </a:xfrm>
        </p:spPr>
        <p:txBody>
          <a:bodyPr>
            <a:noAutofit/>
          </a:bodyPr>
          <a:lstStyle/>
          <a:p>
            <a:pPr algn="ctr">
              <a:spcAft>
                <a:spcPts val="0"/>
              </a:spcAft>
            </a:pPr>
            <a:r>
              <a:rPr lang="en-US" sz="2000" b="1" dirty="0">
                <a:latin typeface="Arial Rounded MT Bold" panose="020F0704030504030204" pitchFamily="34" charset="0"/>
              </a:rPr>
              <a:t>The producer price index (PPI) of unprocessed milk, from Dec. 2016 to March 2025 and the retail price indices (RPI) of fresh milk and UHT milk, from Dec. 2016 to March 2025 </a:t>
            </a:r>
          </a:p>
        </p:txBody>
      </p:sp>
      <p:sp>
        <p:nvSpPr>
          <p:cNvPr id="5" name="TextBox 4">
            <a:extLst>
              <a:ext uri="{FF2B5EF4-FFF2-40B4-BE49-F238E27FC236}">
                <a16:creationId xmlns:a16="http://schemas.microsoft.com/office/drawing/2014/main" id="{28D6D2E0-31DE-522B-4EEA-E5F2FCD0639C}"/>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March 2025 report, Stats SA</a:t>
            </a:r>
          </a:p>
        </p:txBody>
      </p:sp>
      <p:pic>
        <p:nvPicPr>
          <p:cNvPr id="2" name="Picture 1">
            <a:extLst>
              <a:ext uri="{FF2B5EF4-FFF2-40B4-BE49-F238E27FC236}">
                <a16:creationId xmlns:a16="http://schemas.microsoft.com/office/drawing/2014/main" id="{C3D7CE98-CFB3-F254-8AE9-E656DC34B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61" y="685799"/>
            <a:ext cx="11988277" cy="5236793"/>
          </a:xfrm>
          <a:prstGeom prst="rect">
            <a:avLst/>
          </a:prstGeom>
          <a:noFill/>
          <a:ln>
            <a:noFill/>
          </a:ln>
        </p:spPr>
      </p:pic>
    </p:spTree>
    <p:extLst>
      <p:ext uri="{BB962C8B-B14F-4D97-AF65-F5344CB8AC3E}">
        <p14:creationId xmlns:p14="http://schemas.microsoft.com/office/powerpoint/2010/main" val="340068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49977" y="3672"/>
            <a:ext cx="12491954" cy="945503"/>
          </a:xfrm>
        </p:spPr>
        <p:txBody>
          <a:bodyPr>
            <a:noAutofit/>
          </a:bodyPr>
          <a:lstStyle/>
          <a:p>
            <a:pPr algn="ctr">
              <a:spcAft>
                <a:spcPts val="0"/>
              </a:spcAft>
            </a:pPr>
            <a:r>
              <a:rPr lang="en-US" sz="1900" b="1" dirty="0">
                <a:latin typeface="Arial Rounded MT Bold" panose="020F0704030504030204" pitchFamily="34" charset="0"/>
              </a:rPr>
              <a:t>The producer price index (PPI) of unprocessed milk, from Dec. 2016 to March 2025 and the retail price indices (RPI) of yoghurt, maas and pre-packaged cheese, from Dec. 2016 to March 2025 </a:t>
            </a:r>
          </a:p>
        </p:txBody>
      </p:sp>
      <p:sp>
        <p:nvSpPr>
          <p:cNvPr id="4" name="TextBox 3">
            <a:extLst>
              <a:ext uri="{FF2B5EF4-FFF2-40B4-BE49-F238E27FC236}">
                <a16:creationId xmlns:a16="http://schemas.microsoft.com/office/drawing/2014/main" id="{A0B461D9-1B24-BA9C-A2E7-1779EABA0D86}"/>
              </a:ext>
            </a:extLst>
          </p:cNvPr>
          <p:cNvSpPr txBox="1"/>
          <p:nvPr/>
        </p:nvSpPr>
        <p:spPr>
          <a:xfrm>
            <a:off x="1765024" y="6492231"/>
            <a:ext cx="5856651" cy="297454"/>
          </a:xfrm>
          <a:prstGeom prst="rect">
            <a:avLst/>
          </a:prstGeom>
          <a:noFill/>
        </p:spPr>
        <p:txBody>
          <a:bodyPr wrap="square" rtlCol="0">
            <a:spAutoFit/>
          </a:bodyPr>
          <a:lstStyle/>
          <a:p>
            <a:r>
              <a:rPr lang="en-ZA" sz="1333" dirty="0">
                <a:solidFill>
                  <a:prstClr val="black"/>
                </a:solidFill>
                <a:latin typeface="Arial Rounded MT Bold" panose="020F0704030504030204" pitchFamily="34" charset="0"/>
              </a:rPr>
              <a:t>Source: SAMPRO based on NielsenIQ March 2025 report, Stats SA</a:t>
            </a:r>
          </a:p>
        </p:txBody>
      </p:sp>
      <p:pic>
        <p:nvPicPr>
          <p:cNvPr id="5" name="Picture 4">
            <a:extLst>
              <a:ext uri="{FF2B5EF4-FFF2-40B4-BE49-F238E27FC236}">
                <a16:creationId xmlns:a16="http://schemas.microsoft.com/office/drawing/2014/main" id="{8BED3335-4A5E-F07D-62A3-B204A1BC58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986" y="601609"/>
            <a:ext cx="11332028" cy="5466394"/>
          </a:xfrm>
          <a:prstGeom prst="rect">
            <a:avLst/>
          </a:prstGeom>
          <a:noFill/>
          <a:ln>
            <a:noFill/>
          </a:ln>
        </p:spPr>
      </p:pic>
    </p:spTree>
    <p:extLst>
      <p:ext uri="{BB962C8B-B14F-4D97-AF65-F5344CB8AC3E}">
        <p14:creationId xmlns:p14="http://schemas.microsoft.com/office/powerpoint/2010/main" val="256699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74" y="0"/>
            <a:ext cx="11139851" cy="1341120"/>
          </a:xfrm>
        </p:spPr>
        <p:txBody>
          <a:bodyPr>
            <a:noAutofit/>
          </a:bodyPr>
          <a:lstStyle/>
          <a:p>
            <a:pPr algn="ctr"/>
            <a:r>
              <a:rPr lang="en-US" sz="2800" dirty="0">
                <a:latin typeface="Arial Rounded MT Bold" pitchFamily="34" charset="0"/>
              </a:rPr>
              <a:t>Monthly cumulative net imports, milk equivalent: </a:t>
            </a:r>
            <a:br>
              <a:rPr lang="en-US" sz="2800" dirty="0">
                <a:latin typeface="Arial Rounded MT Bold" pitchFamily="34" charset="0"/>
              </a:rPr>
            </a:br>
            <a:r>
              <a:rPr lang="en-US" sz="2800" dirty="0">
                <a:latin typeface="Arial Rounded MT Bold" pitchFamily="34" charset="0"/>
              </a:rPr>
              <a:t>January 2021 to April 2025</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797234" y="6453493"/>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SARS as supplied by SAMPRO</a:t>
            </a:r>
          </a:p>
        </p:txBody>
      </p:sp>
      <p:graphicFrame>
        <p:nvGraphicFramePr>
          <p:cNvPr id="4" name="Chart 3">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3135022856"/>
              </p:ext>
            </p:extLst>
          </p:nvPr>
        </p:nvGraphicFramePr>
        <p:xfrm>
          <a:off x="812800" y="897467"/>
          <a:ext cx="10853125" cy="555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090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9" y="10339"/>
            <a:ext cx="11356514" cy="1341120"/>
          </a:xfrm>
        </p:spPr>
        <p:txBody>
          <a:bodyPr>
            <a:noAutofit/>
          </a:bodyPr>
          <a:lstStyle/>
          <a:p>
            <a:pPr algn="ctr"/>
            <a:r>
              <a:rPr lang="en-US" sz="2800" dirty="0">
                <a:latin typeface="Arial Rounded MT Bold" pitchFamily="34" charset="0"/>
              </a:rPr>
              <a:t>Annual purchases of unprocessed milk plus milk equivalent of net imports = Total supply: 2013 - 2024</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840970" y="6403066"/>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SAMPRO, MPO, MILK SA, </a:t>
            </a:r>
          </a:p>
        </p:txBody>
      </p:sp>
      <p:graphicFrame>
        <p:nvGraphicFramePr>
          <p:cNvPr id="8" name="Chart 7">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614052405"/>
              </p:ext>
            </p:extLst>
          </p:nvPr>
        </p:nvGraphicFramePr>
        <p:xfrm>
          <a:off x="783771" y="974407"/>
          <a:ext cx="10744200" cy="5151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643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9" y="52379"/>
            <a:ext cx="11816178" cy="1101978"/>
          </a:xfrm>
        </p:spPr>
        <p:txBody>
          <a:bodyPr>
            <a:noAutofit/>
          </a:bodyPr>
          <a:lstStyle/>
          <a:p>
            <a:pPr algn="ctr"/>
            <a:r>
              <a:rPr lang="en-US" sz="2800" dirty="0">
                <a:latin typeface="Arial Rounded MT Bold" pitchFamily="34" charset="0"/>
              </a:rPr>
              <a:t>PPI Indices of unprocessed milk and dairy products and the CPI of milk, cheese and eggs: January 2015 – April 2025</a:t>
            </a:r>
            <a:endParaRPr lang="en-ZA" sz="28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866060" y="6398083"/>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a:t>
            </a:r>
          </a:p>
        </p:txBody>
      </p:sp>
      <p:graphicFrame>
        <p:nvGraphicFramePr>
          <p:cNvPr id="7" name="Chart 6">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4188754452"/>
              </p:ext>
            </p:extLst>
          </p:nvPr>
        </p:nvGraphicFramePr>
        <p:xfrm>
          <a:off x="736081" y="832550"/>
          <a:ext cx="11296120" cy="5429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52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86743" y="1630035"/>
            <a:ext cx="6927054" cy="4554541"/>
          </a:xfrm>
          <a:prstGeom prst="rect">
            <a:avLst/>
          </a:prstGeom>
          <a:solidFill>
            <a:srgbClr val="FFFFFF"/>
          </a:solidFill>
        </p:spPr>
      </p:pic>
      <p:sp>
        <p:nvSpPr>
          <p:cNvPr id="3" name="Title 2"/>
          <p:cNvSpPr>
            <a:spLocks noGrp="1"/>
          </p:cNvSpPr>
          <p:nvPr>
            <p:ph type="title"/>
          </p:nvPr>
        </p:nvSpPr>
        <p:spPr>
          <a:xfrm>
            <a:off x="659092" y="673424"/>
            <a:ext cx="10574965" cy="1198917"/>
          </a:xfrm>
        </p:spPr>
        <p:txBody>
          <a:bodyPr>
            <a:normAutofit/>
          </a:bodyPr>
          <a:lstStyle/>
          <a:p>
            <a:pPr algn="ctr"/>
            <a:r>
              <a:rPr lang="en-ZA" sz="6600" b="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26830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02547599"/>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94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800" dirty="0">
                <a:latin typeface="Arial Rounded MT Bold" panose="020F0704030504030204" pitchFamily="34" charset="0"/>
              </a:rPr>
              <a:t>.</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812528" y="6395908"/>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April (* forecast)</a:t>
            </a:r>
          </a:p>
        </p:txBody>
      </p:sp>
      <p:graphicFrame>
        <p:nvGraphicFramePr>
          <p:cNvPr id="6" name="Chart 5">
            <a:extLst>
              <a:ext uri="{FF2B5EF4-FFF2-40B4-BE49-F238E27FC236}">
                <a16:creationId xmlns:a16="http://schemas.microsoft.com/office/drawing/2014/main" id="{85DD1FED-A96D-4950-94F5-488AA6C4215A}"/>
              </a:ext>
            </a:extLst>
          </p:cNvPr>
          <p:cNvGraphicFramePr>
            <a:graphicFrameLocks/>
          </p:cNvGraphicFramePr>
          <p:nvPr>
            <p:extLst>
              <p:ext uri="{D42A27DB-BD31-4B8C-83A1-F6EECF244321}">
                <p14:modId xmlns:p14="http://schemas.microsoft.com/office/powerpoint/2010/main" val="2107623859"/>
              </p:ext>
            </p:extLst>
          </p:nvPr>
        </p:nvGraphicFramePr>
        <p:xfrm>
          <a:off x="697408" y="47108"/>
          <a:ext cx="10871200" cy="57342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2F0132A-0DF9-A295-B86F-F335C273B8E2}"/>
              </a:ext>
            </a:extLst>
          </p:cNvPr>
          <p:cNvSpPr txBox="1"/>
          <p:nvPr/>
        </p:nvSpPr>
        <p:spPr>
          <a:xfrm>
            <a:off x="7789334" y="5856269"/>
            <a:ext cx="3051278"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i="1" u="sng" dirty="0"/>
              <a:t>*Global inflation forecast: </a:t>
            </a:r>
          </a:p>
          <a:p>
            <a:r>
              <a:rPr lang="en-US" dirty="0"/>
              <a:t>2025 = 4,3%</a:t>
            </a:r>
          </a:p>
          <a:p>
            <a:r>
              <a:rPr lang="en-US" dirty="0"/>
              <a:t>2026 = 3,6%</a:t>
            </a:r>
          </a:p>
        </p:txBody>
      </p:sp>
    </p:spTree>
    <p:extLst>
      <p:ext uri="{BB962C8B-B14F-4D97-AF65-F5344CB8AC3E}">
        <p14:creationId xmlns:p14="http://schemas.microsoft.com/office/powerpoint/2010/main" val="280024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800" dirty="0">
                <a:latin typeface="Arial Rounded MT Bold" panose="020F0704030504030204" pitchFamily="34" charset="0"/>
              </a:rPr>
              <a:t>.</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767750" y="6451986"/>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(*estimate) (** forecast) </a:t>
            </a:r>
          </a:p>
        </p:txBody>
      </p:sp>
      <p:sp>
        <p:nvSpPr>
          <p:cNvPr id="2" name="TextBox 1">
            <a:extLst>
              <a:ext uri="{FF2B5EF4-FFF2-40B4-BE49-F238E27FC236}">
                <a16:creationId xmlns:a16="http://schemas.microsoft.com/office/drawing/2014/main" id="{B5EAD16D-2799-34EC-1AE5-5D94EA3D7D44}"/>
              </a:ext>
            </a:extLst>
          </p:cNvPr>
          <p:cNvSpPr txBox="1"/>
          <p:nvPr/>
        </p:nvSpPr>
        <p:spPr>
          <a:xfrm>
            <a:off x="9678611" y="2421836"/>
            <a:ext cx="2482729" cy="156966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i="1" u="sng" dirty="0"/>
              <a:t>Estimated growth in 2025:</a:t>
            </a:r>
          </a:p>
          <a:p>
            <a:r>
              <a:rPr lang="en-US" sz="1600" dirty="0"/>
              <a:t>World = 2,8%</a:t>
            </a:r>
          </a:p>
          <a:p>
            <a:r>
              <a:rPr lang="en-US" sz="1600" dirty="0"/>
              <a:t>Advanced econ = 1,4%</a:t>
            </a:r>
          </a:p>
          <a:p>
            <a:r>
              <a:rPr lang="en-US" sz="1600" dirty="0"/>
              <a:t>Developing econ = 3,7%</a:t>
            </a:r>
          </a:p>
          <a:p>
            <a:r>
              <a:rPr lang="en-US" sz="1600" dirty="0"/>
              <a:t>South Africa = 1,0%</a:t>
            </a:r>
          </a:p>
        </p:txBody>
      </p:sp>
      <p:graphicFrame>
        <p:nvGraphicFramePr>
          <p:cNvPr id="8" name="Chart 7">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45564378"/>
              </p:ext>
            </p:extLst>
          </p:nvPr>
        </p:nvGraphicFramePr>
        <p:xfrm>
          <a:off x="-838199" y="0"/>
          <a:ext cx="12006942" cy="6126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830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F5586-1C1C-519C-567F-2206D52E265E}"/>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2799462581"/>
              </p:ext>
            </p:extLst>
          </p:nvPr>
        </p:nvGraphicFramePr>
        <p:xfrm>
          <a:off x="237064" y="396239"/>
          <a:ext cx="11853335" cy="59167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4093FD1-B3BE-2E28-E561-1C4FCB712574}"/>
              </a:ext>
            </a:extLst>
          </p:cNvPr>
          <p:cNvSpPr>
            <a:spLocks noGrp="1"/>
          </p:cNvSpPr>
          <p:nvPr>
            <p:ph type="title"/>
          </p:nvPr>
        </p:nvSpPr>
        <p:spPr>
          <a:xfrm>
            <a:off x="1349829" y="82849"/>
            <a:ext cx="9728718" cy="510429"/>
          </a:xfrm>
        </p:spPr>
        <p:txBody>
          <a:bodyPr>
            <a:noAutofit/>
          </a:bodyPr>
          <a:lstStyle/>
          <a:p>
            <a:pPr algn="ctr"/>
            <a:r>
              <a:rPr lang="en-ZA" sz="2800" dirty="0">
                <a:latin typeface="Arial Rounded MT Bold" panose="020F0704030504030204" pitchFamily="34" charset="0"/>
              </a:rPr>
              <a:t>FAO food price </a:t>
            </a:r>
            <a:r>
              <a:rPr lang="en-ZA" sz="2800" b="1" dirty="0">
                <a:latin typeface="Arial" panose="020B0604020202020204" pitchFamily="34" charset="0"/>
                <a:cs typeface="Arial" panose="020B0604020202020204" pitchFamily="34" charset="0"/>
              </a:rPr>
              <a:t>indices</a:t>
            </a:r>
            <a:r>
              <a:rPr lang="en-ZA" sz="2800" dirty="0">
                <a:latin typeface="Arial Rounded MT Bold" panose="020F0704030504030204" pitchFamily="34" charset="0"/>
              </a:rPr>
              <a:t> January 2015 – May 2025</a:t>
            </a:r>
          </a:p>
        </p:txBody>
      </p:sp>
      <p:sp>
        <p:nvSpPr>
          <p:cNvPr id="6" name="Rectangle 5">
            <a:extLst>
              <a:ext uri="{FF2B5EF4-FFF2-40B4-BE49-F238E27FC236}">
                <a16:creationId xmlns:a16="http://schemas.microsoft.com/office/drawing/2014/main" id="{2B01FDCB-41CA-03BA-C0A0-B4BBAC3BC153}"/>
              </a:ext>
            </a:extLst>
          </p:cNvPr>
          <p:cNvSpPr/>
          <p:nvPr/>
        </p:nvSpPr>
        <p:spPr>
          <a:xfrm>
            <a:off x="1843744" y="6435238"/>
            <a:ext cx="2159181" cy="297454"/>
          </a:xfrm>
          <a:prstGeom prst="rect">
            <a:avLst/>
          </a:prstGeom>
        </p:spPr>
        <p:txBody>
          <a:bodyPr wrap="none">
            <a:spAutoFit/>
          </a:bodyPr>
          <a:lstStyle/>
          <a:p>
            <a:r>
              <a:rPr lang="en-ZA" sz="1333" dirty="0">
                <a:latin typeface="Arial Rounded MT Bold" panose="020F0704030504030204" pitchFamily="34" charset="0"/>
              </a:rPr>
              <a:t>Source: FAO, June 2025</a:t>
            </a:r>
          </a:p>
        </p:txBody>
      </p:sp>
      <p:sp>
        <p:nvSpPr>
          <p:cNvPr id="8" name="Rectangle: Rounded Corners 7">
            <a:extLst>
              <a:ext uri="{FF2B5EF4-FFF2-40B4-BE49-F238E27FC236}">
                <a16:creationId xmlns:a16="http://schemas.microsoft.com/office/drawing/2014/main" id="{33C194E3-C90E-81C8-879B-55AF02861DA3}"/>
              </a:ext>
            </a:extLst>
          </p:cNvPr>
          <p:cNvSpPr/>
          <p:nvPr/>
        </p:nvSpPr>
        <p:spPr>
          <a:xfrm>
            <a:off x="2761861" y="3601616"/>
            <a:ext cx="4861249" cy="821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4" name="Rectangle 13">
            <a:extLst>
              <a:ext uri="{FF2B5EF4-FFF2-40B4-BE49-F238E27FC236}">
                <a16:creationId xmlns:a16="http://schemas.microsoft.com/office/drawing/2014/main" id="{AA7A80B7-91D0-31B5-6527-E354ACC58589}"/>
              </a:ext>
            </a:extLst>
          </p:cNvPr>
          <p:cNvSpPr/>
          <p:nvPr/>
        </p:nvSpPr>
        <p:spPr>
          <a:xfrm>
            <a:off x="2531015" y="3181954"/>
            <a:ext cx="4861249" cy="105103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5" name="Rectangle 14">
            <a:extLst>
              <a:ext uri="{FF2B5EF4-FFF2-40B4-BE49-F238E27FC236}">
                <a16:creationId xmlns:a16="http://schemas.microsoft.com/office/drawing/2014/main" id="{172E10D0-9C87-71F0-B4B4-7D9283CCB651}"/>
              </a:ext>
            </a:extLst>
          </p:cNvPr>
          <p:cNvSpPr/>
          <p:nvPr/>
        </p:nvSpPr>
        <p:spPr>
          <a:xfrm>
            <a:off x="7746124" y="2501462"/>
            <a:ext cx="3814725" cy="105103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Tree>
    <p:extLst>
      <p:ext uri="{BB962C8B-B14F-4D97-AF65-F5344CB8AC3E}">
        <p14:creationId xmlns:p14="http://schemas.microsoft.com/office/powerpoint/2010/main" val="278568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3481F274-39E5-EE9C-6C64-F6B0A278C413}"/>
              </a:ext>
            </a:extLst>
          </p:cNvPr>
          <p:cNvGraphicFramePr>
            <a:graphicFrameLocks noGrp="1"/>
          </p:cNvGraphicFramePr>
          <p:nvPr>
            <p:ph idx="1"/>
            <p:extLst>
              <p:ext uri="{D42A27DB-BD31-4B8C-83A1-F6EECF244321}">
                <p14:modId xmlns:p14="http://schemas.microsoft.com/office/powerpoint/2010/main" val="2596607108"/>
              </p:ext>
            </p:extLst>
          </p:nvPr>
        </p:nvGraphicFramePr>
        <p:xfrm>
          <a:off x="503061" y="840592"/>
          <a:ext cx="11185877" cy="449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06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97F41-3B90-FA05-02A8-69B1706690CB}"/>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974516674"/>
              </p:ext>
            </p:extLst>
          </p:nvPr>
        </p:nvGraphicFramePr>
        <p:xfrm>
          <a:off x="377480" y="965200"/>
          <a:ext cx="11437040" cy="559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E2220D6-042B-CF7D-8ABA-A431389B76F6}"/>
              </a:ext>
            </a:extLst>
          </p:cNvPr>
          <p:cNvSpPr>
            <a:spLocks noGrp="1"/>
          </p:cNvSpPr>
          <p:nvPr>
            <p:ph type="title"/>
          </p:nvPr>
        </p:nvSpPr>
        <p:spPr>
          <a:xfrm>
            <a:off x="600425" y="19491"/>
            <a:ext cx="11214095" cy="1124744"/>
          </a:xfrm>
        </p:spPr>
        <p:txBody>
          <a:bodyPr>
            <a:noAutofit/>
          </a:bodyPr>
          <a:lstStyle/>
          <a:p>
            <a:pPr algn="ctr"/>
            <a:r>
              <a:rPr lang="en-ZA" sz="2800" dirty="0">
                <a:latin typeface="Arial Rounded MT Bold" panose="020F0704030504030204" pitchFamily="34" charset="0"/>
              </a:rPr>
              <a:t>Global Dairy Trade Auction Price Index of Dairy Products (GDT) January 2015 – June 2025</a:t>
            </a:r>
          </a:p>
        </p:txBody>
      </p:sp>
      <p:sp>
        <p:nvSpPr>
          <p:cNvPr id="3" name="Rectangle 2">
            <a:extLst>
              <a:ext uri="{FF2B5EF4-FFF2-40B4-BE49-F238E27FC236}">
                <a16:creationId xmlns:a16="http://schemas.microsoft.com/office/drawing/2014/main" id="{AEB9541E-0242-45A8-1BC6-908025CDA2FF}"/>
              </a:ext>
            </a:extLst>
          </p:cNvPr>
          <p:cNvSpPr/>
          <p:nvPr/>
        </p:nvSpPr>
        <p:spPr>
          <a:xfrm>
            <a:off x="1868428" y="6355680"/>
            <a:ext cx="1890005" cy="297454"/>
          </a:xfrm>
          <a:prstGeom prst="rect">
            <a:avLst/>
          </a:prstGeom>
        </p:spPr>
        <p:txBody>
          <a:bodyPr wrap="none">
            <a:spAutoFit/>
          </a:bodyPr>
          <a:lstStyle/>
          <a:p>
            <a:r>
              <a:rPr lang="en-ZA" sz="1333" dirty="0">
                <a:latin typeface="Arial Rounded MT Bold" panose="020F0704030504030204" pitchFamily="34" charset="0"/>
              </a:rPr>
              <a:t>Source: GDT Events </a:t>
            </a:r>
          </a:p>
        </p:txBody>
      </p:sp>
      <p:cxnSp>
        <p:nvCxnSpPr>
          <p:cNvPr id="11" name="Straight Connector 10">
            <a:extLst>
              <a:ext uri="{FF2B5EF4-FFF2-40B4-BE49-F238E27FC236}">
                <a16:creationId xmlns:a16="http://schemas.microsoft.com/office/drawing/2014/main" id="{B62B4B86-424E-2202-3334-036C02C1DF41}"/>
              </a:ext>
            </a:extLst>
          </p:cNvPr>
          <p:cNvCxnSpPr>
            <a:cxnSpLocks/>
          </p:cNvCxnSpPr>
          <p:nvPr/>
        </p:nvCxnSpPr>
        <p:spPr>
          <a:xfrm>
            <a:off x="1868428" y="4173105"/>
            <a:ext cx="968349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023F12-1873-F1D7-2293-7AF66657A0E0}"/>
              </a:ext>
            </a:extLst>
          </p:cNvPr>
          <p:cNvCxnSpPr>
            <a:cxnSpLocks/>
          </p:cNvCxnSpPr>
          <p:nvPr/>
        </p:nvCxnSpPr>
        <p:spPr>
          <a:xfrm>
            <a:off x="8429297" y="4173105"/>
            <a:ext cx="357351" cy="6533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66BE9E62-F145-1B3D-6F08-49C0B5FC00ED}"/>
              </a:ext>
            </a:extLst>
          </p:cNvPr>
          <p:cNvSpPr/>
          <p:nvPr/>
        </p:nvSpPr>
        <p:spPr>
          <a:xfrm>
            <a:off x="8175922" y="4656984"/>
            <a:ext cx="1403507" cy="8524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dirty="0">
                <a:solidFill>
                  <a:schemeClr val="tx1"/>
                </a:solidFill>
              </a:rPr>
              <a:t>Support level</a:t>
            </a:r>
          </a:p>
        </p:txBody>
      </p:sp>
      <p:cxnSp>
        <p:nvCxnSpPr>
          <p:cNvPr id="6" name="Straight Connector 5">
            <a:extLst>
              <a:ext uri="{FF2B5EF4-FFF2-40B4-BE49-F238E27FC236}">
                <a16:creationId xmlns:a16="http://schemas.microsoft.com/office/drawing/2014/main" id="{197679D2-7FA9-77F1-5793-E7FAF6594904}"/>
              </a:ext>
            </a:extLst>
          </p:cNvPr>
          <p:cNvCxnSpPr/>
          <p:nvPr/>
        </p:nvCxnSpPr>
        <p:spPr>
          <a:xfrm>
            <a:off x="1587062" y="3429000"/>
            <a:ext cx="975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A5E4DFB-A1DD-8838-7518-2476DDA31CBB}"/>
              </a:ext>
            </a:extLst>
          </p:cNvPr>
          <p:cNvSpPr/>
          <p:nvPr/>
        </p:nvSpPr>
        <p:spPr>
          <a:xfrm>
            <a:off x="2806262" y="2228193"/>
            <a:ext cx="1429407" cy="8092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dirty="0">
                <a:solidFill>
                  <a:schemeClr val="tx1"/>
                </a:solidFill>
              </a:rPr>
              <a:t>Resistance level</a:t>
            </a:r>
          </a:p>
        </p:txBody>
      </p:sp>
      <p:cxnSp>
        <p:nvCxnSpPr>
          <p:cNvPr id="9" name="Straight Arrow Connector 8">
            <a:extLst>
              <a:ext uri="{FF2B5EF4-FFF2-40B4-BE49-F238E27FC236}">
                <a16:creationId xmlns:a16="http://schemas.microsoft.com/office/drawing/2014/main" id="{6E823F96-D48E-1993-235D-3E2FF4D73549}"/>
              </a:ext>
            </a:extLst>
          </p:cNvPr>
          <p:cNvCxnSpPr/>
          <p:nvPr/>
        </p:nvCxnSpPr>
        <p:spPr>
          <a:xfrm flipH="1">
            <a:off x="2806262" y="3037467"/>
            <a:ext cx="189186" cy="391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0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9487" y="68143"/>
            <a:ext cx="11647714" cy="991106"/>
          </a:xfrm>
        </p:spPr>
        <p:txBody>
          <a:bodyPr>
            <a:noAutofit/>
          </a:bodyPr>
          <a:lstStyle/>
          <a:p>
            <a:pPr algn="ctr"/>
            <a:r>
              <a:rPr lang="en-US" sz="2800" b="1" dirty="0">
                <a:latin typeface="Arial" panose="020B0604020202020204" pitchFamily="34" charset="0"/>
                <a:cs typeface="Arial" panose="020B0604020202020204" pitchFamily="34" charset="0"/>
              </a:rPr>
              <a:t>International prices of dairy products January 2015 – May 2025</a:t>
            </a:r>
          </a:p>
        </p:txBody>
      </p:sp>
      <p:sp>
        <p:nvSpPr>
          <p:cNvPr id="3" name="Content Placeholder 2"/>
          <p:cNvSpPr>
            <a:spLocks noGrp="1"/>
          </p:cNvSpPr>
          <p:nvPr>
            <p:ph sz="half" idx="4294967295"/>
          </p:nvPr>
        </p:nvSpPr>
        <p:spPr>
          <a:xfrm>
            <a:off x="9586384" y="1600201"/>
            <a:ext cx="2605616" cy="4525963"/>
          </a:xfrm>
        </p:spPr>
        <p:txBody>
          <a:bodyPr/>
          <a:lstStyle/>
          <a:p>
            <a:pPr marL="0" indent="0">
              <a:buNone/>
            </a:pPr>
            <a:endParaRPr lang="en-ZA" dirty="0"/>
          </a:p>
          <a:p>
            <a:pPr marL="0" indent="0">
              <a:buNone/>
            </a:pPr>
            <a:endParaRPr lang="en-ZA" dirty="0"/>
          </a:p>
        </p:txBody>
      </p:sp>
      <p:sp>
        <p:nvSpPr>
          <p:cNvPr id="6" name="TextBox 5"/>
          <p:cNvSpPr txBox="1"/>
          <p:nvPr/>
        </p:nvSpPr>
        <p:spPr>
          <a:xfrm>
            <a:off x="1804660" y="6160573"/>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USDA, South African Reserve Bank for exchange rate </a:t>
            </a:r>
          </a:p>
        </p:txBody>
      </p:sp>
      <p:sp>
        <p:nvSpPr>
          <p:cNvPr id="4" name="Rectangle 3"/>
          <p:cNvSpPr/>
          <p:nvPr/>
        </p:nvSpPr>
        <p:spPr>
          <a:xfrm>
            <a:off x="1804660" y="597213"/>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Arial Rounded MT Bold" panose="020F0704030504030204" pitchFamily="34" charset="0"/>
              </a:rPr>
              <a:t>US$/ton</a:t>
            </a:r>
            <a:endParaRPr lang="en-ZA" sz="2800" dirty="0"/>
          </a:p>
        </p:txBody>
      </p:sp>
      <p:sp>
        <p:nvSpPr>
          <p:cNvPr id="8" name="Rectangle 7"/>
          <p:cNvSpPr/>
          <p:nvPr/>
        </p:nvSpPr>
        <p:spPr>
          <a:xfrm>
            <a:off x="7620686" y="597213"/>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Arial Rounded MT Bold" panose="020F0704030504030204" pitchFamily="34" charset="0"/>
              </a:rPr>
              <a:t>Rand/ton</a:t>
            </a:r>
            <a:endParaRPr lang="en-ZA" sz="2800" dirty="0"/>
          </a:p>
        </p:txBody>
      </p:sp>
      <p:graphicFrame>
        <p:nvGraphicFramePr>
          <p:cNvPr id="2" name="Chart 1">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1218325472"/>
              </p:ext>
            </p:extLst>
          </p:nvPr>
        </p:nvGraphicFramePr>
        <p:xfrm>
          <a:off x="51978" y="1174729"/>
          <a:ext cx="6276399" cy="4931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777236914"/>
              </p:ext>
            </p:extLst>
          </p:nvPr>
        </p:nvGraphicFramePr>
        <p:xfrm>
          <a:off x="6063344" y="1194538"/>
          <a:ext cx="6076678" cy="4861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7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25C4A2786694BBFC5F992EAC3B807" ma:contentTypeVersion="16" ma:contentTypeDescription="Create a new document." ma:contentTypeScope="" ma:versionID="0be0431d4edbe651c2f1f109636e2749">
  <xsd:schema xmlns:xsd="http://www.w3.org/2001/XMLSchema" xmlns:xs="http://www.w3.org/2001/XMLSchema" xmlns:p="http://schemas.microsoft.com/office/2006/metadata/properties" xmlns:ns2="ed7d7dfb-4cc0-4813-87e5-8b17af1a69fe" xmlns:ns3="60ed6304-29f9-45a6-932d-221cd9af1726" targetNamespace="http://schemas.microsoft.com/office/2006/metadata/properties" ma:root="true" ma:fieldsID="0c31019ba5afff38bc638b747e4bc00d" ns2:_="" ns3:_="">
    <xsd:import namespace="ed7d7dfb-4cc0-4813-87e5-8b17af1a69fe"/>
    <xsd:import namespace="60ed6304-29f9-45a6-932d-221cd9af17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d7dfb-4cc0-4813-87e5-8b17af1a69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cb9bc8b-89cf-4358-9ce4-7bfe1ccaf8c6}" ma:internalName="TaxCatchAll" ma:showField="CatchAllData" ma:web="ed7d7dfb-4cc0-4813-87e5-8b17af1a69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0ed6304-29f9-45a6-932d-221cd9af172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2e39b89-791b-4498-8b90-fe8207e6dc7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7d7dfb-4cc0-4813-87e5-8b17af1a69fe" xsi:nil="true"/>
    <lcf76f155ced4ddcb4097134ff3c332f xmlns="60ed6304-29f9-45a6-932d-221cd9af17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A4FEA7-56B2-4CE1-9A14-1568D08AB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7d7dfb-4cc0-4813-87e5-8b17af1a69fe"/>
    <ds:schemaRef ds:uri="60ed6304-29f9-45a6-932d-221cd9af1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5C248-5E0B-4E8D-9265-8A8AC6796056}">
  <ds:schemaRefs>
    <ds:schemaRef ds:uri="http://schemas.microsoft.com/sharepoint/v3/contenttype/forms"/>
  </ds:schemaRefs>
</ds:datastoreItem>
</file>

<file path=customXml/itemProps3.xml><?xml version="1.0" encoding="utf-8"?>
<ds:datastoreItem xmlns:ds="http://schemas.openxmlformats.org/officeDocument/2006/customXml" ds:itemID="{D751EFA9-AB0B-4597-8047-EAF610CE5B22}">
  <ds:schemaRef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60ed6304-29f9-45a6-932d-221cd9af1726"/>
    <ds:schemaRef ds:uri="ed7d7dfb-4cc0-4813-87e5-8b17af1a69f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13631</TotalTime>
  <Words>1817</Words>
  <Application>Microsoft Office PowerPoint</Application>
  <PresentationFormat>Widescreen</PresentationFormat>
  <Paragraphs>379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Arial Rounded MT Bold</vt:lpstr>
      <vt:lpstr>Calibri</vt:lpstr>
      <vt:lpstr>Wingdings 2</vt:lpstr>
      <vt:lpstr>Contents Slide Master</vt:lpstr>
      <vt:lpstr>Milk SA Project: Economies and Markets  </vt:lpstr>
      <vt:lpstr>Possible shifts in the world perspective of the future:  1. The potential for a major war has notably increased;           2. Company behaviour will change inline with resilience/anti fragility that goes hand in with cashflow; 3. The drive for self sufficiency amongst countries has increased and will gain momentum.      </vt:lpstr>
      <vt:lpstr>PowerPoint Presentation</vt:lpstr>
      <vt:lpstr>.</vt:lpstr>
      <vt:lpstr>.</vt:lpstr>
      <vt:lpstr>FAO food price indices January 2015 – May 2025</vt:lpstr>
      <vt:lpstr>PowerPoint Presentation</vt:lpstr>
      <vt:lpstr>Global Dairy Trade Auction Price Index of Dairy Products (GDT) January 2015 – June 2025</vt:lpstr>
      <vt:lpstr>International prices of dairy products January 2015 – May 2025</vt:lpstr>
      <vt:lpstr>Average European, Poland, and SA producer prices, of unprocessed milk, R/litre, Jan 2021 – April 2025 (latest two month preliminary)</vt:lpstr>
      <vt:lpstr>Unprocessed milk production in key exporting countries</vt:lpstr>
      <vt:lpstr>World population and per capita dairy consumption</vt:lpstr>
      <vt:lpstr>PowerPoint Presentation</vt:lpstr>
      <vt:lpstr>Quarterly economic growth in SA (seasonally adjusted),  2020 – 2025 (base year 2015)</vt:lpstr>
      <vt:lpstr>Annual SA GDP at 2015 constant prices  2015 – 2025 (R billion)</vt:lpstr>
      <vt:lpstr>SA households: Real per capita disposable income and debt % of disposable income</vt:lpstr>
      <vt:lpstr>PowerPoint Presentation</vt:lpstr>
      <vt:lpstr>Monthly unprocessed milk purchases: January 2022 – April 2025 </vt:lpstr>
      <vt:lpstr>Monthly daily average unprocessed milk purchases:  January 2021 – April 2025 </vt:lpstr>
      <vt:lpstr>Maize (70%) and Soybean (30%) Price Ratio:  January 2021 – April 2025</vt:lpstr>
      <vt:lpstr>Changes in the quantities of retail sales of specific dairy products</vt:lpstr>
      <vt:lpstr>Changes in average retail prices of specific dairy products</vt:lpstr>
      <vt:lpstr>Changes in the retail price indices (RPI) of fresh milk, UHT milk, yoghurt, maas, pre-packaged cheese and butter                                                                             </vt:lpstr>
      <vt:lpstr>The producer price index (PPI) of unprocessed milk, from Dec. 2016 to March 2025 and the retail price indices (RPI) of fresh milk and UHT milk, from Dec. 2016 to March 2025 </vt:lpstr>
      <vt:lpstr>The producer price index (PPI) of unprocessed milk, from Dec. 2016 to March 2025 and the retail price indices (RPI) of yoghurt, maas and pre-packaged cheese, from Dec. 2016 to March 2025 </vt:lpstr>
      <vt:lpstr>Monthly cumulative net imports, milk equivalent:  January 2021 to April 2025</vt:lpstr>
      <vt:lpstr>Annual purchases of unprocessed milk plus milk equivalent of net imports = Total supply: 2013 - 2024</vt:lpstr>
      <vt:lpstr>PPI Indices of unprocessed milk and dairy products and the CPI of milk, cheese and eggs: January 2015 – April 2025</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Corlia</dc:creator>
  <cp:lastModifiedBy>Bertus van Heerden</cp:lastModifiedBy>
  <cp:revision>419</cp:revision>
  <cp:lastPrinted>2025-06-11T10:48:02Z</cp:lastPrinted>
  <dcterms:created xsi:type="dcterms:W3CDTF">2018-10-29T11:34:46Z</dcterms:created>
  <dcterms:modified xsi:type="dcterms:W3CDTF">2025-06-12T06:49:16Z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0x010100EBB25C4A2786694BBFC5F992EAC3B807</vt:lpwstr>
  </property>
  <property fmtid="{D5CDD505-2E9C-101B-9397-08002B2CF9AE}" pid="3" name="MediaServiceImageTags">
    <vt:lpwstr/>
  </property>
</Properties>
</file>