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11201-D457-4B66-ACC8-1DC7CF6027D3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A32AA7-A9AB-4969-818C-33A35B0C252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9227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A32AA7-A9AB-4969-818C-33A35B0C2522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2600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dirty="0"/>
              <a:t>Butter: 2010 agreement with EU for 100 tonnes in 20kg chunks.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dirty="0"/>
              <a:t>IIP Botswana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dirty="0"/>
              <a:t>VPN20 (Standards for registration of a vet approved dairy establishment)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dirty="0"/>
              <a:t>Chem Residue Programme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A32AA7-A9AB-4969-818C-33A35B0C2522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1388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Product composition</a:t>
            </a:r>
          </a:p>
          <a:p>
            <a:r>
              <a:rPr lang="en-ZA" dirty="0"/>
              <a:t>Food safety</a:t>
            </a:r>
          </a:p>
          <a:p>
            <a:r>
              <a:rPr lang="en-ZA" dirty="0"/>
              <a:t>Animal health and welfare</a:t>
            </a:r>
          </a:p>
          <a:p>
            <a:r>
              <a:rPr lang="en-ZA" dirty="0"/>
              <a:t>Animal feed</a:t>
            </a:r>
          </a:p>
          <a:p>
            <a:r>
              <a:rPr lang="en-ZA" dirty="0"/>
              <a:t>Milking parlours</a:t>
            </a:r>
          </a:p>
          <a:p>
            <a:r>
              <a:rPr lang="en-ZA" dirty="0"/>
              <a:t>Transportation of milk</a:t>
            </a:r>
          </a:p>
          <a:p>
            <a:r>
              <a:rPr lang="en-ZA" dirty="0"/>
              <a:t>Processing plants</a:t>
            </a:r>
          </a:p>
          <a:p>
            <a:r>
              <a:rPr lang="en-ZA" dirty="0"/>
              <a:t>Storage</a:t>
            </a:r>
          </a:p>
          <a:p>
            <a:r>
              <a:rPr lang="en-ZA" dirty="0"/>
              <a:t>Environmental management</a:t>
            </a:r>
          </a:p>
          <a:p>
            <a:r>
              <a:rPr lang="en-ZA" dirty="0"/>
              <a:t>Export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A32AA7-A9AB-4969-818C-33A35B0C2522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5306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FA010-BBC2-7029-CDD6-DCE37BEE2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078AA-82E5-5A82-4252-3BF6EA412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1D649-367A-50D2-27B1-53BF94DC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9D643-AB8F-573E-AF8D-F6033B87F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D0038-8CF5-9B5B-0563-996F1B4EC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6421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962E7-2C03-C150-EBEE-7DDED5A30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D2C48-DC89-D448-1AD4-8AAFF3B52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6A33A-F151-9668-FB8F-C75239DA5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613A9-CDB2-99B2-FEB4-6F84748E4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8B85D-BC66-2828-D2CB-90FC32EDE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675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3C5045-DF02-EB0D-FC23-77130F732B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C4186D-D79A-6303-3567-3781722B7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777B7-04D6-E37A-B02C-0C55F271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5591E-ABCA-72CD-B6EF-9ED98449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816FB-B679-BC1D-51A3-1A3EE58A9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0909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0C0DE-D2AC-08E4-0FD0-41164A137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C8790-8BA6-D9E2-13D2-CDBC64241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E9AE9-CCBE-E9A4-7213-F407CBCB2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92E2-45C9-A8EF-B5BB-98E7655D6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7A181-27ED-29ED-8CF1-82B84DA88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598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AF8CA-EBD1-7F5A-F2C8-A5F839B99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E717E-A4E4-77F4-73C0-73DF3B6D7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8FB2A-EA13-18B2-B39A-836E1DE15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A2A59-A1B9-4D3A-D6AC-B02DC5CE1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189D7-1057-2CB1-4959-CCC57D89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3327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6AEE1-6A8B-19BE-2F24-8081322A4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BD001-0A3A-8770-5C64-28D26ECB3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40883-FFE5-A28A-750C-280EBA9A8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7BC66-1719-DD4A-FDE0-A9D06EB16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B0B4D-0A55-CA4D-11E3-93BF8C5E0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D6353-4A20-0949-222D-EFF77415B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0195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4433C-91DC-B43F-4C23-DF8A8C3D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5AA9C-536D-1818-920D-9C4243A57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AE5A7-61D6-BB54-8AF9-D97F7EEA8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E01E5-0CF4-571D-AB75-5CB047BD99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24B6A1-3230-319A-DAE5-6276A3E221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399150-0807-36EA-9F8F-6604C9D1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E1EFEA-1791-6288-F0B9-38E808462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4AD631-150A-801D-89C6-3902DB50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7069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A018A-AB15-E7CB-5E06-6D1B1C6B5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103DD2-9F07-1BF2-A2B0-BA69F684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E4E928-97E1-8776-D03A-1F2594E4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3EAE53-C14B-8672-8B08-2F921B10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8847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DA5368-AF5F-1250-5E87-A1661FE4B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2E75CA-F9C3-2C4F-BEB9-0B60A1E4A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231E4-0974-88AE-1D01-8DB5498C9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86066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5E004-63C1-EAD2-5EF6-578839A4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AA2A9-8C10-4416-5D77-2B21D3FF7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744118-FEC0-127F-FC38-9EA4907F4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EBB10-F92B-585F-DDB5-74395B62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91E47-C87B-CD02-82E3-DEDCF65DD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E2FCE7-32E8-EF49-D2ED-1E05E6861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4107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52E78-CEB5-DB2A-62FC-A853AD49F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5E009F-9905-6074-1924-A7C14265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E3B81-AD0E-C458-D5FF-C03E07261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23A91-A54C-0E7E-EE15-A8175DA3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FD0AB6-6D4E-BFDC-F43A-BB8B1E18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81ECE5-7DD5-B4E9-6C03-842F2D51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18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761DA4-0E9A-5BC5-19BA-7F86EA014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6EAEB-90E2-01FE-9927-883783CAD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CA217-8D94-99A6-D801-40C3E3912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1A3CB-7A28-4BD5-8BF2-0179978B5500}" type="datetimeFigureOut">
              <a:rPr lang="en-ZA" smtClean="0"/>
              <a:t>2025/11/25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4DCD6-F75F-054E-88C3-687EC8C34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A2748-E3C6-A74F-8FF5-A0A71F7C6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A87602-B615-4ACF-AC9C-73EA0BDE58D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61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9CB26-93EE-2F34-7C12-7D8743C61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2003"/>
          </a:xfrm>
        </p:spPr>
        <p:txBody>
          <a:bodyPr/>
          <a:lstStyle/>
          <a:p>
            <a:r>
              <a:rPr lang="en-ZA" b="1" dirty="0"/>
              <a:t>CEO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DB91A-ADB4-DCA8-DFFA-1267C9714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26468"/>
            <a:ext cx="9144000" cy="2631332"/>
          </a:xfrm>
        </p:spPr>
        <p:txBody>
          <a:bodyPr>
            <a:normAutofit/>
          </a:bodyPr>
          <a:lstStyle/>
          <a:p>
            <a:r>
              <a:rPr lang="en-ZA" sz="2800" b="1" dirty="0"/>
              <a:t>To the Members of Milk SA</a:t>
            </a:r>
          </a:p>
          <a:p>
            <a:endParaRPr lang="en-ZA" sz="2800" b="1" dirty="0"/>
          </a:p>
          <a:p>
            <a:r>
              <a:rPr lang="en-ZA" sz="2800" b="1" dirty="0"/>
              <a:t>At their General Meeting</a:t>
            </a:r>
          </a:p>
          <a:p>
            <a:endParaRPr lang="en-ZA" sz="2800" b="1" dirty="0"/>
          </a:p>
          <a:p>
            <a:r>
              <a:rPr lang="en-ZA" sz="2800" b="1" dirty="0"/>
              <a:t>25 November 2025</a:t>
            </a:r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EA9812CE-ECFB-38C5-49F9-459DCCED5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900" y="5832475"/>
            <a:ext cx="1562100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262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7961BE-6316-55D9-8078-8F2133541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5224" y="781399"/>
            <a:ext cx="6321552" cy="535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22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B8DC5F7-FA93-379F-8BD6-F425618D0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1078" y="590550"/>
            <a:ext cx="5629844" cy="558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48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5E2C07-988F-5914-9098-F1EDB13F6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8665" y="677856"/>
            <a:ext cx="7574146" cy="508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08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102AF3-7809-F3D4-EC73-B27A41962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106" y="558350"/>
            <a:ext cx="8649018" cy="497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77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A01199-DC68-4ADD-042F-351C4F17F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9193" y="744467"/>
            <a:ext cx="7873550" cy="341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63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F211D4-65A0-36A8-2A98-5EE61DB14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9798"/>
            <a:ext cx="10515600" cy="5667165"/>
          </a:xfrm>
        </p:spPr>
        <p:txBody>
          <a:bodyPr/>
          <a:lstStyle/>
          <a:p>
            <a:pPr marL="0" indent="0">
              <a:buNone/>
            </a:pPr>
            <a:r>
              <a:rPr lang="en-ZA" sz="1800" b="1" dirty="0"/>
              <a:t>5. Codex Standards</a:t>
            </a:r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140F219E-35E1-2BD2-B843-E377072C3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181" y="605977"/>
            <a:ext cx="7270051" cy="487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35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113335-CFA6-2B58-123A-151D62987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8523" y="445062"/>
            <a:ext cx="7567685" cy="507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63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D49810-8B8F-4246-6D6F-840BC8299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2031" y="517890"/>
            <a:ext cx="8245683" cy="480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36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56B645-A193-ABE0-09D7-F0F54EF17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9166" y="768743"/>
            <a:ext cx="9479527" cy="46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52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3B1FD-862D-A92E-BF6E-4D7181FE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7300"/>
          </a:xfrm>
        </p:spPr>
        <p:txBody>
          <a:bodyPr/>
          <a:lstStyle/>
          <a:p>
            <a:pPr algn="ctr"/>
            <a:r>
              <a:rPr lang="en-ZA" b="1" dirty="0"/>
              <a:t>Communication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83714-B635-E471-387F-4FE2235C6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002"/>
            <a:ext cx="10515600" cy="4857961"/>
          </a:xfrm>
        </p:spPr>
        <p:txBody>
          <a:bodyPr/>
          <a:lstStyle/>
          <a:p>
            <a:pPr lvl="0"/>
            <a:r>
              <a:rPr lang="en-ZA" dirty="0">
                <a:solidFill>
                  <a:srgbClr val="0070C0"/>
                </a:solidFill>
              </a:rPr>
              <a:t>Monthly You Tube interviews – Plaas Media</a:t>
            </a:r>
          </a:p>
          <a:p>
            <a:pPr lvl="0"/>
            <a:r>
              <a:rPr lang="en-ZA" dirty="0">
                <a:solidFill>
                  <a:srgbClr val="0070C0"/>
                </a:solidFill>
              </a:rPr>
              <a:t>Radio talks – RSG </a:t>
            </a:r>
            <a:r>
              <a:rPr lang="en-ZA" dirty="0" err="1">
                <a:solidFill>
                  <a:srgbClr val="0070C0"/>
                </a:solidFill>
              </a:rPr>
              <a:t>Landbou</a:t>
            </a:r>
            <a:endParaRPr lang="en-ZA" dirty="0">
              <a:solidFill>
                <a:srgbClr val="0070C0"/>
              </a:solidFill>
            </a:endParaRPr>
          </a:p>
          <a:p>
            <a:pPr lvl="0"/>
            <a:r>
              <a:rPr lang="en-ZA" dirty="0">
                <a:solidFill>
                  <a:srgbClr val="0070C0"/>
                </a:solidFill>
              </a:rPr>
              <a:t>Dairy Monthly</a:t>
            </a:r>
          </a:p>
          <a:p>
            <a:pPr lvl="0"/>
            <a:r>
              <a:rPr lang="en-ZA" dirty="0">
                <a:solidFill>
                  <a:srgbClr val="0070C0"/>
                </a:solidFill>
              </a:rPr>
              <a:t>Technical and Policy articles – Stock Farm / </a:t>
            </a:r>
            <a:r>
              <a:rPr lang="en-ZA" dirty="0" err="1">
                <a:solidFill>
                  <a:srgbClr val="0070C0"/>
                </a:solidFill>
              </a:rPr>
              <a:t>Veeplaas</a:t>
            </a:r>
            <a:endParaRPr lang="en-ZA" dirty="0">
              <a:solidFill>
                <a:srgbClr val="0070C0"/>
              </a:solidFill>
            </a:endParaRPr>
          </a:p>
          <a:p>
            <a:pPr lvl="0"/>
            <a:r>
              <a:rPr lang="en-ZA" dirty="0"/>
              <a:t>DSA webinars</a:t>
            </a:r>
          </a:p>
          <a:p>
            <a:pPr lvl="0"/>
            <a:r>
              <a:rPr lang="en-ZA" dirty="0"/>
              <a:t>Dairy Regulations and Standards webinars</a:t>
            </a:r>
          </a:p>
          <a:p>
            <a:pPr lvl="0"/>
            <a:r>
              <a:rPr lang="en-ZA" dirty="0"/>
              <a:t>Consumer education webinars</a:t>
            </a:r>
          </a:p>
          <a:p>
            <a:pPr lvl="0"/>
            <a:r>
              <a:rPr lang="en-ZA" dirty="0"/>
              <a:t>Animal health &amp; welfare webinars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1528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5400F-4DB2-73FD-110E-483982C63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4144"/>
            <a:ext cx="10515600" cy="5422819"/>
          </a:xfrm>
        </p:spPr>
        <p:txBody>
          <a:bodyPr/>
          <a:lstStyle/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sz="4400" dirty="0"/>
              <a:t>If you’ve landed the job,</a:t>
            </a:r>
          </a:p>
          <a:p>
            <a:pPr marL="0" indent="0" algn="ctr">
              <a:buNone/>
            </a:pPr>
            <a:r>
              <a:rPr lang="en-ZA" sz="8000" dirty="0"/>
              <a:t>Don’t just PROVE yourself …</a:t>
            </a:r>
          </a:p>
        </p:txBody>
      </p:sp>
    </p:spTree>
    <p:extLst>
      <p:ext uri="{BB962C8B-B14F-4D97-AF65-F5344CB8AC3E}">
        <p14:creationId xmlns:p14="http://schemas.microsoft.com/office/powerpoint/2010/main" val="325509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D70D5-9DBA-8D06-665B-B751D6BDF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7233"/>
          </a:xfrm>
        </p:spPr>
        <p:txBody>
          <a:bodyPr>
            <a:normAutofit fontScale="90000"/>
          </a:bodyPr>
          <a:lstStyle/>
          <a:p>
            <a:pPr algn="ctr"/>
            <a:br>
              <a:rPr lang="en-ZA" dirty="0"/>
            </a:br>
            <a:r>
              <a:rPr lang="en-ZA" b="1" dirty="0"/>
              <a:t>STATUTORY MEASURE ADMINISTRATION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94294-1DE0-8B9D-196C-9EB0E2CAD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290"/>
            <a:ext cx="10515600" cy="4744673"/>
          </a:xfrm>
        </p:spPr>
        <p:txBody>
          <a:bodyPr>
            <a:normAutofit/>
          </a:bodyPr>
          <a:lstStyle/>
          <a:p>
            <a:pPr lvl="0"/>
            <a:r>
              <a:rPr lang="en-ZA" dirty="0"/>
              <a:t>We have all the ingredients for a sound admin system, and the proof is in the pudding –</a:t>
            </a:r>
          </a:p>
          <a:p>
            <a:pPr lvl="1"/>
            <a:r>
              <a:rPr lang="en-ZA" dirty="0"/>
              <a:t>Highly competent staff</a:t>
            </a:r>
          </a:p>
          <a:p>
            <a:pPr lvl="1"/>
            <a:r>
              <a:rPr lang="en-ZA" dirty="0"/>
              <a:t>Management Information Systems</a:t>
            </a:r>
          </a:p>
          <a:p>
            <a:pPr lvl="1"/>
            <a:r>
              <a:rPr lang="en-ZA" dirty="0"/>
              <a:t>Legal action</a:t>
            </a:r>
          </a:p>
          <a:p>
            <a:pPr lvl="1"/>
            <a:r>
              <a:rPr lang="en-ZA" dirty="0"/>
              <a:t>Debt management</a:t>
            </a:r>
          </a:p>
          <a:p>
            <a:pPr lvl="1"/>
            <a:r>
              <a:rPr lang="en-ZA" dirty="0"/>
              <a:t>Ministerial Inspectors</a:t>
            </a:r>
          </a:p>
          <a:p>
            <a:pPr lvl="0"/>
            <a:r>
              <a:rPr lang="en-ZA" dirty="0"/>
              <a:t>Debt stood at 2,6 debtors days on 31 October 2025 (The Pudding)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01317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49836A-124E-8169-449D-3EFB03C29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9133" y="566738"/>
            <a:ext cx="9973733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6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275DE3-7128-0EEE-9504-D4B64503D7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812" y="965200"/>
            <a:ext cx="60483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26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5C7FD-60E1-22DB-E9C6-D3BDCF9B2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Management Information System: Milk SA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89B260-7AB3-5905-E04D-DCB0BC797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97607"/>
            <a:ext cx="10361177" cy="250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50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5353E-90CC-5164-BD38-A64DC49E9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3944"/>
          </a:xfrm>
        </p:spPr>
        <p:txBody>
          <a:bodyPr/>
          <a:lstStyle/>
          <a:p>
            <a:pPr algn="ctr"/>
            <a:r>
              <a:rPr lang="en-ZA" dirty="0"/>
              <a:t>People: Our most valuable asset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CE0E8-2FCF-BE7D-7F85-D6907721F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119"/>
            <a:ext cx="10515600" cy="4671844"/>
          </a:xfrm>
        </p:spPr>
        <p:txBody>
          <a:bodyPr/>
          <a:lstStyle/>
          <a:p>
            <a:r>
              <a:rPr lang="en-ZA" dirty="0"/>
              <a:t>Milk SA Staff, Project Managers, Directors …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dirty="0"/>
              <a:t>Common understanding of the purpose of Milk SA is key to our success.</a:t>
            </a:r>
          </a:p>
          <a:p>
            <a:endParaRPr lang="en-ZA" dirty="0"/>
          </a:p>
          <a:p>
            <a:r>
              <a:rPr lang="en-ZA" dirty="0"/>
              <a:t>The camaraderie amongst us makes every day a song!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dirty="0"/>
              <a:t>Together, we motivate each other to </a:t>
            </a:r>
            <a:r>
              <a:rPr lang="en-ZA" b="1" dirty="0">
                <a:solidFill>
                  <a:srgbClr val="FF0000"/>
                </a:solidFill>
              </a:rPr>
              <a:t>IMPROVE</a:t>
            </a:r>
            <a:r>
              <a:rPr lang="en-ZA" dirty="0"/>
              <a:t> every day.</a:t>
            </a:r>
          </a:p>
        </p:txBody>
      </p:sp>
    </p:spTree>
    <p:extLst>
      <p:ext uri="{BB962C8B-B14F-4D97-AF65-F5344CB8AC3E}">
        <p14:creationId xmlns:p14="http://schemas.microsoft.com/office/powerpoint/2010/main" val="3877605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E9AD1-692A-B72A-1282-89B26827F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2998"/>
            <a:ext cx="10515600" cy="5403965"/>
          </a:xfrm>
        </p:spPr>
        <p:txBody>
          <a:bodyPr/>
          <a:lstStyle/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dirty="0"/>
              <a:t>Because the Boss wants you to constantly</a:t>
            </a:r>
          </a:p>
          <a:p>
            <a:pPr marL="0" indent="0" algn="ctr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sz="8000" dirty="0"/>
              <a:t>IMPROVE</a:t>
            </a:r>
          </a:p>
        </p:txBody>
      </p:sp>
    </p:spTree>
    <p:extLst>
      <p:ext uri="{BB962C8B-B14F-4D97-AF65-F5344CB8AC3E}">
        <p14:creationId xmlns:p14="http://schemas.microsoft.com/office/powerpoint/2010/main" val="4104869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36E56-D6F3-F520-1DDB-422D4B5AA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1852"/>
            <a:ext cx="10515600" cy="5385111"/>
          </a:xfrm>
        </p:spPr>
        <p:txBody>
          <a:bodyPr/>
          <a:lstStyle/>
          <a:p>
            <a:pPr marL="0" indent="0">
              <a:buNone/>
            </a:pPr>
            <a:r>
              <a:rPr lang="en-ZA" sz="4800" dirty="0"/>
              <a:t>Milk SA has been given a job to do, and we have constantly IMPROVED  in our -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dirty="0"/>
              <a:t>Structures</a:t>
            </a:r>
          </a:p>
          <a:p>
            <a:r>
              <a:rPr lang="en-ZA" dirty="0"/>
              <a:t>Projects</a:t>
            </a:r>
          </a:p>
          <a:p>
            <a:r>
              <a:rPr lang="en-ZA" dirty="0"/>
              <a:t>Communication</a:t>
            </a:r>
          </a:p>
          <a:p>
            <a:r>
              <a:rPr lang="en-ZA" dirty="0"/>
              <a:t>Finances</a:t>
            </a:r>
          </a:p>
          <a:p>
            <a:r>
              <a:rPr lang="en-ZA" dirty="0"/>
              <a:t>Levy and return administration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1710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3B43E-2E73-5394-2318-93FD3CFC2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2335"/>
          </a:xfrm>
        </p:spPr>
        <p:txBody>
          <a:bodyPr/>
          <a:lstStyle/>
          <a:p>
            <a:pPr algn="ctr"/>
            <a:r>
              <a:rPr lang="en-ZA" b="1" dirty="0"/>
              <a:t>New structures in the past few years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16414-A660-5DC0-E2D9-C3B369363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581"/>
            <a:ext cx="10515600" cy="4706382"/>
          </a:xfrm>
        </p:spPr>
        <p:txBody>
          <a:bodyPr>
            <a:normAutofit/>
          </a:bodyPr>
          <a:lstStyle/>
          <a:p>
            <a:pPr lvl="0"/>
            <a:r>
              <a:rPr lang="en-ZA" sz="4000" dirty="0">
                <a:solidFill>
                  <a:srgbClr val="FF0000"/>
                </a:solidFill>
              </a:rPr>
              <a:t>Customs duties &amp; Market access project</a:t>
            </a:r>
          </a:p>
          <a:p>
            <a:pPr lvl="0"/>
            <a:r>
              <a:rPr lang="en-ZA" sz="4000" dirty="0">
                <a:solidFill>
                  <a:schemeClr val="accent4"/>
                </a:solidFill>
              </a:rPr>
              <a:t>Animal Health &amp; Welfare programme</a:t>
            </a:r>
          </a:p>
          <a:p>
            <a:pPr lvl="0"/>
            <a:r>
              <a:rPr lang="en-ZA" sz="4000" dirty="0"/>
              <a:t>Environmental Sustainability programme</a:t>
            </a:r>
          </a:p>
          <a:p>
            <a:pPr lvl="0"/>
            <a:r>
              <a:rPr lang="en-ZA" sz="4000" dirty="0">
                <a:solidFill>
                  <a:schemeClr val="bg2">
                    <a:lumMod val="50000"/>
                  </a:schemeClr>
                </a:solidFill>
              </a:rPr>
              <a:t>Dairy Regulations &amp; Standards Project</a:t>
            </a:r>
          </a:p>
          <a:p>
            <a:pPr lvl="0"/>
            <a:r>
              <a:rPr lang="en-ZA" sz="4000" dirty="0">
                <a:solidFill>
                  <a:schemeClr val="accent2"/>
                </a:solidFill>
              </a:rPr>
              <a:t>The Project Coordination Committee</a:t>
            </a:r>
          </a:p>
          <a:p>
            <a:pPr lvl="0"/>
            <a:r>
              <a:rPr lang="en-ZA" sz="4000" dirty="0">
                <a:solidFill>
                  <a:schemeClr val="accent3"/>
                </a:solidFill>
              </a:rPr>
              <a:t>The Statutory Measures Committee</a:t>
            </a:r>
          </a:p>
        </p:txBody>
      </p:sp>
    </p:spTree>
    <p:extLst>
      <p:ext uri="{BB962C8B-B14F-4D97-AF65-F5344CB8AC3E}">
        <p14:creationId xmlns:p14="http://schemas.microsoft.com/office/powerpoint/2010/main" val="2479865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F209E-0DA0-EE93-C737-557EA4E0C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628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/>
              <a:t>SIGNIFICANT IMPROVEMENTS IN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EAF1F-3F6C-4A32-6E1B-D171F5FAC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703"/>
            <a:ext cx="10515600" cy="4593260"/>
          </a:xfrm>
        </p:spPr>
        <p:txBody>
          <a:bodyPr/>
          <a:lstStyle/>
          <a:p>
            <a:r>
              <a:rPr lang="en-ZA" b="1" dirty="0">
                <a:highlight>
                  <a:srgbClr val="FFFF00"/>
                </a:highlight>
              </a:rPr>
              <a:t>Information Products</a:t>
            </a:r>
          </a:p>
          <a:p>
            <a:pPr lvl="1"/>
            <a:r>
              <a:rPr lang="en-ZA" sz="2800" dirty="0">
                <a:solidFill>
                  <a:srgbClr val="0070C0"/>
                </a:solidFill>
              </a:rPr>
              <a:t>Monthly Dairy Digits</a:t>
            </a:r>
          </a:p>
          <a:p>
            <a:pPr lvl="1"/>
            <a:r>
              <a:rPr lang="en-ZA" sz="2800" dirty="0"/>
              <a:t>Monthly milk flow</a:t>
            </a:r>
          </a:p>
          <a:p>
            <a:pPr lvl="1"/>
            <a:r>
              <a:rPr lang="en-ZA" sz="2800" dirty="0"/>
              <a:t>Quarterly unprocessed (raw) milk conversion into products</a:t>
            </a:r>
          </a:p>
          <a:p>
            <a:pPr lvl="1"/>
            <a:r>
              <a:rPr lang="en-ZA" sz="2800" dirty="0">
                <a:solidFill>
                  <a:srgbClr val="0070C0"/>
                </a:solidFill>
              </a:rPr>
              <a:t>Quarterly review of the performance of the dairy industry</a:t>
            </a:r>
          </a:p>
          <a:p>
            <a:pPr lvl="1"/>
            <a:r>
              <a:rPr lang="en-ZA" sz="2800" dirty="0"/>
              <a:t>Quarterly Import and Export report</a:t>
            </a:r>
          </a:p>
          <a:p>
            <a:pPr lvl="1"/>
            <a:r>
              <a:rPr lang="en-ZA" sz="2800" dirty="0"/>
              <a:t>Quarterly Retail sales quantities and prices</a:t>
            </a:r>
          </a:p>
          <a:p>
            <a:pPr lvl="1"/>
            <a:r>
              <a:rPr lang="en-ZA" sz="2800" dirty="0">
                <a:solidFill>
                  <a:srgbClr val="0070C0"/>
                </a:solidFill>
              </a:rPr>
              <a:t>Biennial </a:t>
            </a:r>
            <a:r>
              <a:rPr lang="en-ZA" sz="2800" dirty="0" err="1">
                <a:solidFill>
                  <a:srgbClr val="0070C0"/>
                </a:solidFill>
              </a:rPr>
              <a:t>Lacto</a:t>
            </a:r>
            <a:r>
              <a:rPr lang="en-ZA" sz="2800" dirty="0">
                <a:solidFill>
                  <a:srgbClr val="0070C0"/>
                </a:solidFill>
              </a:rPr>
              <a:t> Data</a:t>
            </a:r>
          </a:p>
          <a:p>
            <a:pPr lvl="1"/>
            <a:r>
              <a:rPr lang="en-ZA" sz="2800" dirty="0"/>
              <a:t>Annual International Farm Comparative Report</a:t>
            </a:r>
          </a:p>
          <a:p>
            <a:pPr lvl="1"/>
            <a:r>
              <a:rPr lang="en-ZA" sz="2800" dirty="0"/>
              <a:t>Annual World Dairy Situation Report</a:t>
            </a:r>
          </a:p>
          <a:p>
            <a:pPr lvl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92351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0DD7B-8BD4-AC40-E684-904C6555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6920"/>
          </a:xfrm>
        </p:spPr>
        <p:txBody>
          <a:bodyPr/>
          <a:lstStyle/>
          <a:p>
            <a:pPr algn="ctr"/>
            <a:r>
              <a:rPr lang="en-ZA" b="1" dirty="0"/>
              <a:t>CUSTOMS DUTIES &amp; MARKET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28FAD-653D-CF4C-B175-7410F7D8D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4021"/>
            <a:ext cx="10515600" cy="4762942"/>
          </a:xfrm>
        </p:spPr>
        <p:txBody>
          <a:bodyPr>
            <a:normAutofit/>
          </a:bodyPr>
          <a:lstStyle/>
          <a:p>
            <a:r>
              <a:rPr lang="en-US" b="1" dirty="0"/>
              <a:t>Trade negotiations and market access</a:t>
            </a:r>
          </a:p>
          <a:p>
            <a:r>
              <a:rPr lang="af-ZA" b="1" dirty="0"/>
              <a:t>Trade protection and tariff dispensation</a:t>
            </a:r>
            <a:endParaRPr lang="en-ZA" dirty="0"/>
          </a:p>
          <a:p>
            <a:r>
              <a:rPr lang="af-ZA" b="1" dirty="0"/>
              <a:t>Import and export monitoring</a:t>
            </a:r>
            <a:endParaRPr lang="en-ZA" dirty="0"/>
          </a:p>
          <a:p>
            <a:r>
              <a:rPr lang="en-US" b="1" dirty="0"/>
              <a:t>The effect of animal diseases on international trade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77798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3E84C-251D-2FFD-7C5A-0AEA1DA21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665"/>
          </a:xfrm>
        </p:spPr>
        <p:txBody>
          <a:bodyPr/>
          <a:lstStyle/>
          <a:p>
            <a:pPr algn="ctr"/>
            <a:r>
              <a:rPr lang="en-ZA" b="1" dirty="0"/>
              <a:t>Regulations and Standards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20085-6487-473F-31E9-B01C4441C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4338"/>
            <a:ext cx="10515600" cy="4932625"/>
          </a:xfrm>
        </p:spPr>
        <p:txBody>
          <a:bodyPr>
            <a:normAutofit/>
          </a:bodyPr>
          <a:lstStyle/>
          <a:p>
            <a:r>
              <a:rPr lang="en-ZA" dirty="0"/>
              <a:t>The regulatory </a:t>
            </a:r>
            <a:r>
              <a:rPr lang="en-ZA" u="sng" dirty="0"/>
              <a:t>landscape</a:t>
            </a:r>
            <a:r>
              <a:rPr lang="en-ZA" dirty="0"/>
              <a:t> relating to milk and other dairy products is of multi-dimensional nature, and involves regulations in different domains </a:t>
            </a:r>
            <a:r>
              <a:rPr lang="en-ZA" dirty="0">
                <a:highlight>
                  <a:srgbClr val="FFFF00"/>
                </a:highlight>
              </a:rPr>
              <a:t>…</a:t>
            </a:r>
          </a:p>
          <a:p>
            <a:r>
              <a:rPr lang="en-ZA" u="sng" dirty="0"/>
              <a:t>Participation</a:t>
            </a:r>
            <a:r>
              <a:rPr lang="en-ZA" dirty="0"/>
              <a:t> in the formalisation of draft regulations and standards and comments on regulatory matters, as well as </a:t>
            </a:r>
            <a:r>
              <a:rPr lang="en-ZA" u="sng" dirty="0"/>
              <a:t>communication</a:t>
            </a:r>
            <a:r>
              <a:rPr lang="en-ZA" dirty="0"/>
              <a:t> through Milk SA in the interest of the dairy industry and other stakeholders.</a:t>
            </a:r>
          </a:p>
          <a:p>
            <a:r>
              <a:rPr lang="en-ZA" dirty="0"/>
              <a:t>Participation in the African Organisation for Standardisation (ARSO) technical committee</a:t>
            </a:r>
          </a:p>
          <a:p>
            <a:r>
              <a:rPr lang="en-ZA" dirty="0" err="1"/>
              <a:t>Nejahmogul</a:t>
            </a:r>
            <a:r>
              <a:rPr lang="en-ZA" dirty="0"/>
              <a:t> saga: The project saved PD’s and Processors ±R60 mil p.a.</a:t>
            </a:r>
          </a:p>
        </p:txBody>
      </p:sp>
    </p:spTree>
    <p:extLst>
      <p:ext uri="{BB962C8B-B14F-4D97-AF65-F5344CB8AC3E}">
        <p14:creationId xmlns:p14="http://schemas.microsoft.com/office/powerpoint/2010/main" val="16148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3B630-A9C5-D642-9335-F93D6B86B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5518"/>
          </a:xfrm>
        </p:spPr>
        <p:txBody>
          <a:bodyPr/>
          <a:lstStyle/>
          <a:p>
            <a:pPr algn="ctr"/>
            <a:r>
              <a:rPr lang="en-ZA" dirty="0"/>
              <a:t>Legislation and Standards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CFFB39-5804-477C-CBD3-843144E54B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7310" y="1319213"/>
            <a:ext cx="509738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68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470</Words>
  <Application>Microsoft Office PowerPoint</Application>
  <PresentationFormat>Widescreen</PresentationFormat>
  <Paragraphs>96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 Theme</vt:lpstr>
      <vt:lpstr>CEO Presentation</vt:lpstr>
      <vt:lpstr>PowerPoint Presentation</vt:lpstr>
      <vt:lpstr>PowerPoint Presentation</vt:lpstr>
      <vt:lpstr>PowerPoint Presentation</vt:lpstr>
      <vt:lpstr>New structures in the past few years</vt:lpstr>
      <vt:lpstr>SIGNIFICANT IMPROVEMENTS IN PROJECTS</vt:lpstr>
      <vt:lpstr>CUSTOMS DUTIES &amp; MARKET ACCESS</vt:lpstr>
      <vt:lpstr>Regulations and Standards Project</vt:lpstr>
      <vt:lpstr>Legislation and Standards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Communication initiatives</vt:lpstr>
      <vt:lpstr> STATUTORY MEASURE ADMINISTRATION </vt:lpstr>
      <vt:lpstr>PowerPoint Presentation</vt:lpstr>
      <vt:lpstr>PowerPoint Presentation</vt:lpstr>
      <vt:lpstr>PowerPoint Presentation</vt:lpstr>
      <vt:lpstr>People: Our most valuable asset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CEO Presentation</dc:title>
  <dc:creator>Nico Fouche</dc:creator>
  <cp:lastModifiedBy>Nico Fouche</cp:lastModifiedBy>
  <cp:revision>80</cp:revision>
  <dcterms:created xsi:type="dcterms:W3CDTF">2025-06-02T14:08:17Z</dcterms:created>
  <dcterms:modified xsi:type="dcterms:W3CDTF">2025-11-25T16:20:27Z</dcterms:modified>
</cp:coreProperties>
</file>