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6"/>
  </p:notesMasterIdLst>
  <p:handoutMasterIdLst>
    <p:handoutMasterId r:id="rId37"/>
  </p:handoutMasterIdLst>
  <p:sldIdLst>
    <p:sldId id="557" r:id="rId5"/>
    <p:sldId id="601" r:id="rId6"/>
    <p:sldId id="652" r:id="rId7"/>
    <p:sldId id="679" r:id="rId8"/>
    <p:sldId id="663" r:id="rId9"/>
    <p:sldId id="603" r:id="rId10"/>
    <p:sldId id="668" r:id="rId11"/>
    <p:sldId id="677" r:id="rId12"/>
    <p:sldId id="667" r:id="rId13"/>
    <p:sldId id="676" r:id="rId14"/>
    <p:sldId id="654" r:id="rId15"/>
    <p:sldId id="672" r:id="rId16"/>
    <p:sldId id="680" r:id="rId17"/>
    <p:sldId id="604" r:id="rId18"/>
    <p:sldId id="633" r:id="rId19"/>
    <p:sldId id="675" r:id="rId20"/>
    <p:sldId id="640" r:id="rId21"/>
    <p:sldId id="673" r:id="rId22"/>
    <p:sldId id="605" r:id="rId23"/>
    <p:sldId id="642" r:id="rId24"/>
    <p:sldId id="656" r:id="rId25"/>
    <p:sldId id="674" r:id="rId26"/>
    <p:sldId id="589" r:id="rId27"/>
    <p:sldId id="645" r:id="rId28"/>
    <p:sldId id="643" r:id="rId29"/>
    <p:sldId id="618" r:id="rId30"/>
    <p:sldId id="635" r:id="rId31"/>
    <p:sldId id="596" r:id="rId32"/>
    <p:sldId id="563" r:id="rId33"/>
    <p:sldId id="678" r:id="rId34"/>
    <p:sldId id="669" r:id="rId3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rtus van Heerden" initials="BvH" lastIdx="0" clrIdx="0">
    <p:extLst>
      <p:ext uri="{19B8F6BF-5375-455C-9EA6-DF929625EA0E}">
        <p15:presenceInfo xmlns:p15="http://schemas.microsoft.com/office/powerpoint/2012/main" userId="S-1-5-21-642463569-756165387-5522801-19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1AE"/>
    <a:srgbClr val="0062AC"/>
    <a:srgbClr val="0079CC"/>
    <a:srgbClr val="0261AC"/>
    <a:srgbClr val="8FBFF9"/>
    <a:srgbClr val="037BDF"/>
    <a:srgbClr val="0062B0"/>
    <a:srgbClr val="D5E3FB"/>
    <a:srgbClr val="00904B"/>
    <a:srgbClr val="025A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6" autoAdjust="0"/>
    <p:restoredTop sz="89020" autoAdjust="0"/>
  </p:normalViewPr>
  <p:slideViewPr>
    <p:cSldViewPr snapToGrid="0">
      <p:cViewPr varScale="1">
        <p:scale>
          <a:sx n="73" d="100"/>
          <a:sy n="73" d="100"/>
        </p:scale>
        <p:origin x="1018" y="67"/>
      </p:cViewPr>
      <p:guideLst>
        <p:guide pos="3840"/>
        <p:guide orient="horz" pos="2160"/>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jade\AppData\Roaming\Microsoft\Excel\Dairy%20digits%20figure%20(005)%20(version%201).xlsb"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943101416619336"/>
          <c:y val="0.1287415324539613"/>
          <c:w val="0.69438649199200908"/>
          <c:h val="0.77234388192744818"/>
        </c:manualLayout>
      </c:layout>
      <c:barChart>
        <c:barDir val="col"/>
        <c:grouping val="clustered"/>
        <c:varyColors val="0"/>
        <c:ser>
          <c:idx val="2"/>
          <c:order val="2"/>
          <c:tx>
            <c:strRef>
              <c:f>'Sheet 1'!$F$230</c:f>
              <c:strCache>
                <c:ptCount val="1"/>
                <c:pt idx="0">
                  <c:v>Net imports (right axis)</c:v>
                </c:pt>
              </c:strCache>
            </c:strRef>
          </c:tx>
          <c:spPr>
            <a:solidFill>
              <a:srgbClr val="00B050"/>
            </a:solidFill>
            <a:ln>
              <a:noFill/>
            </a:ln>
            <a:effectLst/>
          </c:spPr>
          <c:invertIfNegative val="0"/>
          <c:cat>
            <c:numRef>
              <c:f>'Sheet 1'!$L$231:$V$231</c:f>
              <c:numCache>
                <c:formatCode>0</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extLst/>
            </c:numRef>
          </c:cat>
          <c:val>
            <c:numRef>
              <c:f>'Sheet 1'!$K$243:$V$243</c:f>
              <c:numCache>
                <c:formatCode>0.00</c:formatCode>
                <c:ptCount val="12"/>
                <c:pt idx="0">
                  <c:v>-56</c:v>
                </c:pt>
                <c:pt idx="1">
                  <c:v>42.604999999999997</c:v>
                </c:pt>
                <c:pt idx="2">
                  <c:v>120.289</c:v>
                </c:pt>
                <c:pt idx="3">
                  <c:v>141.16399999999999</c:v>
                </c:pt>
                <c:pt idx="4">
                  <c:v>147.5</c:v>
                </c:pt>
                <c:pt idx="5">
                  <c:v>126.18999999999998</c:v>
                </c:pt>
                <c:pt idx="6">
                  <c:v>170.97</c:v>
                </c:pt>
                <c:pt idx="7">
                  <c:v>135.95000000000002</c:v>
                </c:pt>
                <c:pt idx="8">
                  <c:v>151.35000000000002</c:v>
                </c:pt>
                <c:pt idx="9" formatCode="General">
                  <c:v>50.8</c:v>
                </c:pt>
                <c:pt idx="10">
                  <c:v>65.500000000000014</c:v>
                </c:pt>
                <c:pt idx="11">
                  <c:v>-54.305731999999999</c:v>
                </c:pt>
              </c:numCache>
              <c:extLst/>
            </c:numRef>
          </c:val>
          <c:extLst>
            <c:ext xmlns:c16="http://schemas.microsoft.com/office/drawing/2014/chart" uri="{C3380CC4-5D6E-409C-BE32-E72D297353CC}">
              <c16:uniqueId val="{00000000-6243-42C3-9D1D-35F840530773}"/>
            </c:ext>
          </c:extLst>
        </c:ser>
        <c:dLbls>
          <c:showLegendKey val="0"/>
          <c:showVal val="0"/>
          <c:showCatName val="0"/>
          <c:showSerName val="0"/>
          <c:showPercent val="0"/>
          <c:showBubbleSize val="0"/>
        </c:dLbls>
        <c:gapWidth val="150"/>
        <c:axId val="520837880"/>
        <c:axId val="520835912"/>
      </c:barChart>
      <c:lineChart>
        <c:grouping val="standard"/>
        <c:varyColors val="0"/>
        <c:ser>
          <c:idx val="0"/>
          <c:order val="0"/>
          <c:tx>
            <c:v>Unprocessed milk purchases (left axis)</c:v>
          </c:tx>
          <c:spPr>
            <a:ln w="28575" cap="rnd">
              <a:solidFill>
                <a:schemeClr val="accent1"/>
              </a:solidFill>
              <a:round/>
            </a:ln>
            <a:effectLst/>
          </c:spPr>
          <c:marker>
            <c:symbol val="none"/>
          </c:marker>
          <c:cat>
            <c:numRef>
              <c:f>'Sheet 1'!$K$231:$V$231</c:f>
              <c:numCache>
                <c:formatCode>0</c:formatCode>
                <c:ptCount val="12"/>
                <c:pt idx="0" formatCode="General">
                  <c:v>2013</c:v>
                </c:pt>
                <c:pt idx="1">
                  <c:v>2014</c:v>
                </c:pt>
                <c:pt idx="2">
                  <c:v>2015</c:v>
                </c:pt>
                <c:pt idx="3">
                  <c:v>2016</c:v>
                </c:pt>
                <c:pt idx="4">
                  <c:v>2017</c:v>
                </c:pt>
                <c:pt idx="5">
                  <c:v>2018</c:v>
                </c:pt>
                <c:pt idx="6">
                  <c:v>2019</c:v>
                </c:pt>
                <c:pt idx="7">
                  <c:v>2020</c:v>
                </c:pt>
                <c:pt idx="8">
                  <c:v>2021</c:v>
                </c:pt>
                <c:pt idx="9">
                  <c:v>2022</c:v>
                </c:pt>
                <c:pt idx="10">
                  <c:v>2023</c:v>
                </c:pt>
                <c:pt idx="11">
                  <c:v>2024</c:v>
                </c:pt>
              </c:numCache>
              <c:extLst/>
            </c:numRef>
          </c:cat>
          <c:val>
            <c:numRef>
              <c:f>'Sheet 1'!$K$244:$V$244</c:f>
              <c:numCache>
                <c:formatCode>#,##0</c:formatCode>
                <c:ptCount val="12"/>
                <c:pt idx="0">
                  <c:v>2816.9416620905477</c:v>
                </c:pt>
                <c:pt idx="1">
                  <c:v>2891.3673870421394</c:v>
                </c:pt>
                <c:pt idx="2">
                  <c:v>3075.4708898797981</c:v>
                </c:pt>
                <c:pt idx="3">
                  <c:v>3061.6967724068436</c:v>
                </c:pt>
                <c:pt idx="4">
                  <c:v>3154.0152006591697</c:v>
                </c:pt>
                <c:pt idx="5">
                  <c:v>3306.0663047692901</c:v>
                </c:pt>
                <c:pt idx="6">
                  <c:v>3327.6502520356721</c:v>
                </c:pt>
                <c:pt idx="7">
                  <c:v>3322.3478092283831</c:v>
                </c:pt>
                <c:pt idx="8">
                  <c:v>3298.8561457929432</c:v>
                </c:pt>
                <c:pt idx="9">
                  <c:v>3247.2479643272586</c:v>
                </c:pt>
                <c:pt idx="10">
                  <c:v>3236.9823575029081</c:v>
                </c:pt>
                <c:pt idx="11">
                  <c:v>3352.1326095385807</c:v>
                </c:pt>
              </c:numCache>
              <c:extLst/>
            </c:numRef>
          </c:val>
          <c:smooth val="0"/>
          <c:extLst>
            <c:ext xmlns:c16="http://schemas.microsoft.com/office/drawing/2014/chart" uri="{C3380CC4-5D6E-409C-BE32-E72D297353CC}">
              <c16:uniqueId val="{00000001-6243-42C3-9D1D-35F840530773}"/>
            </c:ext>
          </c:extLst>
        </c:ser>
        <c:ser>
          <c:idx val="1"/>
          <c:order val="1"/>
          <c:tx>
            <c:strRef>
              <c:f>'Sheet 1'!$F$245</c:f>
              <c:strCache>
                <c:ptCount val="1"/>
                <c:pt idx="0">
                  <c:v>Tot supply</c:v>
                </c:pt>
              </c:strCache>
            </c:strRef>
          </c:tx>
          <c:spPr>
            <a:ln w="28575" cap="rnd">
              <a:solidFill>
                <a:schemeClr val="accent2"/>
              </a:solidFill>
              <a:round/>
            </a:ln>
            <a:effectLst/>
          </c:spPr>
          <c:marker>
            <c:symbol val="none"/>
          </c:marker>
          <c:cat>
            <c:numRef>
              <c:f>'Sheet 1'!$K$231:$V$231</c:f>
              <c:numCache>
                <c:formatCode>0</c:formatCode>
                <c:ptCount val="12"/>
                <c:pt idx="0" formatCode="General">
                  <c:v>2013</c:v>
                </c:pt>
                <c:pt idx="1">
                  <c:v>2014</c:v>
                </c:pt>
                <c:pt idx="2">
                  <c:v>2015</c:v>
                </c:pt>
                <c:pt idx="3">
                  <c:v>2016</c:v>
                </c:pt>
                <c:pt idx="4">
                  <c:v>2017</c:v>
                </c:pt>
                <c:pt idx="5">
                  <c:v>2018</c:v>
                </c:pt>
                <c:pt idx="6">
                  <c:v>2019</c:v>
                </c:pt>
                <c:pt idx="7">
                  <c:v>2020</c:v>
                </c:pt>
                <c:pt idx="8">
                  <c:v>2021</c:v>
                </c:pt>
                <c:pt idx="9">
                  <c:v>2022</c:v>
                </c:pt>
                <c:pt idx="10">
                  <c:v>2023</c:v>
                </c:pt>
                <c:pt idx="11">
                  <c:v>2024</c:v>
                </c:pt>
              </c:numCache>
              <c:extLst/>
            </c:numRef>
          </c:cat>
          <c:val>
            <c:numRef>
              <c:f>'Sheet 1'!$K$245:$V$245</c:f>
              <c:numCache>
                <c:formatCode>#,##0</c:formatCode>
                <c:ptCount val="12"/>
                <c:pt idx="0">
                  <c:v>2760.9416620905477</c:v>
                </c:pt>
                <c:pt idx="1">
                  <c:v>2933.9723870421394</c:v>
                </c:pt>
                <c:pt idx="2">
                  <c:v>3195.7598898797983</c:v>
                </c:pt>
                <c:pt idx="3">
                  <c:v>3202.8607724068434</c:v>
                </c:pt>
                <c:pt idx="4">
                  <c:v>3301.5152006591697</c:v>
                </c:pt>
                <c:pt idx="5">
                  <c:v>3432.2563047692902</c:v>
                </c:pt>
                <c:pt idx="6">
                  <c:v>3498.6202520356719</c:v>
                </c:pt>
                <c:pt idx="7">
                  <c:v>3458.2978092283829</c:v>
                </c:pt>
                <c:pt idx="8">
                  <c:v>3450.2061457929431</c:v>
                </c:pt>
                <c:pt idx="9">
                  <c:v>3298.0479643272588</c:v>
                </c:pt>
                <c:pt idx="10">
                  <c:v>3302.4823575029081</c:v>
                </c:pt>
                <c:pt idx="11">
                  <c:v>3297.8268775385809</c:v>
                </c:pt>
              </c:numCache>
              <c:extLst/>
            </c:numRef>
          </c:val>
          <c:smooth val="0"/>
          <c:extLst>
            <c:ext xmlns:c16="http://schemas.microsoft.com/office/drawing/2014/chart" uri="{C3380CC4-5D6E-409C-BE32-E72D297353CC}">
              <c16:uniqueId val="{00000002-6243-42C3-9D1D-35F840530773}"/>
            </c:ext>
          </c:extLst>
        </c:ser>
        <c:dLbls>
          <c:showLegendKey val="0"/>
          <c:showVal val="0"/>
          <c:showCatName val="0"/>
          <c:showSerName val="0"/>
          <c:showPercent val="0"/>
          <c:showBubbleSize val="0"/>
        </c:dLbls>
        <c:marker val="1"/>
        <c:smooth val="0"/>
        <c:axId val="1458192191"/>
        <c:axId val="1458193023"/>
      </c:lineChart>
      <c:catAx>
        <c:axId val="1458192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458193023"/>
        <c:crosses val="autoZero"/>
        <c:auto val="1"/>
        <c:lblAlgn val="ctr"/>
        <c:lblOffset val="100"/>
        <c:noMultiLvlLbl val="0"/>
      </c:catAx>
      <c:valAx>
        <c:axId val="1458193023"/>
        <c:scaling>
          <c:orientation val="minMax"/>
          <c:min val="24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en-ZA"/>
                  <a:t>1000 t milk equivalent</a:t>
                </a:r>
              </a:p>
            </c:rich>
          </c:tx>
          <c:layout>
            <c:manualLayout>
              <c:xMode val="edge"/>
              <c:yMode val="edge"/>
              <c:x val="2.1214701885668548E-2"/>
              <c:y val="0.24807012442551152"/>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458192191"/>
        <c:crosses val="autoZero"/>
        <c:crossBetween val="between"/>
      </c:valAx>
      <c:valAx>
        <c:axId val="520835912"/>
        <c:scaling>
          <c:orientation val="minMax"/>
        </c:scaling>
        <c:delete val="0"/>
        <c:axPos val="r"/>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en-US"/>
                  <a:t>1000 t milk equivalent</a:t>
                </a:r>
              </a:p>
            </c:rich>
          </c:tx>
          <c:layout>
            <c:manualLayout>
              <c:xMode val="edge"/>
              <c:yMode val="edge"/>
              <c:x val="0.94718164218834344"/>
              <c:y val="0.28258262181232535"/>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title>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520837880"/>
        <c:crosses val="max"/>
        <c:crossBetween val="between"/>
        <c:majorUnit val="50"/>
      </c:valAx>
      <c:catAx>
        <c:axId val="520837880"/>
        <c:scaling>
          <c:orientation val="minMax"/>
        </c:scaling>
        <c:delete val="1"/>
        <c:axPos val="b"/>
        <c:numFmt formatCode="0" sourceLinked="1"/>
        <c:majorTickMark val="out"/>
        <c:minorTickMark val="none"/>
        <c:tickLblPos val="nextTo"/>
        <c:crossAx val="520835912"/>
        <c:crosses val="autoZero"/>
        <c:auto val="1"/>
        <c:lblAlgn val="ctr"/>
        <c:lblOffset val="100"/>
        <c:noMultiLvlLbl val="0"/>
      </c:catAx>
      <c:spPr>
        <a:noFill/>
        <a:ln>
          <a:noFill/>
        </a:ln>
        <a:effectLst/>
      </c:spPr>
    </c:plotArea>
    <c:legend>
      <c:legendPos val="b"/>
      <c:layout>
        <c:manualLayout>
          <c:xMode val="edge"/>
          <c:yMode val="edge"/>
          <c:x val="1.5472627091826287E-2"/>
          <c:y val="1.1676404768314965E-2"/>
          <c:w val="0.97402836009135219"/>
          <c:h val="5.7129877996019728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2000">
          <a:solidFill>
            <a:schemeClr val="tx1"/>
          </a:solidFill>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8.svg"/><Relationship Id="rId5" Type="http://schemas.openxmlformats.org/officeDocument/2006/relationships/image" Target="../media/image11.png"/><Relationship Id="rId4" Type="http://schemas.openxmlformats.org/officeDocument/2006/relationships/image" Target="../media/image10.svg"/></Relationships>
</file>

<file path=ppt/diagrams/_rels/data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8.svg"/><Relationship Id="rId5" Type="http://schemas.openxmlformats.org/officeDocument/2006/relationships/image" Target="../media/image11.png"/><Relationship Id="rId4" Type="http://schemas.openxmlformats.org/officeDocument/2006/relationships/image" Target="../media/image10.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365D34-37AF-4D8C-9D44-A0E2668F0438}" type="doc">
      <dgm:prSet loTypeId="urn:microsoft.com/office/officeart/2005/8/layout/hList7" loCatId="list" qsTypeId="urn:microsoft.com/office/officeart/2005/8/quickstyle/simple1" qsCatId="simple" csTypeId="urn:microsoft.com/office/officeart/2005/8/colors/accent0_3" csCatId="mainScheme" phldr="1"/>
      <dgm:spPr/>
      <dgm:t>
        <a:bodyPr/>
        <a:lstStyle/>
        <a:p>
          <a:endParaRPr lang="en-ZA"/>
        </a:p>
      </dgm:t>
    </dgm:pt>
    <dgm:pt modelId="{895C277A-3C1C-414C-ACED-3BCCD13E13F5}">
      <dgm:prSet phldrT="[Text]" custT="1"/>
      <dgm:spPr>
        <a:solidFill>
          <a:srgbClr val="0062AC"/>
        </a:solidFill>
      </dgm:spPr>
      <dgm:t>
        <a:bodyPr/>
        <a:lstStyle/>
        <a:p>
          <a:r>
            <a:rPr lang="en-ZA" sz="2800" dirty="0">
              <a:latin typeface="Arial Rounded MT Bold" pitchFamily="34" charset="0"/>
            </a:rPr>
            <a:t>International economy</a:t>
          </a:r>
        </a:p>
      </dgm:t>
    </dgm:pt>
    <dgm:pt modelId="{A2F5C76F-201D-41F9-BEDD-059E3D050478}" type="parTrans" cxnId="{D2FDD441-2AD7-4B74-B534-7DA9DA5B93C2}">
      <dgm:prSet/>
      <dgm:spPr/>
      <dgm:t>
        <a:bodyPr/>
        <a:lstStyle/>
        <a:p>
          <a:endParaRPr lang="en-ZA"/>
        </a:p>
      </dgm:t>
    </dgm:pt>
    <dgm:pt modelId="{B849A35D-15DD-413F-87CD-97F81E24FD50}" type="sibTrans" cxnId="{D2FDD441-2AD7-4B74-B534-7DA9DA5B93C2}">
      <dgm:prSet/>
      <dgm:spPr/>
      <dgm:t>
        <a:bodyPr/>
        <a:lstStyle/>
        <a:p>
          <a:endParaRPr lang="en-ZA"/>
        </a:p>
      </dgm:t>
    </dgm:pt>
    <dgm:pt modelId="{AAEC80B8-A29D-4583-BBDD-AC464787780B}">
      <dgm:prSet custT="1"/>
      <dgm:spPr/>
      <dgm:t>
        <a:bodyPr/>
        <a:lstStyle/>
        <a:p>
          <a:r>
            <a:rPr lang="en-ZA" sz="2800" dirty="0">
              <a:latin typeface="Arial Rounded MT Bold" pitchFamily="34" charset="0"/>
            </a:rPr>
            <a:t>International dairy situation</a:t>
          </a:r>
        </a:p>
      </dgm:t>
    </dgm:pt>
    <dgm:pt modelId="{32615363-4B95-42F5-A20C-9CF31CE92B6B}" type="parTrans" cxnId="{255710F7-2E67-496A-B3D1-4A8A6FB75F5A}">
      <dgm:prSet/>
      <dgm:spPr/>
      <dgm:t>
        <a:bodyPr/>
        <a:lstStyle/>
        <a:p>
          <a:endParaRPr lang="en-ZA"/>
        </a:p>
      </dgm:t>
    </dgm:pt>
    <dgm:pt modelId="{8C9DC2D3-624A-4FB7-A9BB-FCD0F0724CAD}" type="sibTrans" cxnId="{255710F7-2E67-496A-B3D1-4A8A6FB75F5A}">
      <dgm:prSet/>
      <dgm:spPr/>
      <dgm:t>
        <a:bodyPr/>
        <a:lstStyle/>
        <a:p>
          <a:endParaRPr lang="en-ZA"/>
        </a:p>
      </dgm:t>
    </dgm:pt>
    <dgm:pt modelId="{55CBB6C0-9926-4122-90CB-3FA03BDB9F9B}">
      <dgm:prSet custT="1"/>
      <dgm:spPr/>
      <dgm:t>
        <a:bodyPr/>
        <a:lstStyle/>
        <a:p>
          <a:r>
            <a:rPr lang="en-ZA" sz="2800" dirty="0">
              <a:latin typeface="Arial Rounded MT Bold" pitchFamily="34" charset="0"/>
            </a:rPr>
            <a:t>SA economic situation</a:t>
          </a:r>
        </a:p>
      </dgm:t>
    </dgm:pt>
    <dgm:pt modelId="{0F96D68E-1E97-430B-9387-130AF932CF17}" type="parTrans" cxnId="{0FC0ED99-78A7-41C3-A4C9-2E76638ECC56}">
      <dgm:prSet/>
      <dgm:spPr/>
      <dgm:t>
        <a:bodyPr/>
        <a:lstStyle/>
        <a:p>
          <a:endParaRPr lang="en-ZA"/>
        </a:p>
      </dgm:t>
    </dgm:pt>
    <dgm:pt modelId="{F6A2674D-9142-4B62-8201-880402AAD0FB}" type="sibTrans" cxnId="{0FC0ED99-78A7-41C3-A4C9-2E76638ECC56}">
      <dgm:prSet/>
      <dgm:spPr/>
      <dgm:t>
        <a:bodyPr/>
        <a:lstStyle/>
        <a:p>
          <a:endParaRPr lang="en-ZA"/>
        </a:p>
      </dgm:t>
    </dgm:pt>
    <dgm:pt modelId="{98F14676-EF7C-4C24-B713-4FC6C8F01C09}">
      <dgm:prSet custT="1"/>
      <dgm:spPr/>
      <dgm:t>
        <a:bodyPr/>
        <a:lstStyle/>
        <a:p>
          <a:r>
            <a:rPr lang="en-ZA" sz="2800" dirty="0">
              <a:latin typeface="Arial Rounded MT Bold" pitchFamily="34" charset="0"/>
            </a:rPr>
            <a:t>SA dairy situation</a:t>
          </a:r>
        </a:p>
      </dgm:t>
    </dgm:pt>
    <dgm:pt modelId="{83A3D98B-F8CE-4097-B086-95FF474CEEE8}" type="parTrans" cxnId="{A7A092DE-9F65-4369-9A3C-A0365F13ED1A}">
      <dgm:prSet/>
      <dgm:spPr/>
      <dgm:t>
        <a:bodyPr/>
        <a:lstStyle/>
        <a:p>
          <a:endParaRPr lang="en-ZA"/>
        </a:p>
      </dgm:t>
    </dgm:pt>
    <dgm:pt modelId="{82BE917D-604D-4211-AA5D-1172ACD2C791}" type="sibTrans" cxnId="{A7A092DE-9F65-4369-9A3C-A0365F13ED1A}">
      <dgm:prSet/>
      <dgm:spPr/>
      <dgm:t>
        <a:bodyPr/>
        <a:lstStyle/>
        <a:p>
          <a:endParaRPr lang="en-ZA"/>
        </a:p>
      </dgm:t>
    </dgm:pt>
    <dgm:pt modelId="{5BFF68FB-1D83-41DD-A3D1-6449C58D90D5}" type="pres">
      <dgm:prSet presAssocID="{E5365D34-37AF-4D8C-9D44-A0E2668F0438}" presName="Name0" presStyleCnt="0">
        <dgm:presLayoutVars>
          <dgm:dir/>
          <dgm:resizeHandles val="exact"/>
        </dgm:presLayoutVars>
      </dgm:prSet>
      <dgm:spPr/>
    </dgm:pt>
    <dgm:pt modelId="{DBAE9C6B-E4BD-483B-9F11-AEF960F744C8}" type="pres">
      <dgm:prSet presAssocID="{E5365D34-37AF-4D8C-9D44-A0E2668F0438}" presName="fgShape" presStyleLbl="fgShp" presStyleIdx="0" presStyleCnt="1"/>
      <dgm:spPr/>
    </dgm:pt>
    <dgm:pt modelId="{D26BD1CF-5C4D-4240-8CB9-830B24A24A78}" type="pres">
      <dgm:prSet presAssocID="{E5365D34-37AF-4D8C-9D44-A0E2668F0438}" presName="linComp" presStyleCnt="0"/>
      <dgm:spPr/>
    </dgm:pt>
    <dgm:pt modelId="{4FA6D0D2-3C03-4607-95A9-1668363AAA60}" type="pres">
      <dgm:prSet presAssocID="{895C277A-3C1C-414C-ACED-3BCCD13E13F5}" presName="compNode" presStyleCnt="0"/>
      <dgm:spPr/>
    </dgm:pt>
    <dgm:pt modelId="{243E78FF-50A1-43A1-8D72-35150718949C}" type="pres">
      <dgm:prSet presAssocID="{895C277A-3C1C-414C-ACED-3BCCD13E13F5}" presName="bkgdShape" presStyleLbl="node1" presStyleIdx="0" presStyleCnt="4"/>
      <dgm:spPr/>
    </dgm:pt>
    <dgm:pt modelId="{A2FE84C6-A6EE-41D4-9342-5BE4DB88B4B8}" type="pres">
      <dgm:prSet presAssocID="{895C277A-3C1C-414C-ACED-3BCCD13E13F5}" presName="nodeTx" presStyleLbl="node1" presStyleIdx="0" presStyleCnt="4">
        <dgm:presLayoutVars>
          <dgm:bulletEnabled val="1"/>
        </dgm:presLayoutVars>
      </dgm:prSet>
      <dgm:spPr/>
    </dgm:pt>
    <dgm:pt modelId="{7C32D94C-7092-4F94-94FA-5B46D99207DA}" type="pres">
      <dgm:prSet presAssocID="{895C277A-3C1C-414C-ACED-3BCCD13E13F5}" presName="invisiNode" presStyleLbl="node1" presStyleIdx="0" presStyleCnt="4"/>
      <dgm:spPr/>
    </dgm:pt>
    <dgm:pt modelId="{9D93309F-B39F-4EFC-9DA6-2E1606AEFBE0}" type="pres">
      <dgm:prSet presAssocID="{895C277A-3C1C-414C-ACED-3BCCD13E13F5}" presName="imagNode"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r graph with upward trend with solid fill"/>
        </a:ext>
      </dgm:extLst>
    </dgm:pt>
    <dgm:pt modelId="{C5098424-F33D-42C1-B4D0-6E195C3C70E6}" type="pres">
      <dgm:prSet presAssocID="{B849A35D-15DD-413F-87CD-97F81E24FD50}" presName="sibTrans" presStyleLbl="sibTrans2D1" presStyleIdx="0" presStyleCnt="0"/>
      <dgm:spPr/>
    </dgm:pt>
    <dgm:pt modelId="{C761377C-2C21-4CA5-BDC5-C22F6D9A1F2F}" type="pres">
      <dgm:prSet presAssocID="{AAEC80B8-A29D-4583-BBDD-AC464787780B}" presName="compNode" presStyleCnt="0"/>
      <dgm:spPr/>
    </dgm:pt>
    <dgm:pt modelId="{68C94181-1827-4C39-A460-98CB7C3F6906}" type="pres">
      <dgm:prSet presAssocID="{AAEC80B8-A29D-4583-BBDD-AC464787780B}" presName="bkgdShape" presStyleLbl="node1" presStyleIdx="1" presStyleCnt="4"/>
      <dgm:spPr/>
    </dgm:pt>
    <dgm:pt modelId="{CE91FD60-CB7D-4647-A4ED-7C8A00EAD8C7}" type="pres">
      <dgm:prSet presAssocID="{AAEC80B8-A29D-4583-BBDD-AC464787780B}" presName="nodeTx" presStyleLbl="node1" presStyleIdx="1" presStyleCnt="4">
        <dgm:presLayoutVars>
          <dgm:bulletEnabled val="1"/>
        </dgm:presLayoutVars>
      </dgm:prSet>
      <dgm:spPr/>
    </dgm:pt>
    <dgm:pt modelId="{91CCDDD3-31EB-4C54-9951-1F8FAC3A59EB}" type="pres">
      <dgm:prSet presAssocID="{AAEC80B8-A29D-4583-BBDD-AC464787780B}" presName="invisiNode" presStyleLbl="node1" presStyleIdx="1" presStyleCnt="4"/>
      <dgm:spPr/>
    </dgm:pt>
    <dgm:pt modelId="{B76006B3-E147-4ECE-B8DB-556D3841C5FB}" type="pres">
      <dgm:prSet presAssocID="{AAEC80B8-A29D-4583-BBDD-AC464787780B}" presName="imagNode" presStyleLbl="fgImgPlac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Earth Globe - Asia with solid fill"/>
        </a:ext>
      </dgm:extLst>
    </dgm:pt>
    <dgm:pt modelId="{7A94F29E-A7EA-4799-A193-AEB21091D444}" type="pres">
      <dgm:prSet presAssocID="{8C9DC2D3-624A-4FB7-A9BB-FCD0F0724CAD}" presName="sibTrans" presStyleLbl="sibTrans2D1" presStyleIdx="0" presStyleCnt="0"/>
      <dgm:spPr/>
    </dgm:pt>
    <dgm:pt modelId="{021CF00F-34B5-46AF-98E6-5D5E2BB22D89}" type="pres">
      <dgm:prSet presAssocID="{55CBB6C0-9926-4122-90CB-3FA03BDB9F9B}" presName="compNode" presStyleCnt="0"/>
      <dgm:spPr/>
    </dgm:pt>
    <dgm:pt modelId="{B620604B-7126-4E9E-B1D9-4A6642B03037}" type="pres">
      <dgm:prSet presAssocID="{55CBB6C0-9926-4122-90CB-3FA03BDB9F9B}" presName="bkgdShape" presStyleLbl="node1" presStyleIdx="2" presStyleCnt="4"/>
      <dgm:spPr/>
    </dgm:pt>
    <dgm:pt modelId="{31A199BF-3D80-48BB-B16C-925D145E0E20}" type="pres">
      <dgm:prSet presAssocID="{55CBB6C0-9926-4122-90CB-3FA03BDB9F9B}" presName="nodeTx" presStyleLbl="node1" presStyleIdx="2" presStyleCnt="4">
        <dgm:presLayoutVars>
          <dgm:bulletEnabled val="1"/>
        </dgm:presLayoutVars>
      </dgm:prSet>
      <dgm:spPr/>
    </dgm:pt>
    <dgm:pt modelId="{94DA5C03-B34C-4F9C-AC78-CB611E2C936A}" type="pres">
      <dgm:prSet presAssocID="{55CBB6C0-9926-4122-90CB-3FA03BDB9F9B}" presName="invisiNode" presStyleLbl="node1" presStyleIdx="2" presStyleCnt="4"/>
      <dgm:spPr/>
    </dgm:pt>
    <dgm:pt modelId="{68C71F9B-3150-4A4C-8783-8B6D35731A18}" type="pres">
      <dgm:prSet presAssocID="{55CBB6C0-9926-4122-90CB-3FA03BDB9F9B}" presName="imagNode" presStyleLbl="fgImgPlac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Upward trend"/>
        </a:ext>
      </dgm:extLst>
    </dgm:pt>
    <dgm:pt modelId="{46220DA2-444E-434C-AC6D-95E5003C21D3}" type="pres">
      <dgm:prSet presAssocID="{F6A2674D-9142-4B62-8201-880402AAD0FB}" presName="sibTrans" presStyleLbl="sibTrans2D1" presStyleIdx="0" presStyleCnt="0"/>
      <dgm:spPr/>
    </dgm:pt>
    <dgm:pt modelId="{CD997ADF-7902-43A3-98DB-60DB2A2CB526}" type="pres">
      <dgm:prSet presAssocID="{98F14676-EF7C-4C24-B713-4FC6C8F01C09}" presName="compNode" presStyleCnt="0"/>
      <dgm:spPr/>
    </dgm:pt>
    <dgm:pt modelId="{12611D9C-3BCA-4481-B69E-982981D61102}" type="pres">
      <dgm:prSet presAssocID="{98F14676-EF7C-4C24-B713-4FC6C8F01C09}" presName="bkgdShape" presStyleLbl="node1" presStyleIdx="3" presStyleCnt="4" custScaleX="102543"/>
      <dgm:spPr/>
    </dgm:pt>
    <dgm:pt modelId="{C9C933FF-A098-4697-8873-5DFC6270DE8C}" type="pres">
      <dgm:prSet presAssocID="{98F14676-EF7C-4C24-B713-4FC6C8F01C09}" presName="nodeTx" presStyleLbl="node1" presStyleIdx="3" presStyleCnt="4">
        <dgm:presLayoutVars>
          <dgm:bulletEnabled val="1"/>
        </dgm:presLayoutVars>
      </dgm:prSet>
      <dgm:spPr/>
    </dgm:pt>
    <dgm:pt modelId="{051B35A8-ECA0-4C86-89BD-619C60F10FE2}" type="pres">
      <dgm:prSet presAssocID="{98F14676-EF7C-4C24-B713-4FC6C8F01C09}" presName="invisiNode" presStyleLbl="node1" presStyleIdx="3" presStyleCnt="4"/>
      <dgm:spPr/>
    </dgm:pt>
    <dgm:pt modelId="{FCA60F9D-A395-4A50-96AB-AC00A2BD253F}" type="pres">
      <dgm:prSet presAssocID="{98F14676-EF7C-4C24-B713-4FC6C8F01C09}" presName="imagNode" presStyleLbl="fgImgPlac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Africa with solid fill"/>
        </a:ext>
      </dgm:extLst>
    </dgm:pt>
  </dgm:ptLst>
  <dgm:cxnLst>
    <dgm:cxn modelId="{33BD2923-F761-4EFD-AA86-CD538A6A87E9}" type="presOf" srcId="{8C9DC2D3-624A-4FB7-A9BB-FCD0F0724CAD}" destId="{7A94F29E-A7EA-4799-A193-AEB21091D444}" srcOrd="0" destOrd="0" presId="urn:microsoft.com/office/officeart/2005/8/layout/hList7"/>
    <dgm:cxn modelId="{753A8831-5F0F-4F93-B48F-4BCE4ADC683E}" type="presOf" srcId="{B849A35D-15DD-413F-87CD-97F81E24FD50}" destId="{C5098424-F33D-42C1-B4D0-6E195C3C70E6}" srcOrd="0" destOrd="0" presId="urn:microsoft.com/office/officeart/2005/8/layout/hList7"/>
    <dgm:cxn modelId="{D2FDD441-2AD7-4B74-B534-7DA9DA5B93C2}" srcId="{E5365D34-37AF-4D8C-9D44-A0E2668F0438}" destId="{895C277A-3C1C-414C-ACED-3BCCD13E13F5}" srcOrd="0" destOrd="0" parTransId="{A2F5C76F-201D-41F9-BEDD-059E3D050478}" sibTransId="{B849A35D-15DD-413F-87CD-97F81E24FD50}"/>
    <dgm:cxn modelId="{0049CB43-796A-4531-A0C5-6A46ACF69F0E}" type="presOf" srcId="{895C277A-3C1C-414C-ACED-3BCCD13E13F5}" destId="{243E78FF-50A1-43A1-8D72-35150718949C}" srcOrd="0" destOrd="0" presId="urn:microsoft.com/office/officeart/2005/8/layout/hList7"/>
    <dgm:cxn modelId="{A47BA66B-F442-429B-AB62-9F9F08401019}" type="presOf" srcId="{98F14676-EF7C-4C24-B713-4FC6C8F01C09}" destId="{C9C933FF-A098-4697-8873-5DFC6270DE8C}" srcOrd="1" destOrd="0" presId="urn:microsoft.com/office/officeart/2005/8/layout/hList7"/>
    <dgm:cxn modelId="{B29C0D91-C857-40F1-B717-658D04980581}" type="presOf" srcId="{55CBB6C0-9926-4122-90CB-3FA03BDB9F9B}" destId="{B620604B-7126-4E9E-B1D9-4A6642B03037}" srcOrd="0" destOrd="0" presId="urn:microsoft.com/office/officeart/2005/8/layout/hList7"/>
    <dgm:cxn modelId="{526B0698-DA35-4578-B6B3-83CC35AE72A9}" type="presOf" srcId="{98F14676-EF7C-4C24-B713-4FC6C8F01C09}" destId="{12611D9C-3BCA-4481-B69E-982981D61102}" srcOrd="0" destOrd="0" presId="urn:microsoft.com/office/officeart/2005/8/layout/hList7"/>
    <dgm:cxn modelId="{0FC0ED99-78A7-41C3-A4C9-2E76638ECC56}" srcId="{E5365D34-37AF-4D8C-9D44-A0E2668F0438}" destId="{55CBB6C0-9926-4122-90CB-3FA03BDB9F9B}" srcOrd="2" destOrd="0" parTransId="{0F96D68E-1E97-430B-9387-130AF932CF17}" sibTransId="{F6A2674D-9142-4B62-8201-880402AAD0FB}"/>
    <dgm:cxn modelId="{FEE0CE9C-0AD0-4700-B8D5-69A4F41C6497}" type="presOf" srcId="{AAEC80B8-A29D-4583-BBDD-AC464787780B}" destId="{CE91FD60-CB7D-4647-A4ED-7C8A00EAD8C7}" srcOrd="1" destOrd="0" presId="urn:microsoft.com/office/officeart/2005/8/layout/hList7"/>
    <dgm:cxn modelId="{62D399A4-63C8-4F42-A4B2-E67F090811E0}" type="presOf" srcId="{895C277A-3C1C-414C-ACED-3BCCD13E13F5}" destId="{A2FE84C6-A6EE-41D4-9342-5BE4DB88B4B8}" srcOrd="1" destOrd="0" presId="urn:microsoft.com/office/officeart/2005/8/layout/hList7"/>
    <dgm:cxn modelId="{A298D6C6-DEDF-49E7-BD99-AAED66460E17}" type="presOf" srcId="{AAEC80B8-A29D-4583-BBDD-AC464787780B}" destId="{68C94181-1827-4C39-A460-98CB7C3F6906}" srcOrd="0" destOrd="0" presId="urn:microsoft.com/office/officeart/2005/8/layout/hList7"/>
    <dgm:cxn modelId="{FFB109C7-0689-440B-AE1E-BBCFE532F446}" type="presOf" srcId="{F6A2674D-9142-4B62-8201-880402AAD0FB}" destId="{46220DA2-444E-434C-AC6D-95E5003C21D3}" srcOrd="0" destOrd="0" presId="urn:microsoft.com/office/officeart/2005/8/layout/hList7"/>
    <dgm:cxn modelId="{E85D9BD3-E6FB-40C7-899C-5A3990477772}" type="presOf" srcId="{55CBB6C0-9926-4122-90CB-3FA03BDB9F9B}" destId="{31A199BF-3D80-48BB-B16C-925D145E0E20}" srcOrd="1" destOrd="0" presId="urn:microsoft.com/office/officeart/2005/8/layout/hList7"/>
    <dgm:cxn modelId="{A7A092DE-9F65-4369-9A3C-A0365F13ED1A}" srcId="{E5365D34-37AF-4D8C-9D44-A0E2668F0438}" destId="{98F14676-EF7C-4C24-B713-4FC6C8F01C09}" srcOrd="3" destOrd="0" parTransId="{83A3D98B-F8CE-4097-B086-95FF474CEEE8}" sibTransId="{82BE917D-604D-4211-AA5D-1172ACD2C791}"/>
    <dgm:cxn modelId="{61B5D5ED-C8A6-4721-95B7-89905071221E}" type="presOf" srcId="{E5365D34-37AF-4D8C-9D44-A0E2668F0438}" destId="{5BFF68FB-1D83-41DD-A3D1-6449C58D90D5}" srcOrd="0" destOrd="0" presId="urn:microsoft.com/office/officeart/2005/8/layout/hList7"/>
    <dgm:cxn modelId="{255710F7-2E67-496A-B3D1-4A8A6FB75F5A}" srcId="{E5365D34-37AF-4D8C-9D44-A0E2668F0438}" destId="{AAEC80B8-A29D-4583-BBDD-AC464787780B}" srcOrd="1" destOrd="0" parTransId="{32615363-4B95-42F5-A20C-9CF31CE92B6B}" sibTransId="{8C9DC2D3-624A-4FB7-A9BB-FCD0F0724CAD}"/>
    <dgm:cxn modelId="{A1A3D05C-11C7-448A-A5E3-DB4DA87F1206}" type="presParOf" srcId="{5BFF68FB-1D83-41DD-A3D1-6449C58D90D5}" destId="{DBAE9C6B-E4BD-483B-9F11-AEF960F744C8}" srcOrd="0" destOrd="0" presId="urn:microsoft.com/office/officeart/2005/8/layout/hList7"/>
    <dgm:cxn modelId="{86B02315-4F30-4B60-9253-B81770B64C96}" type="presParOf" srcId="{5BFF68FB-1D83-41DD-A3D1-6449C58D90D5}" destId="{D26BD1CF-5C4D-4240-8CB9-830B24A24A78}" srcOrd="1" destOrd="0" presId="urn:microsoft.com/office/officeart/2005/8/layout/hList7"/>
    <dgm:cxn modelId="{7E364B6D-F64D-4613-BDF0-EB64B3F51963}" type="presParOf" srcId="{D26BD1CF-5C4D-4240-8CB9-830B24A24A78}" destId="{4FA6D0D2-3C03-4607-95A9-1668363AAA60}" srcOrd="0" destOrd="0" presId="urn:microsoft.com/office/officeart/2005/8/layout/hList7"/>
    <dgm:cxn modelId="{6B7126C6-26A3-4A9E-B1E8-5A502D2D8A0B}" type="presParOf" srcId="{4FA6D0D2-3C03-4607-95A9-1668363AAA60}" destId="{243E78FF-50A1-43A1-8D72-35150718949C}" srcOrd="0" destOrd="0" presId="urn:microsoft.com/office/officeart/2005/8/layout/hList7"/>
    <dgm:cxn modelId="{1A30B42E-7751-46BF-9CE8-C96808486610}" type="presParOf" srcId="{4FA6D0D2-3C03-4607-95A9-1668363AAA60}" destId="{A2FE84C6-A6EE-41D4-9342-5BE4DB88B4B8}" srcOrd="1" destOrd="0" presId="urn:microsoft.com/office/officeart/2005/8/layout/hList7"/>
    <dgm:cxn modelId="{3B1C2A40-65E4-4F5F-9131-585958814A1B}" type="presParOf" srcId="{4FA6D0D2-3C03-4607-95A9-1668363AAA60}" destId="{7C32D94C-7092-4F94-94FA-5B46D99207DA}" srcOrd="2" destOrd="0" presId="urn:microsoft.com/office/officeart/2005/8/layout/hList7"/>
    <dgm:cxn modelId="{C7454BEE-789F-4D34-A02B-B0BDD3F2272E}" type="presParOf" srcId="{4FA6D0D2-3C03-4607-95A9-1668363AAA60}" destId="{9D93309F-B39F-4EFC-9DA6-2E1606AEFBE0}" srcOrd="3" destOrd="0" presId="urn:microsoft.com/office/officeart/2005/8/layout/hList7"/>
    <dgm:cxn modelId="{E0051216-0D50-4F1F-9C19-675459CF4F50}" type="presParOf" srcId="{D26BD1CF-5C4D-4240-8CB9-830B24A24A78}" destId="{C5098424-F33D-42C1-B4D0-6E195C3C70E6}" srcOrd="1" destOrd="0" presId="urn:microsoft.com/office/officeart/2005/8/layout/hList7"/>
    <dgm:cxn modelId="{D00F6440-FA76-439A-8EA2-49DA24E18547}" type="presParOf" srcId="{D26BD1CF-5C4D-4240-8CB9-830B24A24A78}" destId="{C761377C-2C21-4CA5-BDC5-C22F6D9A1F2F}" srcOrd="2" destOrd="0" presId="urn:microsoft.com/office/officeart/2005/8/layout/hList7"/>
    <dgm:cxn modelId="{AF2FDB51-6D54-41AB-A826-E8A1B7B9F1E4}" type="presParOf" srcId="{C761377C-2C21-4CA5-BDC5-C22F6D9A1F2F}" destId="{68C94181-1827-4C39-A460-98CB7C3F6906}" srcOrd="0" destOrd="0" presId="urn:microsoft.com/office/officeart/2005/8/layout/hList7"/>
    <dgm:cxn modelId="{7FE3F0FB-0A88-4E1E-9C12-9684F8A40118}" type="presParOf" srcId="{C761377C-2C21-4CA5-BDC5-C22F6D9A1F2F}" destId="{CE91FD60-CB7D-4647-A4ED-7C8A00EAD8C7}" srcOrd="1" destOrd="0" presId="urn:microsoft.com/office/officeart/2005/8/layout/hList7"/>
    <dgm:cxn modelId="{1319F996-45C6-4B4B-8754-34D5C8825E41}" type="presParOf" srcId="{C761377C-2C21-4CA5-BDC5-C22F6D9A1F2F}" destId="{91CCDDD3-31EB-4C54-9951-1F8FAC3A59EB}" srcOrd="2" destOrd="0" presId="urn:microsoft.com/office/officeart/2005/8/layout/hList7"/>
    <dgm:cxn modelId="{187F4B7B-648F-4979-8BDA-6F9851B1934F}" type="presParOf" srcId="{C761377C-2C21-4CA5-BDC5-C22F6D9A1F2F}" destId="{B76006B3-E147-4ECE-B8DB-556D3841C5FB}" srcOrd="3" destOrd="0" presId="urn:microsoft.com/office/officeart/2005/8/layout/hList7"/>
    <dgm:cxn modelId="{962942D3-2F29-4DE8-A8CD-F4A0452A2C99}" type="presParOf" srcId="{D26BD1CF-5C4D-4240-8CB9-830B24A24A78}" destId="{7A94F29E-A7EA-4799-A193-AEB21091D444}" srcOrd="3" destOrd="0" presId="urn:microsoft.com/office/officeart/2005/8/layout/hList7"/>
    <dgm:cxn modelId="{63C2FE42-2485-4B07-BEF9-18221AD16D5D}" type="presParOf" srcId="{D26BD1CF-5C4D-4240-8CB9-830B24A24A78}" destId="{021CF00F-34B5-46AF-98E6-5D5E2BB22D89}" srcOrd="4" destOrd="0" presId="urn:microsoft.com/office/officeart/2005/8/layout/hList7"/>
    <dgm:cxn modelId="{35802DF9-0455-4B11-B0F4-3C57C5438A8B}" type="presParOf" srcId="{021CF00F-34B5-46AF-98E6-5D5E2BB22D89}" destId="{B620604B-7126-4E9E-B1D9-4A6642B03037}" srcOrd="0" destOrd="0" presId="urn:microsoft.com/office/officeart/2005/8/layout/hList7"/>
    <dgm:cxn modelId="{11A51124-3F0C-4F56-9198-C7BB925F04BF}" type="presParOf" srcId="{021CF00F-34B5-46AF-98E6-5D5E2BB22D89}" destId="{31A199BF-3D80-48BB-B16C-925D145E0E20}" srcOrd="1" destOrd="0" presId="urn:microsoft.com/office/officeart/2005/8/layout/hList7"/>
    <dgm:cxn modelId="{0ACE5A0C-DCA0-49C0-BF60-83E5AC1C246E}" type="presParOf" srcId="{021CF00F-34B5-46AF-98E6-5D5E2BB22D89}" destId="{94DA5C03-B34C-4F9C-AC78-CB611E2C936A}" srcOrd="2" destOrd="0" presId="urn:microsoft.com/office/officeart/2005/8/layout/hList7"/>
    <dgm:cxn modelId="{E4EE66F4-F51D-4810-BAE6-2D70A59E18A9}" type="presParOf" srcId="{021CF00F-34B5-46AF-98E6-5D5E2BB22D89}" destId="{68C71F9B-3150-4A4C-8783-8B6D35731A18}" srcOrd="3" destOrd="0" presId="urn:microsoft.com/office/officeart/2005/8/layout/hList7"/>
    <dgm:cxn modelId="{FD07DA53-F55A-480A-AA00-0185A5AB9CB0}" type="presParOf" srcId="{D26BD1CF-5C4D-4240-8CB9-830B24A24A78}" destId="{46220DA2-444E-434C-AC6D-95E5003C21D3}" srcOrd="5" destOrd="0" presId="urn:microsoft.com/office/officeart/2005/8/layout/hList7"/>
    <dgm:cxn modelId="{B888180D-F8B5-47C6-906A-795CC237B2B4}" type="presParOf" srcId="{D26BD1CF-5C4D-4240-8CB9-830B24A24A78}" destId="{CD997ADF-7902-43A3-98DB-60DB2A2CB526}" srcOrd="6" destOrd="0" presId="urn:microsoft.com/office/officeart/2005/8/layout/hList7"/>
    <dgm:cxn modelId="{99B1F591-8D42-482F-BD6C-E5276CB95D45}" type="presParOf" srcId="{CD997ADF-7902-43A3-98DB-60DB2A2CB526}" destId="{12611D9C-3BCA-4481-B69E-982981D61102}" srcOrd="0" destOrd="0" presId="urn:microsoft.com/office/officeart/2005/8/layout/hList7"/>
    <dgm:cxn modelId="{0F7CEDF4-3D9F-47DD-A0E2-AE354BF6681E}" type="presParOf" srcId="{CD997ADF-7902-43A3-98DB-60DB2A2CB526}" destId="{C9C933FF-A098-4697-8873-5DFC6270DE8C}" srcOrd="1" destOrd="0" presId="urn:microsoft.com/office/officeart/2005/8/layout/hList7"/>
    <dgm:cxn modelId="{62D3B72B-18EC-48B7-8091-F6E6C6D224D7}" type="presParOf" srcId="{CD997ADF-7902-43A3-98DB-60DB2A2CB526}" destId="{051B35A8-ECA0-4C86-89BD-619C60F10FE2}" srcOrd="2" destOrd="0" presId="urn:microsoft.com/office/officeart/2005/8/layout/hList7"/>
    <dgm:cxn modelId="{4C0A6E2B-56E8-49D6-9249-76C397CEB4A3}" type="presParOf" srcId="{CD997ADF-7902-43A3-98DB-60DB2A2CB526}" destId="{FCA60F9D-A395-4A50-96AB-AC00A2BD253F}"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365D34-37AF-4D8C-9D44-A0E2668F0438}" type="doc">
      <dgm:prSet loTypeId="urn:microsoft.com/office/officeart/2005/8/layout/hList7" loCatId="list" qsTypeId="urn:microsoft.com/office/officeart/2005/8/quickstyle/simple1" qsCatId="simple" csTypeId="urn:microsoft.com/office/officeart/2005/8/colors/accent0_3" csCatId="mainScheme" phldr="1"/>
      <dgm:spPr/>
      <dgm:t>
        <a:bodyPr/>
        <a:lstStyle/>
        <a:p>
          <a:endParaRPr lang="en-ZA"/>
        </a:p>
      </dgm:t>
    </dgm:pt>
    <dgm:pt modelId="{895C277A-3C1C-414C-ACED-3BCCD13E13F5}">
      <dgm:prSet phldrT="[Text]" custT="1"/>
      <dgm:spPr/>
      <dgm:t>
        <a:bodyPr/>
        <a:lstStyle/>
        <a:p>
          <a:r>
            <a:rPr lang="en-ZA" sz="2800" dirty="0">
              <a:latin typeface="Arial Rounded MT Bold" pitchFamily="34" charset="0"/>
            </a:rPr>
            <a:t>International economy</a:t>
          </a:r>
        </a:p>
      </dgm:t>
    </dgm:pt>
    <dgm:pt modelId="{A2F5C76F-201D-41F9-BEDD-059E3D050478}" type="parTrans" cxnId="{D2FDD441-2AD7-4B74-B534-7DA9DA5B93C2}">
      <dgm:prSet/>
      <dgm:spPr/>
      <dgm:t>
        <a:bodyPr/>
        <a:lstStyle/>
        <a:p>
          <a:endParaRPr lang="en-ZA"/>
        </a:p>
      </dgm:t>
    </dgm:pt>
    <dgm:pt modelId="{B849A35D-15DD-413F-87CD-97F81E24FD50}" type="sibTrans" cxnId="{D2FDD441-2AD7-4B74-B534-7DA9DA5B93C2}">
      <dgm:prSet/>
      <dgm:spPr/>
      <dgm:t>
        <a:bodyPr/>
        <a:lstStyle/>
        <a:p>
          <a:endParaRPr lang="en-ZA"/>
        </a:p>
      </dgm:t>
    </dgm:pt>
    <dgm:pt modelId="{AAEC80B8-A29D-4583-BBDD-AC464787780B}">
      <dgm:prSet custT="1"/>
      <dgm:spPr>
        <a:solidFill>
          <a:srgbClr val="0062AC"/>
        </a:solidFill>
      </dgm:spPr>
      <dgm:t>
        <a:bodyPr/>
        <a:lstStyle/>
        <a:p>
          <a:r>
            <a:rPr lang="en-ZA" sz="2800" dirty="0">
              <a:latin typeface="Arial Rounded MT Bold" pitchFamily="34" charset="0"/>
            </a:rPr>
            <a:t>International dairy situation</a:t>
          </a:r>
        </a:p>
      </dgm:t>
    </dgm:pt>
    <dgm:pt modelId="{32615363-4B95-42F5-A20C-9CF31CE92B6B}" type="parTrans" cxnId="{255710F7-2E67-496A-B3D1-4A8A6FB75F5A}">
      <dgm:prSet/>
      <dgm:spPr/>
      <dgm:t>
        <a:bodyPr/>
        <a:lstStyle/>
        <a:p>
          <a:endParaRPr lang="en-ZA"/>
        </a:p>
      </dgm:t>
    </dgm:pt>
    <dgm:pt modelId="{8C9DC2D3-624A-4FB7-A9BB-FCD0F0724CAD}" type="sibTrans" cxnId="{255710F7-2E67-496A-B3D1-4A8A6FB75F5A}">
      <dgm:prSet/>
      <dgm:spPr/>
      <dgm:t>
        <a:bodyPr/>
        <a:lstStyle/>
        <a:p>
          <a:endParaRPr lang="en-ZA"/>
        </a:p>
      </dgm:t>
    </dgm:pt>
    <dgm:pt modelId="{55CBB6C0-9926-4122-90CB-3FA03BDB9F9B}">
      <dgm:prSet custT="1"/>
      <dgm:spPr/>
      <dgm:t>
        <a:bodyPr/>
        <a:lstStyle/>
        <a:p>
          <a:r>
            <a:rPr lang="en-ZA" sz="2800" dirty="0">
              <a:latin typeface="Arial Rounded MT Bold" pitchFamily="34" charset="0"/>
            </a:rPr>
            <a:t>SA economic situation</a:t>
          </a:r>
        </a:p>
      </dgm:t>
    </dgm:pt>
    <dgm:pt modelId="{0F96D68E-1E97-430B-9387-130AF932CF17}" type="parTrans" cxnId="{0FC0ED99-78A7-41C3-A4C9-2E76638ECC56}">
      <dgm:prSet/>
      <dgm:spPr/>
      <dgm:t>
        <a:bodyPr/>
        <a:lstStyle/>
        <a:p>
          <a:endParaRPr lang="en-ZA"/>
        </a:p>
      </dgm:t>
    </dgm:pt>
    <dgm:pt modelId="{F6A2674D-9142-4B62-8201-880402AAD0FB}" type="sibTrans" cxnId="{0FC0ED99-78A7-41C3-A4C9-2E76638ECC56}">
      <dgm:prSet/>
      <dgm:spPr/>
      <dgm:t>
        <a:bodyPr/>
        <a:lstStyle/>
        <a:p>
          <a:endParaRPr lang="en-ZA"/>
        </a:p>
      </dgm:t>
    </dgm:pt>
    <dgm:pt modelId="{98F14676-EF7C-4C24-B713-4FC6C8F01C09}">
      <dgm:prSet custT="1"/>
      <dgm:spPr/>
      <dgm:t>
        <a:bodyPr/>
        <a:lstStyle/>
        <a:p>
          <a:r>
            <a:rPr lang="en-ZA" sz="2800" dirty="0">
              <a:latin typeface="Arial Rounded MT Bold" pitchFamily="34" charset="0"/>
            </a:rPr>
            <a:t>SA dairy situation</a:t>
          </a:r>
        </a:p>
      </dgm:t>
    </dgm:pt>
    <dgm:pt modelId="{83A3D98B-F8CE-4097-B086-95FF474CEEE8}" type="parTrans" cxnId="{A7A092DE-9F65-4369-9A3C-A0365F13ED1A}">
      <dgm:prSet/>
      <dgm:spPr/>
      <dgm:t>
        <a:bodyPr/>
        <a:lstStyle/>
        <a:p>
          <a:endParaRPr lang="en-ZA"/>
        </a:p>
      </dgm:t>
    </dgm:pt>
    <dgm:pt modelId="{82BE917D-604D-4211-AA5D-1172ACD2C791}" type="sibTrans" cxnId="{A7A092DE-9F65-4369-9A3C-A0365F13ED1A}">
      <dgm:prSet/>
      <dgm:spPr/>
      <dgm:t>
        <a:bodyPr/>
        <a:lstStyle/>
        <a:p>
          <a:endParaRPr lang="en-ZA"/>
        </a:p>
      </dgm:t>
    </dgm:pt>
    <dgm:pt modelId="{5BFF68FB-1D83-41DD-A3D1-6449C58D90D5}" type="pres">
      <dgm:prSet presAssocID="{E5365D34-37AF-4D8C-9D44-A0E2668F0438}" presName="Name0" presStyleCnt="0">
        <dgm:presLayoutVars>
          <dgm:dir/>
          <dgm:resizeHandles val="exact"/>
        </dgm:presLayoutVars>
      </dgm:prSet>
      <dgm:spPr/>
    </dgm:pt>
    <dgm:pt modelId="{DBAE9C6B-E4BD-483B-9F11-AEF960F744C8}" type="pres">
      <dgm:prSet presAssocID="{E5365D34-37AF-4D8C-9D44-A0E2668F0438}" presName="fgShape" presStyleLbl="fgShp" presStyleIdx="0" presStyleCnt="1"/>
      <dgm:spPr/>
    </dgm:pt>
    <dgm:pt modelId="{D26BD1CF-5C4D-4240-8CB9-830B24A24A78}" type="pres">
      <dgm:prSet presAssocID="{E5365D34-37AF-4D8C-9D44-A0E2668F0438}" presName="linComp" presStyleCnt="0"/>
      <dgm:spPr/>
    </dgm:pt>
    <dgm:pt modelId="{4FA6D0D2-3C03-4607-95A9-1668363AAA60}" type="pres">
      <dgm:prSet presAssocID="{895C277A-3C1C-414C-ACED-3BCCD13E13F5}" presName="compNode" presStyleCnt="0"/>
      <dgm:spPr/>
    </dgm:pt>
    <dgm:pt modelId="{243E78FF-50A1-43A1-8D72-35150718949C}" type="pres">
      <dgm:prSet presAssocID="{895C277A-3C1C-414C-ACED-3BCCD13E13F5}" presName="bkgdShape" presStyleLbl="node1" presStyleIdx="0" presStyleCnt="4"/>
      <dgm:spPr/>
    </dgm:pt>
    <dgm:pt modelId="{A2FE84C6-A6EE-41D4-9342-5BE4DB88B4B8}" type="pres">
      <dgm:prSet presAssocID="{895C277A-3C1C-414C-ACED-3BCCD13E13F5}" presName="nodeTx" presStyleLbl="node1" presStyleIdx="0" presStyleCnt="4">
        <dgm:presLayoutVars>
          <dgm:bulletEnabled val="1"/>
        </dgm:presLayoutVars>
      </dgm:prSet>
      <dgm:spPr/>
    </dgm:pt>
    <dgm:pt modelId="{7C32D94C-7092-4F94-94FA-5B46D99207DA}" type="pres">
      <dgm:prSet presAssocID="{895C277A-3C1C-414C-ACED-3BCCD13E13F5}" presName="invisiNode" presStyleLbl="node1" presStyleIdx="0" presStyleCnt="4"/>
      <dgm:spPr/>
    </dgm:pt>
    <dgm:pt modelId="{9D93309F-B39F-4EFC-9DA6-2E1606AEFBE0}" type="pres">
      <dgm:prSet presAssocID="{895C277A-3C1C-414C-ACED-3BCCD13E13F5}" presName="imagNode"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r graph with upward trend with solid fill"/>
        </a:ext>
      </dgm:extLst>
    </dgm:pt>
    <dgm:pt modelId="{C5098424-F33D-42C1-B4D0-6E195C3C70E6}" type="pres">
      <dgm:prSet presAssocID="{B849A35D-15DD-413F-87CD-97F81E24FD50}" presName="sibTrans" presStyleLbl="sibTrans2D1" presStyleIdx="0" presStyleCnt="0"/>
      <dgm:spPr/>
    </dgm:pt>
    <dgm:pt modelId="{C761377C-2C21-4CA5-BDC5-C22F6D9A1F2F}" type="pres">
      <dgm:prSet presAssocID="{AAEC80B8-A29D-4583-BBDD-AC464787780B}" presName="compNode" presStyleCnt="0"/>
      <dgm:spPr/>
    </dgm:pt>
    <dgm:pt modelId="{68C94181-1827-4C39-A460-98CB7C3F6906}" type="pres">
      <dgm:prSet presAssocID="{AAEC80B8-A29D-4583-BBDD-AC464787780B}" presName="bkgdShape" presStyleLbl="node1" presStyleIdx="1" presStyleCnt="4"/>
      <dgm:spPr/>
    </dgm:pt>
    <dgm:pt modelId="{CE91FD60-CB7D-4647-A4ED-7C8A00EAD8C7}" type="pres">
      <dgm:prSet presAssocID="{AAEC80B8-A29D-4583-BBDD-AC464787780B}" presName="nodeTx" presStyleLbl="node1" presStyleIdx="1" presStyleCnt="4">
        <dgm:presLayoutVars>
          <dgm:bulletEnabled val="1"/>
        </dgm:presLayoutVars>
      </dgm:prSet>
      <dgm:spPr/>
    </dgm:pt>
    <dgm:pt modelId="{91CCDDD3-31EB-4C54-9951-1F8FAC3A59EB}" type="pres">
      <dgm:prSet presAssocID="{AAEC80B8-A29D-4583-BBDD-AC464787780B}" presName="invisiNode" presStyleLbl="node1" presStyleIdx="1" presStyleCnt="4"/>
      <dgm:spPr/>
    </dgm:pt>
    <dgm:pt modelId="{B76006B3-E147-4ECE-B8DB-556D3841C5FB}" type="pres">
      <dgm:prSet presAssocID="{AAEC80B8-A29D-4583-BBDD-AC464787780B}" presName="imagNode" presStyleLbl="fgImgPlac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Earth Globe - Asia with solid fill"/>
        </a:ext>
      </dgm:extLst>
    </dgm:pt>
    <dgm:pt modelId="{7A94F29E-A7EA-4799-A193-AEB21091D444}" type="pres">
      <dgm:prSet presAssocID="{8C9DC2D3-624A-4FB7-A9BB-FCD0F0724CAD}" presName="sibTrans" presStyleLbl="sibTrans2D1" presStyleIdx="0" presStyleCnt="0"/>
      <dgm:spPr/>
    </dgm:pt>
    <dgm:pt modelId="{021CF00F-34B5-46AF-98E6-5D5E2BB22D89}" type="pres">
      <dgm:prSet presAssocID="{55CBB6C0-9926-4122-90CB-3FA03BDB9F9B}" presName="compNode" presStyleCnt="0"/>
      <dgm:spPr/>
    </dgm:pt>
    <dgm:pt modelId="{B620604B-7126-4E9E-B1D9-4A6642B03037}" type="pres">
      <dgm:prSet presAssocID="{55CBB6C0-9926-4122-90CB-3FA03BDB9F9B}" presName="bkgdShape" presStyleLbl="node1" presStyleIdx="2" presStyleCnt="4"/>
      <dgm:spPr/>
    </dgm:pt>
    <dgm:pt modelId="{31A199BF-3D80-48BB-B16C-925D145E0E20}" type="pres">
      <dgm:prSet presAssocID="{55CBB6C0-9926-4122-90CB-3FA03BDB9F9B}" presName="nodeTx" presStyleLbl="node1" presStyleIdx="2" presStyleCnt="4">
        <dgm:presLayoutVars>
          <dgm:bulletEnabled val="1"/>
        </dgm:presLayoutVars>
      </dgm:prSet>
      <dgm:spPr/>
    </dgm:pt>
    <dgm:pt modelId="{94DA5C03-B34C-4F9C-AC78-CB611E2C936A}" type="pres">
      <dgm:prSet presAssocID="{55CBB6C0-9926-4122-90CB-3FA03BDB9F9B}" presName="invisiNode" presStyleLbl="node1" presStyleIdx="2" presStyleCnt="4"/>
      <dgm:spPr/>
    </dgm:pt>
    <dgm:pt modelId="{68C71F9B-3150-4A4C-8783-8B6D35731A18}" type="pres">
      <dgm:prSet presAssocID="{55CBB6C0-9926-4122-90CB-3FA03BDB9F9B}" presName="imagNode" presStyleLbl="fgImgPlac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Upward trend"/>
        </a:ext>
      </dgm:extLst>
    </dgm:pt>
    <dgm:pt modelId="{46220DA2-444E-434C-AC6D-95E5003C21D3}" type="pres">
      <dgm:prSet presAssocID="{F6A2674D-9142-4B62-8201-880402AAD0FB}" presName="sibTrans" presStyleLbl="sibTrans2D1" presStyleIdx="0" presStyleCnt="0"/>
      <dgm:spPr/>
    </dgm:pt>
    <dgm:pt modelId="{CD997ADF-7902-43A3-98DB-60DB2A2CB526}" type="pres">
      <dgm:prSet presAssocID="{98F14676-EF7C-4C24-B713-4FC6C8F01C09}" presName="compNode" presStyleCnt="0"/>
      <dgm:spPr/>
    </dgm:pt>
    <dgm:pt modelId="{12611D9C-3BCA-4481-B69E-982981D61102}" type="pres">
      <dgm:prSet presAssocID="{98F14676-EF7C-4C24-B713-4FC6C8F01C09}" presName="bkgdShape" presStyleLbl="node1" presStyleIdx="3" presStyleCnt="4" custScaleX="102543"/>
      <dgm:spPr/>
    </dgm:pt>
    <dgm:pt modelId="{C9C933FF-A098-4697-8873-5DFC6270DE8C}" type="pres">
      <dgm:prSet presAssocID="{98F14676-EF7C-4C24-B713-4FC6C8F01C09}" presName="nodeTx" presStyleLbl="node1" presStyleIdx="3" presStyleCnt="4">
        <dgm:presLayoutVars>
          <dgm:bulletEnabled val="1"/>
        </dgm:presLayoutVars>
      </dgm:prSet>
      <dgm:spPr/>
    </dgm:pt>
    <dgm:pt modelId="{051B35A8-ECA0-4C86-89BD-619C60F10FE2}" type="pres">
      <dgm:prSet presAssocID="{98F14676-EF7C-4C24-B713-4FC6C8F01C09}" presName="invisiNode" presStyleLbl="node1" presStyleIdx="3" presStyleCnt="4"/>
      <dgm:spPr/>
    </dgm:pt>
    <dgm:pt modelId="{FCA60F9D-A395-4A50-96AB-AC00A2BD253F}" type="pres">
      <dgm:prSet presAssocID="{98F14676-EF7C-4C24-B713-4FC6C8F01C09}" presName="imagNode" presStyleLbl="fgImgPlac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Africa with solid fill"/>
        </a:ext>
      </dgm:extLst>
    </dgm:pt>
  </dgm:ptLst>
  <dgm:cxnLst>
    <dgm:cxn modelId="{33BD2923-F761-4EFD-AA86-CD538A6A87E9}" type="presOf" srcId="{8C9DC2D3-624A-4FB7-A9BB-FCD0F0724CAD}" destId="{7A94F29E-A7EA-4799-A193-AEB21091D444}" srcOrd="0" destOrd="0" presId="urn:microsoft.com/office/officeart/2005/8/layout/hList7"/>
    <dgm:cxn modelId="{753A8831-5F0F-4F93-B48F-4BCE4ADC683E}" type="presOf" srcId="{B849A35D-15DD-413F-87CD-97F81E24FD50}" destId="{C5098424-F33D-42C1-B4D0-6E195C3C70E6}" srcOrd="0" destOrd="0" presId="urn:microsoft.com/office/officeart/2005/8/layout/hList7"/>
    <dgm:cxn modelId="{D2FDD441-2AD7-4B74-B534-7DA9DA5B93C2}" srcId="{E5365D34-37AF-4D8C-9D44-A0E2668F0438}" destId="{895C277A-3C1C-414C-ACED-3BCCD13E13F5}" srcOrd="0" destOrd="0" parTransId="{A2F5C76F-201D-41F9-BEDD-059E3D050478}" sibTransId="{B849A35D-15DD-413F-87CD-97F81E24FD50}"/>
    <dgm:cxn modelId="{0049CB43-796A-4531-A0C5-6A46ACF69F0E}" type="presOf" srcId="{895C277A-3C1C-414C-ACED-3BCCD13E13F5}" destId="{243E78FF-50A1-43A1-8D72-35150718949C}" srcOrd="0" destOrd="0" presId="urn:microsoft.com/office/officeart/2005/8/layout/hList7"/>
    <dgm:cxn modelId="{A47BA66B-F442-429B-AB62-9F9F08401019}" type="presOf" srcId="{98F14676-EF7C-4C24-B713-4FC6C8F01C09}" destId="{C9C933FF-A098-4697-8873-5DFC6270DE8C}" srcOrd="1" destOrd="0" presId="urn:microsoft.com/office/officeart/2005/8/layout/hList7"/>
    <dgm:cxn modelId="{B29C0D91-C857-40F1-B717-658D04980581}" type="presOf" srcId="{55CBB6C0-9926-4122-90CB-3FA03BDB9F9B}" destId="{B620604B-7126-4E9E-B1D9-4A6642B03037}" srcOrd="0" destOrd="0" presId="urn:microsoft.com/office/officeart/2005/8/layout/hList7"/>
    <dgm:cxn modelId="{526B0698-DA35-4578-B6B3-83CC35AE72A9}" type="presOf" srcId="{98F14676-EF7C-4C24-B713-4FC6C8F01C09}" destId="{12611D9C-3BCA-4481-B69E-982981D61102}" srcOrd="0" destOrd="0" presId="urn:microsoft.com/office/officeart/2005/8/layout/hList7"/>
    <dgm:cxn modelId="{0FC0ED99-78A7-41C3-A4C9-2E76638ECC56}" srcId="{E5365D34-37AF-4D8C-9D44-A0E2668F0438}" destId="{55CBB6C0-9926-4122-90CB-3FA03BDB9F9B}" srcOrd="2" destOrd="0" parTransId="{0F96D68E-1E97-430B-9387-130AF932CF17}" sibTransId="{F6A2674D-9142-4B62-8201-880402AAD0FB}"/>
    <dgm:cxn modelId="{FEE0CE9C-0AD0-4700-B8D5-69A4F41C6497}" type="presOf" srcId="{AAEC80B8-A29D-4583-BBDD-AC464787780B}" destId="{CE91FD60-CB7D-4647-A4ED-7C8A00EAD8C7}" srcOrd="1" destOrd="0" presId="urn:microsoft.com/office/officeart/2005/8/layout/hList7"/>
    <dgm:cxn modelId="{62D399A4-63C8-4F42-A4B2-E67F090811E0}" type="presOf" srcId="{895C277A-3C1C-414C-ACED-3BCCD13E13F5}" destId="{A2FE84C6-A6EE-41D4-9342-5BE4DB88B4B8}" srcOrd="1" destOrd="0" presId="urn:microsoft.com/office/officeart/2005/8/layout/hList7"/>
    <dgm:cxn modelId="{A298D6C6-DEDF-49E7-BD99-AAED66460E17}" type="presOf" srcId="{AAEC80B8-A29D-4583-BBDD-AC464787780B}" destId="{68C94181-1827-4C39-A460-98CB7C3F6906}" srcOrd="0" destOrd="0" presId="urn:microsoft.com/office/officeart/2005/8/layout/hList7"/>
    <dgm:cxn modelId="{FFB109C7-0689-440B-AE1E-BBCFE532F446}" type="presOf" srcId="{F6A2674D-9142-4B62-8201-880402AAD0FB}" destId="{46220DA2-444E-434C-AC6D-95E5003C21D3}" srcOrd="0" destOrd="0" presId="urn:microsoft.com/office/officeart/2005/8/layout/hList7"/>
    <dgm:cxn modelId="{E85D9BD3-E6FB-40C7-899C-5A3990477772}" type="presOf" srcId="{55CBB6C0-9926-4122-90CB-3FA03BDB9F9B}" destId="{31A199BF-3D80-48BB-B16C-925D145E0E20}" srcOrd="1" destOrd="0" presId="urn:microsoft.com/office/officeart/2005/8/layout/hList7"/>
    <dgm:cxn modelId="{A7A092DE-9F65-4369-9A3C-A0365F13ED1A}" srcId="{E5365D34-37AF-4D8C-9D44-A0E2668F0438}" destId="{98F14676-EF7C-4C24-B713-4FC6C8F01C09}" srcOrd="3" destOrd="0" parTransId="{83A3D98B-F8CE-4097-B086-95FF474CEEE8}" sibTransId="{82BE917D-604D-4211-AA5D-1172ACD2C791}"/>
    <dgm:cxn modelId="{61B5D5ED-C8A6-4721-95B7-89905071221E}" type="presOf" srcId="{E5365D34-37AF-4D8C-9D44-A0E2668F0438}" destId="{5BFF68FB-1D83-41DD-A3D1-6449C58D90D5}" srcOrd="0" destOrd="0" presId="urn:microsoft.com/office/officeart/2005/8/layout/hList7"/>
    <dgm:cxn modelId="{255710F7-2E67-496A-B3D1-4A8A6FB75F5A}" srcId="{E5365D34-37AF-4D8C-9D44-A0E2668F0438}" destId="{AAEC80B8-A29D-4583-BBDD-AC464787780B}" srcOrd="1" destOrd="0" parTransId="{32615363-4B95-42F5-A20C-9CF31CE92B6B}" sibTransId="{8C9DC2D3-624A-4FB7-A9BB-FCD0F0724CAD}"/>
    <dgm:cxn modelId="{A1A3D05C-11C7-448A-A5E3-DB4DA87F1206}" type="presParOf" srcId="{5BFF68FB-1D83-41DD-A3D1-6449C58D90D5}" destId="{DBAE9C6B-E4BD-483B-9F11-AEF960F744C8}" srcOrd="0" destOrd="0" presId="urn:microsoft.com/office/officeart/2005/8/layout/hList7"/>
    <dgm:cxn modelId="{86B02315-4F30-4B60-9253-B81770B64C96}" type="presParOf" srcId="{5BFF68FB-1D83-41DD-A3D1-6449C58D90D5}" destId="{D26BD1CF-5C4D-4240-8CB9-830B24A24A78}" srcOrd="1" destOrd="0" presId="urn:microsoft.com/office/officeart/2005/8/layout/hList7"/>
    <dgm:cxn modelId="{7E364B6D-F64D-4613-BDF0-EB64B3F51963}" type="presParOf" srcId="{D26BD1CF-5C4D-4240-8CB9-830B24A24A78}" destId="{4FA6D0D2-3C03-4607-95A9-1668363AAA60}" srcOrd="0" destOrd="0" presId="urn:microsoft.com/office/officeart/2005/8/layout/hList7"/>
    <dgm:cxn modelId="{6B7126C6-26A3-4A9E-B1E8-5A502D2D8A0B}" type="presParOf" srcId="{4FA6D0D2-3C03-4607-95A9-1668363AAA60}" destId="{243E78FF-50A1-43A1-8D72-35150718949C}" srcOrd="0" destOrd="0" presId="urn:microsoft.com/office/officeart/2005/8/layout/hList7"/>
    <dgm:cxn modelId="{1A30B42E-7751-46BF-9CE8-C96808486610}" type="presParOf" srcId="{4FA6D0D2-3C03-4607-95A9-1668363AAA60}" destId="{A2FE84C6-A6EE-41D4-9342-5BE4DB88B4B8}" srcOrd="1" destOrd="0" presId="urn:microsoft.com/office/officeart/2005/8/layout/hList7"/>
    <dgm:cxn modelId="{3B1C2A40-65E4-4F5F-9131-585958814A1B}" type="presParOf" srcId="{4FA6D0D2-3C03-4607-95A9-1668363AAA60}" destId="{7C32D94C-7092-4F94-94FA-5B46D99207DA}" srcOrd="2" destOrd="0" presId="urn:microsoft.com/office/officeart/2005/8/layout/hList7"/>
    <dgm:cxn modelId="{C7454BEE-789F-4D34-A02B-B0BDD3F2272E}" type="presParOf" srcId="{4FA6D0D2-3C03-4607-95A9-1668363AAA60}" destId="{9D93309F-B39F-4EFC-9DA6-2E1606AEFBE0}" srcOrd="3" destOrd="0" presId="urn:microsoft.com/office/officeart/2005/8/layout/hList7"/>
    <dgm:cxn modelId="{E0051216-0D50-4F1F-9C19-675459CF4F50}" type="presParOf" srcId="{D26BD1CF-5C4D-4240-8CB9-830B24A24A78}" destId="{C5098424-F33D-42C1-B4D0-6E195C3C70E6}" srcOrd="1" destOrd="0" presId="urn:microsoft.com/office/officeart/2005/8/layout/hList7"/>
    <dgm:cxn modelId="{D00F6440-FA76-439A-8EA2-49DA24E18547}" type="presParOf" srcId="{D26BD1CF-5C4D-4240-8CB9-830B24A24A78}" destId="{C761377C-2C21-4CA5-BDC5-C22F6D9A1F2F}" srcOrd="2" destOrd="0" presId="urn:microsoft.com/office/officeart/2005/8/layout/hList7"/>
    <dgm:cxn modelId="{AF2FDB51-6D54-41AB-A826-E8A1B7B9F1E4}" type="presParOf" srcId="{C761377C-2C21-4CA5-BDC5-C22F6D9A1F2F}" destId="{68C94181-1827-4C39-A460-98CB7C3F6906}" srcOrd="0" destOrd="0" presId="urn:microsoft.com/office/officeart/2005/8/layout/hList7"/>
    <dgm:cxn modelId="{7FE3F0FB-0A88-4E1E-9C12-9684F8A40118}" type="presParOf" srcId="{C761377C-2C21-4CA5-BDC5-C22F6D9A1F2F}" destId="{CE91FD60-CB7D-4647-A4ED-7C8A00EAD8C7}" srcOrd="1" destOrd="0" presId="urn:microsoft.com/office/officeart/2005/8/layout/hList7"/>
    <dgm:cxn modelId="{1319F996-45C6-4B4B-8754-34D5C8825E41}" type="presParOf" srcId="{C761377C-2C21-4CA5-BDC5-C22F6D9A1F2F}" destId="{91CCDDD3-31EB-4C54-9951-1F8FAC3A59EB}" srcOrd="2" destOrd="0" presId="urn:microsoft.com/office/officeart/2005/8/layout/hList7"/>
    <dgm:cxn modelId="{187F4B7B-648F-4979-8BDA-6F9851B1934F}" type="presParOf" srcId="{C761377C-2C21-4CA5-BDC5-C22F6D9A1F2F}" destId="{B76006B3-E147-4ECE-B8DB-556D3841C5FB}" srcOrd="3" destOrd="0" presId="urn:microsoft.com/office/officeart/2005/8/layout/hList7"/>
    <dgm:cxn modelId="{962942D3-2F29-4DE8-A8CD-F4A0452A2C99}" type="presParOf" srcId="{D26BD1CF-5C4D-4240-8CB9-830B24A24A78}" destId="{7A94F29E-A7EA-4799-A193-AEB21091D444}" srcOrd="3" destOrd="0" presId="urn:microsoft.com/office/officeart/2005/8/layout/hList7"/>
    <dgm:cxn modelId="{63C2FE42-2485-4B07-BEF9-18221AD16D5D}" type="presParOf" srcId="{D26BD1CF-5C4D-4240-8CB9-830B24A24A78}" destId="{021CF00F-34B5-46AF-98E6-5D5E2BB22D89}" srcOrd="4" destOrd="0" presId="urn:microsoft.com/office/officeart/2005/8/layout/hList7"/>
    <dgm:cxn modelId="{35802DF9-0455-4B11-B0F4-3C57C5438A8B}" type="presParOf" srcId="{021CF00F-34B5-46AF-98E6-5D5E2BB22D89}" destId="{B620604B-7126-4E9E-B1D9-4A6642B03037}" srcOrd="0" destOrd="0" presId="urn:microsoft.com/office/officeart/2005/8/layout/hList7"/>
    <dgm:cxn modelId="{11A51124-3F0C-4F56-9198-C7BB925F04BF}" type="presParOf" srcId="{021CF00F-34B5-46AF-98E6-5D5E2BB22D89}" destId="{31A199BF-3D80-48BB-B16C-925D145E0E20}" srcOrd="1" destOrd="0" presId="urn:microsoft.com/office/officeart/2005/8/layout/hList7"/>
    <dgm:cxn modelId="{0ACE5A0C-DCA0-49C0-BF60-83E5AC1C246E}" type="presParOf" srcId="{021CF00F-34B5-46AF-98E6-5D5E2BB22D89}" destId="{94DA5C03-B34C-4F9C-AC78-CB611E2C936A}" srcOrd="2" destOrd="0" presId="urn:microsoft.com/office/officeart/2005/8/layout/hList7"/>
    <dgm:cxn modelId="{E4EE66F4-F51D-4810-BAE6-2D70A59E18A9}" type="presParOf" srcId="{021CF00F-34B5-46AF-98E6-5D5E2BB22D89}" destId="{68C71F9B-3150-4A4C-8783-8B6D35731A18}" srcOrd="3" destOrd="0" presId="urn:microsoft.com/office/officeart/2005/8/layout/hList7"/>
    <dgm:cxn modelId="{FD07DA53-F55A-480A-AA00-0185A5AB9CB0}" type="presParOf" srcId="{D26BD1CF-5C4D-4240-8CB9-830B24A24A78}" destId="{46220DA2-444E-434C-AC6D-95E5003C21D3}" srcOrd="5" destOrd="0" presId="urn:microsoft.com/office/officeart/2005/8/layout/hList7"/>
    <dgm:cxn modelId="{B888180D-F8B5-47C6-906A-795CC237B2B4}" type="presParOf" srcId="{D26BD1CF-5C4D-4240-8CB9-830B24A24A78}" destId="{CD997ADF-7902-43A3-98DB-60DB2A2CB526}" srcOrd="6" destOrd="0" presId="urn:microsoft.com/office/officeart/2005/8/layout/hList7"/>
    <dgm:cxn modelId="{99B1F591-8D42-482F-BD6C-E5276CB95D45}" type="presParOf" srcId="{CD997ADF-7902-43A3-98DB-60DB2A2CB526}" destId="{12611D9C-3BCA-4481-B69E-982981D61102}" srcOrd="0" destOrd="0" presId="urn:microsoft.com/office/officeart/2005/8/layout/hList7"/>
    <dgm:cxn modelId="{0F7CEDF4-3D9F-47DD-A0E2-AE354BF6681E}" type="presParOf" srcId="{CD997ADF-7902-43A3-98DB-60DB2A2CB526}" destId="{C9C933FF-A098-4697-8873-5DFC6270DE8C}" srcOrd="1" destOrd="0" presId="urn:microsoft.com/office/officeart/2005/8/layout/hList7"/>
    <dgm:cxn modelId="{62D3B72B-18EC-48B7-8091-F6E6C6D224D7}" type="presParOf" srcId="{CD997ADF-7902-43A3-98DB-60DB2A2CB526}" destId="{051B35A8-ECA0-4C86-89BD-619C60F10FE2}" srcOrd="2" destOrd="0" presId="urn:microsoft.com/office/officeart/2005/8/layout/hList7"/>
    <dgm:cxn modelId="{4C0A6E2B-56E8-49D6-9249-76C397CEB4A3}" type="presParOf" srcId="{CD997ADF-7902-43A3-98DB-60DB2A2CB526}" destId="{FCA60F9D-A395-4A50-96AB-AC00A2BD253F}"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365D34-37AF-4D8C-9D44-A0E2668F0438}" type="doc">
      <dgm:prSet loTypeId="urn:microsoft.com/office/officeart/2005/8/layout/hList7" loCatId="list" qsTypeId="urn:microsoft.com/office/officeart/2005/8/quickstyle/simple1" qsCatId="simple" csTypeId="urn:microsoft.com/office/officeart/2005/8/colors/accent0_3" csCatId="mainScheme" phldr="1"/>
      <dgm:spPr/>
      <dgm:t>
        <a:bodyPr/>
        <a:lstStyle/>
        <a:p>
          <a:endParaRPr lang="en-ZA"/>
        </a:p>
      </dgm:t>
    </dgm:pt>
    <dgm:pt modelId="{895C277A-3C1C-414C-ACED-3BCCD13E13F5}">
      <dgm:prSet phldrT="[Text]" custT="1"/>
      <dgm:spPr/>
      <dgm:t>
        <a:bodyPr/>
        <a:lstStyle/>
        <a:p>
          <a:r>
            <a:rPr lang="en-ZA" sz="2800" dirty="0">
              <a:latin typeface="Arial Rounded MT Bold" pitchFamily="34" charset="0"/>
            </a:rPr>
            <a:t>International economy</a:t>
          </a:r>
        </a:p>
      </dgm:t>
    </dgm:pt>
    <dgm:pt modelId="{A2F5C76F-201D-41F9-BEDD-059E3D050478}" type="parTrans" cxnId="{D2FDD441-2AD7-4B74-B534-7DA9DA5B93C2}">
      <dgm:prSet/>
      <dgm:spPr/>
      <dgm:t>
        <a:bodyPr/>
        <a:lstStyle/>
        <a:p>
          <a:endParaRPr lang="en-ZA"/>
        </a:p>
      </dgm:t>
    </dgm:pt>
    <dgm:pt modelId="{B849A35D-15DD-413F-87CD-97F81E24FD50}" type="sibTrans" cxnId="{D2FDD441-2AD7-4B74-B534-7DA9DA5B93C2}">
      <dgm:prSet/>
      <dgm:spPr/>
      <dgm:t>
        <a:bodyPr/>
        <a:lstStyle/>
        <a:p>
          <a:endParaRPr lang="en-ZA"/>
        </a:p>
      </dgm:t>
    </dgm:pt>
    <dgm:pt modelId="{AAEC80B8-A29D-4583-BBDD-AC464787780B}">
      <dgm:prSet custT="1"/>
      <dgm:spPr/>
      <dgm:t>
        <a:bodyPr/>
        <a:lstStyle/>
        <a:p>
          <a:r>
            <a:rPr lang="en-ZA" sz="2800" dirty="0">
              <a:latin typeface="Arial Rounded MT Bold" pitchFamily="34" charset="0"/>
            </a:rPr>
            <a:t>International dairy situation</a:t>
          </a:r>
        </a:p>
      </dgm:t>
    </dgm:pt>
    <dgm:pt modelId="{32615363-4B95-42F5-A20C-9CF31CE92B6B}" type="parTrans" cxnId="{255710F7-2E67-496A-B3D1-4A8A6FB75F5A}">
      <dgm:prSet/>
      <dgm:spPr/>
      <dgm:t>
        <a:bodyPr/>
        <a:lstStyle/>
        <a:p>
          <a:endParaRPr lang="en-ZA"/>
        </a:p>
      </dgm:t>
    </dgm:pt>
    <dgm:pt modelId="{8C9DC2D3-624A-4FB7-A9BB-FCD0F0724CAD}" type="sibTrans" cxnId="{255710F7-2E67-496A-B3D1-4A8A6FB75F5A}">
      <dgm:prSet/>
      <dgm:spPr/>
      <dgm:t>
        <a:bodyPr/>
        <a:lstStyle/>
        <a:p>
          <a:endParaRPr lang="en-ZA"/>
        </a:p>
      </dgm:t>
    </dgm:pt>
    <dgm:pt modelId="{55CBB6C0-9926-4122-90CB-3FA03BDB9F9B}">
      <dgm:prSet custT="1"/>
      <dgm:spPr>
        <a:solidFill>
          <a:srgbClr val="0062AC"/>
        </a:solidFill>
      </dgm:spPr>
      <dgm:t>
        <a:bodyPr/>
        <a:lstStyle/>
        <a:p>
          <a:r>
            <a:rPr lang="en-ZA" sz="2800" dirty="0">
              <a:latin typeface="Arial Rounded MT Bold" pitchFamily="34" charset="0"/>
            </a:rPr>
            <a:t>SA economic situation</a:t>
          </a:r>
        </a:p>
      </dgm:t>
    </dgm:pt>
    <dgm:pt modelId="{0F96D68E-1E97-430B-9387-130AF932CF17}" type="parTrans" cxnId="{0FC0ED99-78A7-41C3-A4C9-2E76638ECC56}">
      <dgm:prSet/>
      <dgm:spPr/>
      <dgm:t>
        <a:bodyPr/>
        <a:lstStyle/>
        <a:p>
          <a:endParaRPr lang="en-ZA"/>
        </a:p>
      </dgm:t>
    </dgm:pt>
    <dgm:pt modelId="{F6A2674D-9142-4B62-8201-880402AAD0FB}" type="sibTrans" cxnId="{0FC0ED99-78A7-41C3-A4C9-2E76638ECC56}">
      <dgm:prSet/>
      <dgm:spPr/>
      <dgm:t>
        <a:bodyPr/>
        <a:lstStyle/>
        <a:p>
          <a:endParaRPr lang="en-ZA"/>
        </a:p>
      </dgm:t>
    </dgm:pt>
    <dgm:pt modelId="{98F14676-EF7C-4C24-B713-4FC6C8F01C09}">
      <dgm:prSet custT="1"/>
      <dgm:spPr/>
      <dgm:t>
        <a:bodyPr/>
        <a:lstStyle/>
        <a:p>
          <a:r>
            <a:rPr lang="en-ZA" sz="2800" dirty="0">
              <a:latin typeface="Arial Rounded MT Bold" pitchFamily="34" charset="0"/>
            </a:rPr>
            <a:t>SA dairy situation</a:t>
          </a:r>
        </a:p>
      </dgm:t>
    </dgm:pt>
    <dgm:pt modelId="{83A3D98B-F8CE-4097-B086-95FF474CEEE8}" type="parTrans" cxnId="{A7A092DE-9F65-4369-9A3C-A0365F13ED1A}">
      <dgm:prSet/>
      <dgm:spPr/>
      <dgm:t>
        <a:bodyPr/>
        <a:lstStyle/>
        <a:p>
          <a:endParaRPr lang="en-ZA"/>
        </a:p>
      </dgm:t>
    </dgm:pt>
    <dgm:pt modelId="{82BE917D-604D-4211-AA5D-1172ACD2C791}" type="sibTrans" cxnId="{A7A092DE-9F65-4369-9A3C-A0365F13ED1A}">
      <dgm:prSet/>
      <dgm:spPr/>
      <dgm:t>
        <a:bodyPr/>
        <a:lstStyle/>
        <a:p>
          <a:endParaRPr lang="en-ZA"/>
        </a:p>
      </dgm:t>
    </dgm:pt>
    <dgm:pt modelId="{5BFF68FB-1D83-41DD-A3D1-6449C58D90D5}" type="pres">
      <dgm:prSet presAssocID="{E5365D34-37AF-4D8C-9D44-A0E2668F0438}" presName="Name0" presStyleCnt="0">
        <dgm:presLayoutVars>
          <dgm:dir/>
          <dgm:resizeHandles val="exact"/>
        </dgm:presLayoutVars>
      </dgm:prSet>
      <dgm:spPr/>
    </dgm:pt>
    <dgm:pt modelId="{DBAE9C6B-E4BD-483B-9F11-AEF960F744C8}" type="pres">
      <dgm:prSet presAssocID="{E5365D34-37AF-4D8C-9D44-A0E2668F0438}" presName="fgShape" presStyleLbl="fgShp" presStyleIdx="0" presStyleCnt="1"/>
      <dgm:spPr/>
    </dgm:pt>
    <dgm:pt modelId="{D26BD1CF-5C4D-4240-8CB9-830B24A24A78}" type="pres">
      <dgm:prSet presAssocID="{E5365D34-37AF-4D8C-9D44-A0E2668F0438}" presName="linComp" presStyleCnt="0"/>
      <dgm:spPr/>
    </dgm:pt>
    <dgm:pt modelId="{4FA6D0D2-3C03-4607-95A9-1668363AAA60}" type="pres">
      <dgm:prSet presAssocID="{895C277A-3C1C-414C-ACED-3BCCD13E13F5}" presName="compNode" presStyleCnt="0"/>
      <dgm:spPr/>
    </dgm:pt>
    <dgm:pt modelId="{243E78FF-50A1-43A1-8D72-35150718949C}" type="pres">
      <dgm:prSet presAssocID="{895C277A-3C1C-414C-ACED-3BCCD13E13F5}" presName="bkgdShape" presStyleLbl="node1" presStyleIdx="0" presStyleCnt="4"/>
      <dgm:spPr/>
    </dgm:pt>
    <dgm:pt modelId="{A2FE84C6-A6EE-41D4-9342-5BE4DB88B4B8}" type="pres">
      <dgm:prSet presAssocID="{895C277A-3C1C-414C-ACED-3BCCD13E13F5}" presName="nodeTx" presStyleLbl="node1" presStyleIdx="0" presStyleCnt="4">
        <dgm:presLayoutVars>
          <dgm:bulletEnabled val="1"/>
        </dgm:presLayoutVars>
      </dgm:prSet>
      <dgm:spPr/>
    </dgm:pt>
    <dgm:pt modelId="{7C32D94C-7092-4F94-94FA-5B46D99207DA}" type="pres">
      <dgm:prSet presAssocID="{895C277A-3C1C-414C-ACED-3BCCD13E13F5}" presName="invisiNode" presStyleLbl="node1" presStyleIdx="0" presStyleCnt="4"/>
      <dgm:spPr/>
    </dgm:pt>
    <dgm:pt modelId="{9D93309F-B39F-4EFC-9DA6-2E1606AEFBE0}" type="pres">
      <dgm:prSet presAssocID="{895C277A-3C1C-414C-ACED-3BCCD13E13F5}" presName="imagNode"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r graph with upward trend with solid fill"/>
        </a:ext>
      </dgm:extLst>
    </dgm:pt>
    <dgm:pt modelId="{C5098424-F33D-42C1-B4D0-6E195C3C70E6}" type="pres">
      <dgm:prSet presAssocID="{B849A35D-15DD-413F-87CD-97F81E24FD50}" presName="sibTrans" presStyleLbl="sibTrans2D1" presStyleIdx="0" presStyleCnt="0"/>
      <dgm:spPr/>
    </dgm:pt>
    <dgm:pt modelId="{C761377C-2C21-4CA5-BDC5-C22F6D9A1F2F}" type="pres">
      <dgm:prSet presAssocID="{AAEC80B8-A29D-4583-BBDD-AC464787780B}" presName="compNode" presStyleCnt="0"/>
      <dgm:spPr/>
    </dgm:pt>
    <dgm:pt modelId="{68C94181-1827-4C39-A460-98CB7C3F6906}" type="pres">
      <dgm:prSet presAssocID="{AAEC80B8-A29D-4583-BBDD-AC464787780B}" presName="bkgdShape" presStyleLbl="node1" presStyleIdx="1" presStyleCnt="4"/>
      <dgm:spPr/>
    </dgm:pt>
    <dgm:pt modelId="{CE91FD60-CB7D-4647-A4ED-7C8A00EAD8C7}" type="pres">
      <dgm:prSet presAssocID="{AAEC80B8-A29D-4583-BBDD-AC464787780B}" presName="nodeTx" presStyleLbl="node1" presStyleIdx="1" presStyleCnt="4">
        <dgm:presLayoutVars>
          <dgm:bulletEnabled val="1"/>
        </dgm:presLayoutVars>
      </dgm:prSet>
      <dgm:spPr/>
    </dgm:pt>
    <dgm:pt modelId="{91CCDDD3-31EB-4C54-9951-1F8FAC3A59EB}" type="pres">
      <dgm:prSet presAssocID="{AAEC80B8-A29D-4583-BBDD-AC464787780B}" presName="invisiNode" presStyleLbl="node1" presStyleIdx="1" presStyleCnt="4"/>
      <dgm:spPr/>
    </dgm:pt>
    <dgm:pt modelId="{B76006B3-E147-4ECE-B8DB-556D3841C5FB}" type="pres">
      <dgm:prSet presAssocID="{AAEC80B8-A29D-4583-BBDD-AC464787780B}" presName="imagNode" presStyleLbl="fgImgPlac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Earth Globe - Asia with solid fill"/>
        </a:ext>
      </dgm:extLst>
    </dgm:pt>
    <dgm:pt modelId="{7A94F29E-A7EA-4799-A193-AEB21091D444}" type="pres">
      <dgm:prSet presAssocID="{8C9DC2D3-624A-4FB7-A9BB-FCD0F0724CAD}" presName="sibTrans" presStyleLbl="sibTrans2D1" presStyleIdx="0" presStyleCnt="0"/>
      <dgm:spPr/>
    </dgm:pt>
    <dgm:pt modelId="{021CF00F-34B5-46AF-98E6-5D5E2BB22D89}" type="pres">
      <dgm:prSet presAssocID="{55CBB6C0-9926-4122-90CB-3FA03BDB9F9B}" presName="compNode" presStyleCnt="0"/>
      <dgm:spPr/>
    </dgm:pt>
    <dgm:pt modelId="{B620604B-7126-4E9E-B1D9-4A6642B03037}" type="pres">
      <dgm:prSet presAssocID="{55CBB6C0-9926-4122-90CB-3FA03BDB9F9B}" presName="bkgdShape" presStyleLbl="node1" presStyleIdx="2" presStyleCnt="4"/>
      <dgm:spPr/>
    </dgm:pt>
    <dgm:pt modelId="{31A199BF-3D80-48BB-B16C-925D145E0E20}" type="pres">
      <dgm:prSet presAssocID="{55CBB6C0-9926-4122-90CB-3FA03BDB9F9B}" presName="nodeTx" presStyleLbl="node1" presStyleIdx="2" presStyleCnt="4">
        <dgm:presLayoutVars>
          <dgm:bulletEnabled val="1"/>
        </dgm:presLayoutVars>
      </dgm:prSet>
      <dgm:spPr/>
    </dgm:pt>
    <dgm:pt modelId="{94DA5C03-B34C-4F9C-AC78-CB611E2C936A}" type="pres">
      <dgm:prSet presAssocID="{55CBB6C0-9926-4122-90CB-3FA03BDB9F9B}" presName="invisiNode" presStyleLbl="node1" presStyleIdx="2" presStyleCnt="4"/>
      <dgm:spPr/>
    </dgm:pt>
    <dgm:pt modelId="{68C71F9B-3150-4A4C-8783-8B6D35731A18}" type="pres">
      <dgm:prSet presAssocID="{55CBB6C0-9926-4122-90CB-3FA03BDB9F9B}" presName="imagNode" presStyleLbl="fgImgPlac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Upward trend"/>
        </a:ext>
      </dgm:extLst>
    </dgm:pt>
    <dgm:pt modelId="{46220DA2-444E-434C-AC6D-95E5003C21D3}" type="pres">
      <dgm:prSet presAssocID="{F6A2674D-9142-4B62-8201-880402AAD0FB}" presName="sibTrans" presStyleLbl="sibTrans2D1" presStyleIdx="0" presStyleCnt="0"/>
      <dgm:spPr/>
    </dgm:pt>
    <dgm:pt modelId="{CD997ADF-7902-43A3-98DB-60DB2A2CB526}" type="pres">
      <dgm:prSet presAssocID="{98F14676-EF7C-4C24-B713-4FC6C8F01C09}" presName="compNode" presStyleCnt="0"/>
      <dgm:spPr/>
    </dgm:pt>
    <dgm:pt modelId="{12611D9C-3BCA-4481-B69E-982981D61102}" type="pres">
      <dgm:prSet presAssocID="{98F14676-EF7C-4C24-B713-4FC6C8F01C09}" presName="bkgdShape" presStyleLbl="node1" presStyleIdx="3" presStyleCnt="4" custScaleX="102543"/>
      <dgm:spPr/>
    </dgm:pt>
    <dgm:pt modelId="{C9C933FF-A098-4697-8873-5DFC6270DE8C}" type="pres">
      <dgm:prSet presAssocID="{98F14676-EF7C-4C24-B713-4FC6C8F01C09}" presName="nodeTx" presStyleLbl="node1" presStyleIdx="3" presStyleCnt="4">
        <dgm:presLayoutVars>
          <dgm:bulletEnabled val="1"/>
        </dgm:presLayoutVars>
      </dgm:prSet>
      <dgm:spPr/>
    </dgm:pt>
    <dgm:pt modelId="{051B35A8-ECA0-4C86-89BD-619C60F10FE2}" type="pres">
      <dgm:prSet presAssocID="{98F14676-EF7C-4C24-B713-4FC6C8F01C09}" presName="invisiNode" presStyleLbl="node1" presStyleIdx="3" presStyleCnt="4"/>
      <dgm:spPr/>
    </dgm:pt>
    <dgm:pt modelId="{FCA60F9D-A395-4A50-96AB-AC00A2BD253F}" type="pres">
      <dgm:prSet presAssocID="{98F14676-EF7C-4C24-B713-4FC6C8F01C09}" presName="imagNode" presStyleLbl="fgImgPlac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Africa with solid fill"/>
        </a:ext>
      </dgm:extLst>
    </dgm:pt>
  </dgm:ptLst>
  <dgm:cxnLst>
    <dgm:cxn modelId="{33BD2923-F761-4EFD-AA86-CD538A6A87E9}" type="presOf" srcId="{8C9DC2D3-624A-4FB7-A9BB-FCD0F0724CAD}" destId="{7A94F29E-A7EA-4799-A193-AEB21091D444}" srcOrd="0" destOrd="0" presId="urn:microsoft.com/office/officeart/2005/8/layout/hList7"/>
    <dgm:cxn modelId="{753A8831-5F0F-4F93-B48F-4BCE4ADC683E}" type="presOf" srcId="{B849A35D-15DD-413F-87CD-97F81E24FD50}" destId="{C5098424-F33D-42C1-B4D0-6E195C3C70E6}" srcOrd="0" destOrd="0" presId="urn:microsoft.com/office/officeart/2005/8/layout/hList7"/>
    <dgm:cxn modelId="{D2FDD441-2AD7-4B74-B534-7DA9DA5B93C2}" srcId="{E5365D34-37AF-4D8C-9D44-A0E2668F0438}" destId="{895C277A-3C1C-414C-ACED-3BCCD13E13F5}" srcOrd="0" destOrd="0" parTransId="{A2F5C76F-201D-41F9-BEDD-059E3D050478}" sibTransId="{B849A35D-15DD-413F-87CD-97F81E24FD50}"/>
    <dgm:cxn modelId="{0049CB43-796A-4531-A0C5-6A46ACF69F0E}" type="presOf" srcId="{895C277A-3C1C-414C-ACED-3BCCD13E13F5}" destId="{243E78FF-50A1-43A1-8D72-35150718949C}" srcOrd="0" destOrd="0" presId="urn:microsoft.com/office/officeart/2005/8/layout/hList7"/>
    <dgm:cxn modelId="{A47BA66B-F442-429B-AB62-9F9F08401019}" type="presOf" srcId="{98F14676-EF7C-4C24-B713-4FC6C8F01C09}" destId="{C9C933FF-A098-4697-8873-5DFC6270DE8C}" srcOrd="1" destOrd="0" presId="urn:microsoft.com/office/officeart/2005/8/layout/hList7"/>
    <dgm:cxn modelId="{B29C0D91-C857-40F1-B717-658D04980581}" type="presOf" srcId="{55CBB6C0-9926-4122-90CB-3FA03BDB9F9B}" destId="{B620604B-7126-4E9E-B1D9-4A6642B03037}" srcOrd="0" destOrd="0" presId="urn:microsoft.com/office/officeart/2005/8/layout/hList7"/>
    <dgm:cxn modelId="{526B0698-DA35-4578-B6B3-83CC35AE72A9}" type="presOf" srcId="{98F14676-EF7C-4C24-B713-4FC6C8F01C09}" destId="{12611D9C-3BCA-4481-B69E-982981D61102}" srcOrd="0" destOrd="0" presId="urn:microsoft.com/office/officeart/2005/8/layout/hList7"/>
    <dgm:cxn modelId="{0FC0ED99-78A7-41C3-A4C9-2E76638ECC56}" srcId="{E5365D34-37AF-4D8C-9D44-A0E2668F0438}" destId="{55CBB6C0-9926-4122-90CB-3FA03BDB9F9B}" srcOrd="2" destOrd="0" parTransId="{0F96D68E-1E97-430B-9387-130AF932CF17}" sibTransId="{F6A2674D-9142-4B62-8201-880402AAD0FB}"/>
    <dgm:cxn modelId="{FEE0CE9C-0AD0-4700-B8D5-69A4F41C6497}" type="presOf" srcId="{AAEC80B8-A29D-4583-BBDD-AC464787780B}" destId="{CE91FD60-CB7D-4647-A4ED-7C8A00EAD8C7}" srcOrd="1" destOrd="0" presId="urn:microsoft.com/office/officeart/2005/8/layout/hList7"/>
    <dgm:cxn modelId="{62D399A4-63C8-4F42-A4B2-E67F090811E0}" type="presOf" srcId="{895C277A-3C1C-414C-ACED-3BCCD13E13F5}" destId="{A2FE84C6-A6EE-41D4-9342-5BE4DB88B4B8}" srcOrd="1" destOrd="0" presId="urn:microsoft.com/office/officeart/2005/8/layout/hList7"/>
    <dgm:cxn modelId="{A298D6C6-DEDF-49E7-BD99-AAED66460E17}" type="presOf" srcId="{AAEC80B8-A29D-4583-BBDD-AC464787780B}" destId="{68C94181-1827-4C39-A460-98CB7C3F6906}" srcOrd="0" destOrd="0" presId="urn:microsoft.com/office/officeart/2005/8/layout/hList7"/>
    <dgm:cxn modelId="{FFB109C7-0689-440B-AE1E-BBCFE532F446}" type="presOf" srcId="{F6A2674D-9142-4B62-8201-880402AAD0FB}" destId="{46220DA2-444E-434C-AC6D-95E5003C21D3}" srcOrd="0" destOrd="0" presId="urn:microsoft.com/office/officeart/2005/8/layout/hList7"/>
    <dgm:cxn modelId="{E85D9BD3-E6FB-40C7-899C-5A3990477772}" type="presOf" srcId="{55CBB6C0-9926-4122-90CB-3FA03BDB9F9B}" destId="{31A199BF-3D80-48BB-B16C-925D145E0E20}" srcOrd="1" destOrd="0" presId="urn:microsoft.com/office/officeart/2005/8/layout/hList7"/>
    <dgm:cxn modelId="{A7A092DE-9F65-4369-9A3C-A0365F13ED1A}" srcId="{E5365D34-37AF-4D8C-9D44-A0E2668F0438}" destId="{98F14676-EF7C-4C24-B713-4FC6C8F01C09}" srcOrd="3" destOrd="0" parTransId="{83A3D98B-F8CE-4097-B086-95FF474CEEE8}" sibTransId="{82BE917D-604D-4211-AA5D-1172ACD2C791}"/>
    <dgm:cxn modelId="{61B5D5ED-C8A6-4721-95B7-89905071221E}" type="presOf" srcId="{E5365D34-37AF-4D8C-9D44-A0E2668F0438}" destId="{5BFF68FB-1D83-41DD-A3D1-6449C58D90D5}" srcOrd="0" destOrd="0" presId="urn:microsoft.com/office/officeart/2005/8/layout/hList7"/>
    <dgm:cxn modelId="{255710F7-2E67-496A-B3D1-4A8A6FB75F5A}" srcId="{E5365D34-37AF-4D8C-9D44-A0E2668F0438}" destId="{AAEC80B8-A29D-4583-BBDD-AC464787780B}" srcOrd="1" destOrd="0" parTransId="{32615363-4B95-42F5-A20C-9CF31CE92B6B}" sibTransId="{8C9DC2D3-624A-4FB7-A9BB-FCD0F0724CAD}"/>
    <dgm:cxn modelId="{A1A3D05C-11C7-448A-A5E3-DB4DA87F1206}" type="presParOf" srcId="{5BFF68FB-1D83-41DD-A3D1-6449C58D90D5}" destId="{DBAE9C6B-E4BD-483B-9F11-AEF960F744C8}" srcOrd="0" destOrd="0" presId="urn:microsoft.com/office/officeart/2005/8/layout/hList7"/>
    <dgm:cxn modelId="{86B02315-4F30-4B60-9253-B81770B64C96}" type="presParOf" srcId="{5BFF68FB-1D83-41DD-A3D1-6449C58D90D5}" destId="{D26BD1CF-5C4D-4240-8CB9-830B24A24A78}" srcOrd="1" destOrd="0" presId="urn:microsoft.com/office/officeart/2005/8/layout/hList7"/>
    <dgm:cxn modelId="{7E364B6D-F64D-4613-BDF0-EB64B3F51963}" type="presParOf" srcId="{D26BD1CF-5C4D-4240-8CB9-830B24A24A78}" destId="{4FA6D0D2-3C03-4607-95A9-1668363AAA60}" srcOrd="0" destOrd="0" presId="urn:microsoft.com/office/officeart/2005/8/layout/hList7"/>
    <dgm:cxn modelId="{6B7126C6-26A3-4A9E-B1E8-5A502D2D8A0B}" type="presParOf" srcId="{4FA6D0D2-3C03-4607-95A9-1668363AAA60}" destId="{243E78FF-50A1-43A1-8D72-35150718949C}" srcOrd="0" destOrd="0" presId="urn:microsoft.com/office/officeart/2005/8/layout/hList7"/>
    <dgm:cxn modelId="{1A30B42E-7751-46BF-9CE8-C96808486610}" type="presParOf" srcId="{4FA6D0D2-3C03-4607-95A9-1668363AAA60}" destId="{A2FE84C6-A6EE-41D4-9342-5BE4DB88B4B8}" srcOrd="1" destOrd="0" presId="urn:microsoft.com/office/officeart/2005/8/layout/hList7"/>
    <dgm:cxn modelId="{3B1C2A40-65E4-4F5F-9131-585958814A1B}" type="presParOf" srcId="{4FA6D0D2-3C03-4607-95A9-1668363AAA60}" destId="{7C32D94C-7092-4F94-94FA-5B46D99207DA}" srcOrd="2" destOrd="0" presId="urn:microsoft.com/office/officeart/2005/8/layout/hList7"/>
    <dgm:cxn modelId="{C7454BEE-789F-4D34-A02B-B0BDD3F2272E}" type="presParOf" srcId="{4FA6D0D2-3C03-4607-95A9-1668363AAA60}" destId="{9D93309F-B39F-4EFC-9DA6-2E1606AEFBE0}" srcOrd="3" destOrd="0" presId="urn:microsoft.com/office/officeart/2005/8/layout/hList7"/>
    <dgm:cxn modelId="{E0051216-0D50-4F1F-9C19-675459CF4F50}" type="presParOf" srcId="{D26BD1CF-5C4D-4240-8CB9-830B24A24A78}" destId="{C5098424-F33D-42C1-B4D0-6E195C3C70E6}" srcOrd="1" destOrd="0" presId="urn:microsoft.com/office/officeart/2005/8/layout/hList7"/>
    <dgm:cxn modelId="{D00F6440-FA76-439A-8EA2-49DA24E18547}" type="presParOf" srcId="{D26BD1CF-5C4D-4240-8CB9-830B24A24A78}" destId="{C761377C-2C21-4CA5-BDC5-C22F6D9A1F2F}" srcOrd="2" destOrd="0" presId="urn:microsoft.com/office/officeart/2005/8/layout/hList7"/>
    <dgm:cxn modelId="{AF2FDB51-6D54-41AB-A826-E8A1B7B9F1E4}" type="presParOf" srcId="{C761377C-2C21-4CA5-BDC5-C22F6D9A1F2F}" destId="{68C94181-1827-4C39-A460-98CB7C3F6906}" srcOrd="0" destOrd="0" presId="urn:microsoft.com/office/officeart/2005/8/layout/hList7"/>
    <dgm:cxn modelId="{7FE3F0FB-0A88-4E1E-9C12-9684F8A40118}" type="presParOf" srcId="{C761377C-2C21-4CA5-BDC5-C22F6D9A1F2F}" destId="{CE91FD60-CB7D-4647-A4ED-7C8A00EAD8C7}" srcOrd="1" destOrd="0" presId="urn:microsoft.com/office/officeart/2005/8/layout/hList7"/>
    <dgm:cxn modelId="{1319F996-45C6-4B4B-8754-34D5C8825E41}" type="presParOf" srcId="{C761377C-2C21-4CA5-BDC5-C22F6D9A1F2F}" destId="{91CCDDD3-31EB-4C54-9951-1F8FAC3A59EB}" srcOrd="2" destOrd="0" presId="urn:microsoft.com/office/officeart/2005/8/layout/hList7"/>
    <dgm:cxn modelId="{187F4B7B-648F-4979-8BDA-6F9851B1934F}" type="presParOf" srcId="{C761377C-2C21-4CA5-BDC5-C22F6D9A1F2F}" destId="{B76006B3-E147-4ECE-B8DB-556D3841C5FB}" srcOrd="3" destOrd="0" presId="urn:microsoft.com/office/officeart/2005/8/layout/hList7"/>
    <dgm:cxn modelId="{962942D3-2F29-4DE8-A8CD-F4A0452A2C99}" type="presParOf" srcId="{D26BD1CF-5C4D-4240-8CB9-830B24A24A78}" destId="{7A94F29E-A7EA-4799-A193-AEB21091D444}" srcOrd="3" destOrd="0" presId="urn:microsoft.com/office/officeart/2005/8/layout/hList7"/>
    <dgm:cxn modelId="{63C2FE42-2485-4B07-BEF9-18221AD16D5D}" type="presParOf" srcId="{D26BD1CF-5C4D-4240-8CB9-830B24A24A78}" destId="{021CF00F-34B5-46AF-98E6-5D5E2BB22D89}" srcOrd="4" destOrd="0" presId="urn:microsoft.com/office/officeart/2005/8/layout/hList7"/>
    <dgm:cxn modelId="{35802DF9-0455-4B11-B0F4-3C57C5438A8B}" type="presParOf" srcId="{021CF00F-34B5-46AF-98E6-5D5E2BB22D89}" destId="{B620604B-7126-4E9E-B1D9-4A6642B03037}" srcOrd="0" destOrd="0" presId="urn:microsoft.com/office/officeart/2005/8/layout/hList7"/>
    <dgm:cxn modelId="{11A51124-3F0C-4F56-9198-C7BB925F04BF}" type="presParOf" srcId="{021CF00F-34B5-46AF-98E6-5D5E2BB22D89}" destId="{31A199BF-3D80-48BB-B16C-925D145E0E20}" srcOrd="1" destOrd="0" presId="urn:microsoft.com/office/officeart/2005/8/layout/hList7"/>
    <dgm:cxn modelId="{0ACE5A0C-DCA0-49C0-BF60-83E5AC1C246E}" type="presParOf" srcId="{021CF00F-34B5-46AF-98E6-5D5E2BB22D89}" destId="{94DA5C03-B34C-4F9C-AC78-CB611E2C936A}" srcOrd="2" destOrd="0" presId="urn:microsoft.com/office/officeart/2005/8/layout/hList7"/>
    <dgm:cxn modelId="{E4EE66F4-F51D-4810-BAE6-2D70A59E18A9}" type="presParOf" srcId="{021CF00F-34B5-46AF-98E6-5D5E2BB22D89}" destId="{68C71F9B-3150-4A4C-8783-8B6D35731A18}" srcOrd="3" destOrd="0" presId="urn:microsoft.com/office/officeart/2005/8/layout/hList7"/>
    <dgm:cxn modelId="{FD07DA53-F55A-480A-AA00-0185A5AB9CB0}" type="presParOf" srcId="{D26BD1CF-5C4D-4240-8CB9-830B24A24A78}" destId="{46220DA2-444E-434C-AC6D-95E5003C21D3}" srcOrd="5" destOrd="0" presId="urn:microsoft.com/office/officeart/2005/8/layout/hList7"/>
    <dgm:cxn modelId="{B888180D-F8B5-47C6-906A-795CC237B2B4}" type="presParOf" srcId="{D26BD1CF-5C4D-4240-8CB9-830B24A24A78}" destId="{CD997ADF-7902-43A3-98DB-60DB2A2CB526}" srcOrd="6" destOrd="0" presId="urn:microsoft.com/office/officeart/2005/8/layout/hList7"/>
    <dgm:cxn modelId="{99B1F591-8D42-482F-BD6C-E5276CB95D45}" type="presParOf" srcId="{CD997ADF-7902-43A3-98DB-60DB2A2CB526}" destId="{12611D9C-3BCA-4481-B69E-982981D61102}" srcOrd="0" destOrd="0" presId="urn:microsoft.com/office/officeart/2005/8/layout/hList7"/>
    <dgm:cxn modelId="{0F7CEDF4-3D9F-47DD-A0E2-AE354BF6681E}" type="presParOf" srcId="{CD997ADF-7902-43A3-98DB-60DB2A2CB526}" destId="{C9C933FF-A098-4697-8873-5DFC6270DE8C}" srcOrd="1" destOrd="0" presId="urn:microsoft.com/office/officeart/2005/8/layout/hList7"/>
    <dgm:cxn modelId="{62D3B72B-18EC-48B7-8091-F6E6C6D224D7}" type="presParOf" srcId="{CD997ADF-7902-43A3-98DB-60DB2A2CB526}" destId="{051B35A8-ECA0-4C86-89BD-619C60F10FE2}" srcOrd="2" destOrd="0" presId="urn:microsoft.com/office/officeart/2005/8/layout/hList7"/>
    <dgm:cxn modelId="{4C0A6E2B-56E8-49D6-9249-76C397CEB4A3}" type="presParOf" srcId="{CD997ADF-7902-43A3-98DB-60DB2A2CB526}" destId="{FCA60F9D-A395-4A50-96AB-AC00A2BD253F}"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365D34-37AF-4D8C-9D44-A0E2668F0438}" type="doc">
      <dgm:prSet loTypeId="urn:microsoft.com/office/officeart/2005/8/layout/hList7" loCatId="list" qsTypeId="urn:microsoft.com/office/officeart/2005/8/quickstyle/simple1" qsCatId="simple" csTypeId="urn:microsoft.com/office/officeart/2005/8/colors/accent0_3" csCatId="mainScheme" phldr="1"/>
      <dgm:spPr/>
      <dgm:t>
        <a:bodyPr/>
        <a:lstStyle/>
        <a:p>
          <a:endParaRPr lang="en-ZA"/>
        </a:p>
      </dgm:t>
    </dgm:pt>
    <dgm:pt modelId="{895C277A-3C1C-414C-ACED-3BCCD13E13F5}">
      <dgm:prSet phldrT="[Text]" custT="1"/>
      <dgm:spPr/>
      <dgm:t>
        <a:bodyPr/>
        <a:lstStyle/>
        <a:p>
          <a:r>
            <a:rPr lang="en-ZA" sz="2800" dirty="0">
              <a:latin typeface="Arial Rounded MT Bold" pitchFamily="34" charset="0"/>
            </a:rPr>
            <a:t>International economy</a:t>
          </a:r>
        </a:p>
      </dgm:t>
    </dgm:pt>
    <dgm:pt modelId="{A2F5C76F-201D-41F9-BEDD-059E3D050478}" type="parTrans" cxnId="{D2FDD441-2AD7-4B74-B534-7DA9DA5B93C2}">
      <dgm:prSet/>
      <dgm:spPr/>
      <dgm:t>
        <a:bodyPr/>
        <a:lstStyle/>
        <a:p>
          <a:endParaRPr lang="en-ZA"/>
        </a:p>
      </dgm:t>
    </dgm:pt>
    <dgm:pt modelId="{B849A35D-15DD-413F-87CD-97F81E24FD50}" type="sibTrans" cxnId="{D2FDD441-2AD7-4B74-B534-7DA9DA5B93C2}">
      <dgm:prSet/>
      <dgm:spPr/>
      <dgm:t>
        <a:bodyPr/>
        <a:lstStyle/>
        <a:p>
          <a:endParaRPr lang="en-ZA"/>
        </a:p>
      </dgm:t>
    </dgm:pt>
    <dgm:pt modelId="{AAEC80B8-A29D-4583-BBDD-AC464787780B}">
      <dgm:prSet custT="1"/>
      <dgm:spPr/>
      <dgm:t>
        <a:bodyPr/>
        <a:lstStyle/>
        <a:p>
          <a:r>
            <a:rPr lang="en-ZA" sz="2800" dirty="0">
              <a:latin typeface="Arial Rounded MT Bold" pitchFamily="34" charset="0"/>
            </a:rPr>
            <a:t>International dairy situation</a:t>
          </a:r>
        </a:p>
      </dgm:t>
    </dgm:pt>
    <dgm:pt modelId="{32615363-4B95-42F5-A20C-9CF31CE92B6B}" type="parTrans" cxnId="{255710F7-2E67-496A-B3D1-4A8A6FB75F5A}">
      <dgm:prSet/>
      <dgm:spPr/>
      <dgm:t>
        <a:bodyPr/>
        <a:lstStyle/>
        <a:p>
          <a:endParaRPr lang="en-ZA"/>
        </a:p>
      </dgm:t>
    </dgm:pt>
    <dgm:pt modelId="{8C9DC2D3-624A-4FB7-A9BB-FCD0F0724CAD}" type="sibTrans" cxnId="{255710F7-2E67-496A-B3D1-4A8A6FB75F5A}">
      <dgm:prSet/>
      <dgm:spPr/>
      <dgm:t>
        <a:bodyPr/>
        <a:lstStyle/>
        <a:p>
          <a:endParaRPr lang="en-ZA"/>
        </a:p>
      </dgm:t>
    </dgm:pt>
    <dgm:pt modelId="{55CBB6C0-9926-4122-90CB-3FA03BDB9F9B}">
      <dgm:prSet custT="1"/>
      <dgm:spPr/>
      <dgm:t>
        <a:bodyPr/>
        <a:lstStyle/>
        <a:p>
          <a:r>
            <a:rPr lang="en-ZA" sz="2800" dirty="0">
              <a:latin typeface="Arial Rounded MT Bold" pitchFamily="34" charset="0"/>
            </a:rPr>
            <a:t>SA economic situation</a:t>
          </a:r>
        </a:p>
      </dgm:t>
    </dgm:pt>
    <dgm:pt modelId="{0F96D68E-1E97-430B-9387-130AF932CF17}" type="parTrans" cxnId="{0FC0ED99-78A7-41C3-A4C9-2E76638ECC56}">
      <dgm:prSet/>
      <dgm:spPr/>
      <dgm:t>
        <a:bodyPr/>
        <a:lstStyle/>
        <a:p>
          <a:endParaRPr lang="en-ZA"/>
        </a:p>
      </dgm:t>
    </dgm:pt>
    <dgm:pt modelId="{F6A2674D-9142-4B62-8201-880402AAD0FB}" type="sibTrans" cxnId="{0FC0ED99-78A7-41C3-A4C9-2E76638ECC56}">
      <dgm:prSet/>
      <dgm:spPr/>
      <dgm:t>
        <a:bodyPr/>
        <a:lstStyle/>
        <a:p>
          <a:endParaRPr lang="en-ZA"/>
        </a:p>
      </dgm:t>
    </dgm:pt>
    <dgm:pt modelId="{98F14676-EF7C-4C24-B713-4FC6C8F01C09}">
      <dgm:prSet custT="1"/>
      <dgm:spPr>
        <a:solidFill>
          <a:srgbClr val="0062AC"/>
        </a:solidFill>
      </dgm:spPr>
      <dgm:t>
        <a:bodyPr/>
        <a:lstStyle/>
        <a:p>
          <a:r>
            <a:rPr lang="en-ZA" sz="2800" dirty="0">
              <a:latin typeface="Arial Rounded MT Bold" pitchFamily="34" charset="0"/>
            </a:rPr>
            <a:t>SA dairy situation</a:t>
          </a:r>
        </a:p>
      </dgm:t>
    </dgm:pt>
    <dgm:pt modelId="{83A3D98B-F8CE-4097-B086-95FF474CEEE8}" type="parTrans" cxnId="{A7A092DE-9F65-4369-9A3C-A0365F13ED1A}">
      <dgm:prSet/>
      <dgm:spPr/>
      <dgm:t>
        <a:bodyPr/>
        <a:lstStyle/>
        <a:p>
          <a:endParaRPr lang="en-ZA"/>
        </a:p>
      </dgm:t>
    </dgm:pt>
    <dgm:pt modelId="{82BE917D-604D-4211-AA5D-1172ACD2C791}" type="sibTrans" cxnId="{A7A092DE-9F65-4369-9A3C-A0365F13ED1A}">
      <dgm:prSet/>
      <dgm:spPr/>
      <dgm:t>
        <a:bodyPr/>
        <a:lstStyle/>
        <a:p>
          <a:endParaRPr lang="en-ZA"/>
        </a:p>
      </dgm:t>
    </dgm:pt>
    <dgm:pt modelId="{5BFF68FB-1D83-41DD-A3D1-6449C58D90D5}" type="pres">
      <dgm:prSet presAssocID="{E5365D34-37AF-4D8C-9D44-A0E2668F0438}" presName="Name0" presStyleCnt="0">
        <dgm:presLayoutVars>
          <dgm:dir/>
          <dgm:resizeHandles val="exact"/>
        </dgm:presLayoutVars>
      </dgm:prSet>
      <dgm:spPr/>
    </dgm:pt>
    <dgm:pt modelId="{DBAE9C6B-E4BD-483B-9F11-AEF960F744C8}" type="pres">
      <dgm:prSet presAssocID="{E5365D34-37AF-4D8C-9D44-A0E2668F0438}" presName="fgShape" presStyleLbl="fgShp" presStyleIdx="0" presStyleCnt="1"/>
      <dgm:spPr/>
    </dgm:pt>
    <dgm:pt modelId="{D26BD1CF-5C4D-4240-8CB9-830B24A24A78}" type="pres">
      <dgm:prSet presAssocID="{E5365D34-37AF-4D8C-9D44-A0E2668F0438}" presName="linComp" presStyleCnt="0"/>
      <dgm:spPr/>
    </dgm:pt>
    <dgm:pt modelId="{4FA6D0D2-3C03-4607-95A9-1668363AAA60}" type="pres">
      <dgm:prSet presAssocID="{895C277A-3C1C-414C-ACED-3BCCD13E13F5}" presName="compNode" presStyleCnt="0"/>
      <dgm:spPr/>
    </dgm:pt>
    <dgm:pt modelId="{243E78FF-50A1-43A1-8D72-35150718949C}" type="pres">
      <dgm:prSet presAssocID="{895C277A-3C1C-414C-ACED-3BCCD13E13F5}" presName="bkgdShape" presStyleLbl="node1" presStyleIdx="0" presStyleCnt="4"/>
      <dgm:spPr/>
    </dgm:pt>
    <dgm:pt modelId="{A2FE84C6-A6EE-41D4-9342-5BE4DB88B4B8}" type="pres">
      <dgm:prSet presAssocID="{895C277A-3C1C-414C-ACED-3BCCD13E13F5}" presName="nodeTx" presStyleLbl="node1" presStyleIdx="0" presStyleCnt="4">
        <dgm:presLayoutVars>
          <dgm:bulletEnabled val="1"/>
        </dgm:presLayoutVars>
      </dgm:prSet>
      <dgm:spPr/>
    </dgm:pt>
    <dgm:pt modelId="{7C32D94C-7092-4F94-94FA-5B46D99207DA}" type="pres">
      <dgm:prSet presAssocID="{895C277A-3C1C-414C-ACED-3BCCD13E13F5}" presName="invisiNode" presStyleLbl="node1" presStyleIdx="0" presStyleCnt="4"/>
      <dgm:spPr/>
    </dgm:pt>
    <dgm:pt modelId="{9D93309F-B39F-4EFC-9DA6-2E1606AEFBE0}" type="pres">
      <dgm:prSet presAssocID="{895C277A-3C1C-414C-ACED-3BCCD13E13F5}" presName="imagNode"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r graph with upward trend with solid fill"/>
        </a:ext>
      </dgm:extLst>
    </dgm:pt>
    <dgm:pt modelId="{C5098424-F33D-42C1-B4D0-6E195C3C70E6}" type="pres">
      <dgm:prSet presAssocID="{B849A35D-15DD-413F-87CD-97F81E24FD50}" presName="sibTrans" presStyleLbl="sibTrans2D1" presStyleIdx="0" presStyleCnt="0"/>
      <dgm:spPr/>
    </dgm:pt>
    <dgm:pt modelId="{C761377C-2C21-4CA5-BDC5-C22F6D9A1F2F}" type="pres">
      <dgm:prSet presAssocID="{AAEC80B8-A29D-4583-BBDD-AC464787780B}" presName="compNode" presStyleCnt="0"/>
      <dgm:spPr/>
    </dgm:pt>
    <dgm:pt modelId="{68C94181-1827-4C39-A460-98CB7C3F6906}" type="pres">
      <dgm:prSet presAssocID="{AAEC80B8-A29D-4583-BBDD-AC464787780B}" presName="bkgdShape" presStyleLbl="node1" presStyleIdx="1" presStyleCnt="4"/>
      <dgm:spPr/>
    </dgm:pt>
    <dgm:pt modelId="{CE91FD60-CB7D-4647-A4ED-7C8A00EAD8C7}" type="pres">
      <dgm:prSet presAssocID="{AAEC80B8-A29D-4583-BBDD-AC464787780B}" presName="nodeTx" presStyleLbl="node1" presStyleIdx="1" presStyleCnt="4">
        <dgm:presLayoutVars>
          <dgm:bulletEnabled val="1"/>
        </dgm:presLayoutVars>
      </dgm:prSet>
      <dgm:spPr/>
    </dgm:pt>
    <dgm:pt modelId="{91CCDDD3-31EB-4C54-9951-1F8FAC3A59EB}" type="pres">
      <dgm:prSet presAssocID="{AAEC80B8-A29D-4583-BBDD-AC464787780B}" presName="invisiNode" presStyleLbl="node1" presStyleIdx="1" presStyleCnt="4"/>
      <dgm:spPr/>
    </dgm:pt>
    <dgm:pt modelId="{B76006B3-E147-4ECE-B8DB-556D3841C5FB}" type="pres">
      <dgm:prSet presAssocID="{AAEC80B8-A29D-4583-BBDD-AC464787780B}" presName="imagNode" presStyleLbl="fgImgPlac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Earth Globe - Asia with solid fill"/>
        </a:ext>
      </dgm:extLst>
    </dgm:pt>
    <dgm:pt modelId="{7A94F29E-A7EA-4799-A193-AEB21091D444}" type="pres">
      <dgm:prSet presAssocID="{8C9DC2D3-624A-4FB7-A9BB-FCD0F0724CAD}" presName="sibTrans" presStyleLbl="sibTrans2D1" presStyleIdx="0" presStyleCnt="0"/>
      <dgm:spPr/>
    </dgm:pt>
    <dgm:pt modelId="{021CF00F-34B5-46AF-98E6-5D5E2BB22D89}" type="pres">
      <dgm:prSet presAssocID="{55CBB6C0-9926-4122-90CB-3FA03BDB9F9B}" presName="compNode" presStyleCnt="0"/>
      <dgm:spPr/>
    </dgm:pt>
    <dgm:pt modelId="{B620604B-7126-4E9E-B1D9-4A6642B03037}" type="pres">
      <dgm:prSet presAssocID="{55CBB6C0-9926-4122-90CB-3FA03BDB9F9B}" presName="bkgdShape" presStyleLbl="node1" presStyleIdx="2" presStyleCnt="4"/>
      <dgm:spPr/>
    </dgm:pt>
    <dgm:pt modelId="{31A199BF-3D80-48BB-B16C-925D145E0E20}" type="pres">
      <dgm:prSet presAssocID="{55CBB6C0-9926-4122-90CB-3FA03BDB9F9B}" presName="nodeTx" presStyleLbl="node1" presStyleIdx="2" presStyleCnt="4">
        <dgm:presLayoutVars>
          <dgm:bulletEnabled val="1"/>
        </dgm:presLayoutVars>
      </dgm:prSet>
      <dgm:spPr/>
    </dgm:pt>
    <dgm:pt modelId="{94DA5C03-B34C-4F9C-AC78-CB611E2C936A}" type="pres">
      <dgm:prSet presAssocID="{55CBB6C0-9926-4122-90CB-3FA03BDB9F9B}" presName="invisiNode" presStyleLbl="node1" presStyleIdx="2" presStyleCnt="4"/>
      <dgm:spPr/>
    </dgm:pt>
    <dgm:pt modelId="{68C71F9B-3150-4A4C-8783-8B6D35731A18}" type="pres">
      <dgm:prSet presAssocID="{55CBB6C0-9926-4122-90CB-3FA03BDB9F9B}" presName="imagNode" presStyleLbl="fgImgPlac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Upward trend"/>
        </a:ext>
      </dgm:extLst>
    </dgm:pt>
    <dgm:pt modelId="{46220DA2-444E-434C-AC6D-95E5003C21D3}" type="pres">
      <dgm:prSet presAssocID="{F6A2674D-9142-4B62-8201-880402AAD0FB}" presName="sibTrans" presStyleLbl="sibTrans2D1" presStyleIdx="0" presStyleCnt="0"/>
      <dgm:spPr/>
    </dgm:pt>
    <dgm:pt modelId="{CD997ADF-7902-43A3-98DB-60DB2A2CB526}" type="pres">
      <dgm:prSet presAssocID="{98F14676-EF7C-4C24-B713-4FC6C8F01C09}" presName="compNode" presStyleCnt="0"/>
      <dgm:spPr/>
    </dgm:pt>
    <dgm:pt modelId="{12611D9C-3BCA-4481-B69E-982981D61102}" type="pres">
      <dgm:prSet presAssocID="{98F14676-EF7C-4C24-B713-4FC6C8F01C09}" presName="bkgdShape" presStyleLbl="node1" presStyleIdx="3" presStyleCnt="4" custScaleX="102543"/>
      <dgm:spPr/>
    </dgm:pt>
    <dgm:pt modelId="{C9C933FF-A098-4697-8873-5DFC6270DE8C}" type="pres">
      <dgm:prSet presAssocID="{98F14676-EF7C-4C24-B713-4FC6C8F01C09}" presName="nodeTx" presStyleLbl="node1" presStyleIdx="3" presStyleCnt="4">
        <dgm:presLayoutVars>
          <dgm:bulletEnabled val="1"/>
        </dgm:presLayoutVars>
      </dgm:prSet>
      <dgm:spPr/>
    </dgm:pt>
    <dgm:pt modelId="{051B35A8-ECA0-4C86-89BD-619C60F10FE2}" type="pres">
      <dgm:prSet presAssocID="{98F14676-EF7C-4C24-B713-4FC6C8F01C09}" presName="invisiNode" presStyleLbl="node1" presStyleIdx="3" presStyleCnt="4"/>
      <dgm:spPr/>
    </dgm:pt>
    <dgm:pt modelId="{FCA60F9D-A395-4A50-96AB-AC00A2BD253F}" type="pres">
      <dgm:prSet presAssocID="{98F14676-EF7C-4C24-B713-4FC6C8F01C09}" presName="imagNode" presStyleLbl="fgImgPlac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Africa with solid fill"/>
        </a:ext>
      </dgm:extLst>
    </dgm:pt>
  </dgm:ptLst>
  <dgm:cxnLst>
    <dgm:cxn modelId="{33BD2923-F761-4EFD-AA86-CD538A6A87E9}" type="presOf" srcId="{8C9DC2D3-624A-4FB7-A9BB-FCD0F0724CAD}" destId="{7A94F29E-A7EA-4799-A193-AEB21091D444}" srcOrd="0" destOrd="0" presId="urn:microsoft.com/office/officeart/2005/8/layout/hList7"/>
    <dgm:cxn modelId="{753A8831-5F0F-4F93-B48F-4BCE4ADC683E}" type="presOf" srcId="{B849A35D-15DD-413F-87CD-97F81E24FD50}" destId="{C5098424-F33D-42C1-B4D0-6E195C3C70E6}" srcOrd="0" destOrd="0" presId="urn:microsoft.com/office/officeart/2005/8/layout/hList7"/>
    <dgm:cxn modelId="{D2FDD441-2AD7-4B74-B534-7DA9DA5B93C2}" srcId="{E5365D34-37AF-4D8C-9D44-A0E2668F0438}" destId="{895C277A-3C1C-414C-ACED-3BCCD13E13F5}" srcOrd="0" destOrd="0" parTransId="{A2F5C76F-201D-41F9-BEDD-059E3D050478}" sibTransId="{B849A35D-15DD-413F-87CD-97F81E24FD50}"/>
    <dgm:cxn modelId="{0049CB43-796A-4531-A0C5-6A46ACF69F0E}" type="presOf" srcId="{895C277A-3C1C-414C-ACED-3BCCD13E13F5}" destId="{243E78FF-50A1-43A1-8D72-35150718949C}" srcOrd="0" destOrd="0" presId="urn:microsoft.com/office/officeart/2005/8/layout/hList7"/>
    <dgm:cxn modelId="{A47BA66B-F442-429B-AB62-9F9F08401019}" type="presOf" srcId="{98F14676-EF7C-4C24-B713-4FC6C8F01C09}" destId="{C9C933FF-A098-4697-8873-5DFC6270DE8C}" srcOrd="1" destOrd="0" presId="urn:microsoft.com/office/officeart/2005/8/layout/hList7"/>
    <dgm:cxn modelId="{B29C0D91-C857-40F1-B717-658D04980581}" type="presOf" srcId="{55CBB6C0-9926-4122-90CB-3FA03BDB9F9B}" destId="{B620604B-7126-4E9E-B1D9-4A6642B03037}" srcOrd="0" destOrd="0" presId="urn:microsoft.com/office/officeart/2005/8/layout/hList7"/>
    <dgm:cxn modelId="{526B0698-DA35-4578-B6B3-83CC35AE72A9}" type="presOf" srcId="{98F14676-EF7C-4C24-B713-4FC6C8F01C09}" destId="{12611D9C-3BCA-4481-B69E-982981D61102}" srcOrd="0" destOrd="0" presId="urn:microsoft.com/office/officeart/2005/8/layout/hList7"/>
    <dgm:cxn modelId="{0FC0ED99-78A7-41C3-A4C9-2E76638ECC56}" srcId="{E5365D34-37AF-4D8C-9D44-A0E2668F0438}" destId="{55CBB6C0-9926-4122-90CB-3FA03BDB9F9B}" srcOrd="2" destOrd="0" parTransId="{0F96D68E-1E97-430B-9387-130AF932CF17}" sibTransId="{F6A2674D-9142-4B62-8201-880402AAD0FB}"/>
    <dgm:cxn modelId="{FEE0CE9C-0AD0-4700-B8D5-69A4F41C6497}" type="presOf" srcId="{AAEC80B8-A29D-4583-BBDD-AC464787780B}" destId="{CE91FD60-CB7D-4647-A4ED-7C8A00EAD8C7}" srcOrd="1" destOrd="0" presId="urn:microsoft.com/office/officeart/2005/8/layout/hList7"/>
    <dgm:cxn modelId="{62D399A4-63C8-4F42-A4B2-E67F090811E0}" type="presOf" srcId="{895C277A-3C1C-414C-ACED-3BCCD13E13F5}" destId="{A2FE84C6-A6EE-41D4-9342-5BE4DB88B4B8}" srcOrd="1" destOrd="0" presId="urn:microsoft.com/office/officeart/2005/8/layout/hList7"/>
    <dgm:cxn modelId="{A298D6C6-DEDF-49E7-BD99-AAED66460E17}" type="presOf" srcId="{AAEC80B8-A29D-4583-BBDD-AC464787780B}" destId="{68C94181-1827-4C39-A460-98CB7C3F6906}" srcOrd="0" destOrd="0" presId="urn:microsoft.com/office/officeart/2005/8/layout/hList7"/>
    <dgm:cxn modelId="{FFB109C7-0689-440B-AE1E-BBCFE532F446}" type="presOf" srcId="{F6A2674D-9142-4B62-8201-880402AAD0FB}" destId="{46220DA2-444E-434C-AC6D-95E5003C21D3}" srcOrd="0" destOrd="0" presId="urn:microsoft.com/office/officeart/2005/8/layout/hList7"/>
    <dgm:cxn modelId="{E85D9BD3-E6FB-40C7-899C-5A3990477772}" type="presOf" srcId="{55CBB6C0-9926-4122-90CB-3FA03BDB9F9B}" destId="{31A199BF-3D80-48BB-B16C-925D145E0E20}" srcOrd="1" destOrd="0" presId="urn:microsoft.com/office/officeart/2005/8/layout/hList7"/>
    <dgm:cxn modelId="{A7A092DE-9F65-4369-9A3C-A0365F13ED1A}" srcId="{E5365D34-37AF-4D8C-9D44-A0E2668F0438}" destId="{98F14676-EF7C-4C24-B713-4FC6C8F01C09}" srcOrd="3" destOrd="0" parTransId="{83A3D98B-F8CE-4097-B086-95FF474CEEE8}" sibTransId="{82BE917D-604D-4211-AA5D-1172ACD2C791}"/>
    <dgm:cxn modelId="{61B5D5ED-C8A6-4721-95B7-89905071221E}" type="presOf" srcId="{E5365D34-37AF-4D8C-9D44-A0E2668F0438}" destId="{5BFF68FB-1D83-41DD-A3D1-6449C58D90D5}" srcOrd="0" destOrd="0" presId="urn:microsoft.com/office/officeart/2005/8/layout/hList7"/>
    <dgm:cxn modelId="{255710F7-2E67-496A-B3D1-4A8A6FB75F5A}" srcId="{E5365D34-37AF-4D8C-9D44-A0E2668F0438}" destId="{AAEC80B8-A29D-4583-BBDD-AC464787780B}" srcOrd="1" destOrd="0" parTransId="{32615363-4B95-42F5-A20C-9CF31CE92B6B}" sibTransId="{8C9DC2D3-624A-4FB7-A9BB-FCD0F0724CAD}"/>
    <dgm:cxn modelId="{A1A3D05C-11C7-448A-A5E3-DB4DA87F1206}" type="presParOf" srcId="{5BFF68FB-1D83-41DD-A3D1-6449C58D90D5}" destId="{DBAE9C6B-E4BD-483B-9F11-AEF960F744C8}" srcOrd="0" destOrd="0" presId="urn:microsoft.com/office/officeart/2005/8/layout/hList7"/>
    <dgm:cxn modelId="{86B02315-4F30-4B60-9253-B81770B64C96}" type="presParOf" srcId="{5BFF68FB-1D83-41DD-A3D1-6449C58D90D5}" destId="{D26BD1CF-5C4D-4240-8CB9-830B24A24A78}" srcOrd="1" destOrd="0" presId="urn:microsoft.com/office/officeart/2005/8/layout/hList7"/>
    <dgm:cxn modelId="{7E364B6D-F64D-4613-BDF0-EB64B3F51963}" type="presParOf" srcId="{D26BD1CF-5C4D-4240-8CB9-830B24A24A78}" destId="{4FA6D0D2-3C03-4607-95A9-1668363AAA60}" srcOrd="0" destOrd="0" presId="urn:microsoft.com/office/officeart/2005/8/layout/hList7"/>
    <dgm:cxn modelId="{6B7126C6-26A3-4A9E-B1E8-5A502D2D8A0B}" type="presParOf" srcId="{4FA6D0D2-3C03-4607-95A9-1668363AAA60}" destId="{243E78FF-50A1-43A1-8D72-35150718949C}" srcOrd="0" destOrd="0" presId="urn:microsoft.com/office/officeart/2005/8/layout/hList7"/>
    <dgm:cxn modelId="{1A30B42E-7751-46BF-9CE8-C96808486610}" type="presParOf" srcId="{4FA6D0D2-3C03-4607-95A9-1668363AAA60}" destId="{A2FE84C6-A6EE-41D4-9342-5BE4DB88B4B8}" srcOrd="1" destOrd="0" presId="urn:microsoft.com/office/officeart/2005/8/layout/hList7"/>
    <dgm:cxn modelId="{3B1C2A40-65E4-4F5F-9131-585958814A1B}" type="presParOf" srcId="{4FA6D0D2-3C03-4607-95A9-1668363AAA60}" destId="{7C32D94C-7092-4F94-94FA-5B46D99207DA}" srcOrd="2" destOrd="0" presId="urn:microsoft.com/office/officeart/2005/8/layout/hList7"/>
    <dgm:cxn modelId="{C7454BEE-789F-4D34-A02B-B0BDD3F2272E}" type="presParOf" srcId="{4FA6D0D2-3C03-4607-95A9-1668363AAA60}" destId="{9D93309F-B39F-4EFC-9DA6-2E1606AEFBE0}" srcOrd="3" destOrd="0" presId="urn:microsoft.com/office/officeart/2005/8/layout/hList7"/>
    <dgm:cxn modelId="{E0051216-0D50-4F1F-9C19-675459CF4F50}" type="presParOf" srcId="{D26BD1CF-5C4D-4240-8CB9-830B24A24A78}" destId="{C5098424-F33D-42C1-B4D0-6E195C3C70E6}" srcOrd="1" destOrd="0" presId="urn:microsoft.com/office/officeart/2005/8/layout/hList7"/>
    <dgm:cxn modelId="{D00F6440-FA76-439A-8EA2-49DA24E18547}" type="presParOf" srcId="{D26BD1CF-5C4D-4240-8CB9-830B24A24A78}" destId="{C761377C-2C21-4CA5-BDC5-C22F6D9A1F2F}" srcOrd="2" destOrd="0" presId="urn:microsoft.com/office/officeart/2005/8/layout/hList7"/>
    <dgm:cxn modelId="{AF2FDB51-6D54-41AB-A826-E8A1B7B9F1E4}" type="presParOf" srcId="{C761377C-2C21-4CA5-BDC5-C22F6D9A1F2F}" destId="{68C94181-1827-4C39-A460-98CB7C3F6906}" srcOrd="0" destOrd="0" presId="urn:microsoft.com/office/officeart/2005/8/layout/hList7"/>
    <dgm:cxn modelId="{7FE3F0FB-0A88-4E1E-9C12-9684F8A40118}" type="presParOf" srcId="{C761377C-2C21-4CA5-BDC5-C22F6D9A1F2F}" destId="{CE91FD60-CB7D-4647-A4ED-7C8A00EAD8C7}" srcOrd="1" destOrd="0" presId="urn:microsoft.com/office/officeart/2005/8/layout/hList7"/>
    <dgm:cxn modelId="{1319F996-45C6-4B4B-8754-34D5C8825E41}" type="presParOf" srcId="{C761377C-2C21-4CA5-BDC5-C22F6D9A1F2F}" destId="{91CCDDD3-31EB-4C54-9951-1F8FAC3A59EB}" srcOrd="2" destOrd="0" presId="urn:microsoft.com/office/officeart/2005/8/layout/hList7"/>
    <dgm:cxn modelId="{187F4B7B-648F-4979-8BDA-6F9851B1934F}" type="presParOf" srcId="{C761377C-2C21-4CA5-BDC5-C22F6D9A1F2F}" destId="{B76006B3-E147-4ECE-B8DB-556D3841C5FB}" srcOrd="3" destOrd="0" presId="urn:microsoft.com/office/officeart/2005/8/layout/hList7"/>
    <dgm:cxn modelId="{962942D3-2F29-4DE8-A8CD-F4A0452A2C99}" type="presParOf" srcId="{D26BD1CF-5C4D-4240-8CB9-830B24A24A78}" destId="{7A94F29E-A7EA-4799-A193-AEB21091D444}" srcOrd="3" destOrd="0" presId="urn:microsoft.com/office/officeart/2005/8/layout/hList7"/>
    <dgm:cxn modelId="{63C2FE42-2485-4B07-BEF9-18221AD16D5D}" type="presParOf" srcId="{D26BD1CF-5C4D-4240-8CB9-830B24A24A78}" destId="{021CF00F-34B5-46AF-98E6-5D5E2BB22D89}" srcOrd="4" destOrd="0" presId="urn:microsoft.com/office/officeart/2005/8/layout/hList7"/>
    <dgm:cxn modelId="{35802DF9-0455-4B11-B0F4-3C57C5438A8B}" type="presParOf" srcId="{021CF00F-34B5-46AF-98E6-5D5E2BB22D89}" destId="{B620604B-7126-4E9E-B1D9-4A6642B03037}" srcOrd="0" destOrd="0" presId="urn:microsoft.com/office/officeart/2005/8/layout/hList7"/>
    <dgm:cxn modelId="{11A51124-3F0C-4F56-9198-C7BB925F04BF}" type="presParOf" srcId="{021CF00F-34B5-46AF-98E6-5D5E2BB22D89}" destId="{31A199BF-3D80-48BB-B16C-925D145E0E20}" srcOrd="1" destOrd="0" presId="urn:microsoft.com/office/officeart/2005/8/layout/hList7"/>
    <dgm:cxn modelId="{0ACE5A0C-DCA0-49C0-BF60-83E5AC1C246E}" type="presParOf" srcId="{021CF00F-34B5-46AF-98E6-5D5E2BB22D89}" destId="{94DA5C03-B34C-4F9C-AC78-CB611E2C936A}" srcOrd="2" destOrd="0" presId="urn:microsoft.com/office/officeart/2005/8/layout/hList7"/>
    <dgm:cxn modelId="{E4EE66F4-F51D-4810-BAE6-2D70A59E18A9}" type="presParOf" srcId="{021CF00F-34B5-46AF-98E6-5D5E2BB22D89}" destId="{68C71F9B-3150-4A4C-8783-8B6D35731A18}" srcOrd="3" destOrd="0" presId="urn:microsoft.com/office/officeart/2005/8/layout/hList7"/>
    <dgm:cxn modelId="{FD07DA53-F55A-480A-AA00-0185A5AB9CB0}" type="presParOf" srcId="{D26BD1CF-5C4D-4240-8CB9-830B24A24A78}" destId="{46220DA2-444E-434C-AC6D-95E5003C21D3}" srcOrd="5" destOrd="0" presId="urn:microsoft.com/office/officeart/2005/8/layout/hList7"/>
    <dgm:cxn modelId="{B888180D-F8B5-47C6-906A-795CC237B2B4}" type="presParOf" srcId="{D26BD1CF-5C4D-4240-8CB9-830B24A24A78}" destId="{CD997ADF-7902-43A3-98DB-60DB2A2CB526}" srcOrd="6" destOrd="0" presId="urn:microsoft.com/office/officeart/2005/8/layout/hList7"/>
    <dgm:cxn modelId="{99B1F591-8D42-482F-BD6C-E5276CB95D45}" type="presParOf" srcId="{CD997ADF-7902-43A3-98DB-60DB2A2CB526}" destId="{12611D9C-3BCA-4481-B69E-982981D61102}" srcOrd="0" destOrd="0" presId="urn:microsoft.com/office/officeart/2005/8/layout/hList7"/>
    <dgm:cxn modelId="{0F7CEDF4-3D9F-47DD-A0E2-AE354BF6681E}" type="presParOf" srcId="{CD997ADF-7902-43A3-98DB-60DB2A2CB526}" destId="{C9C933FF-A098-4697-8873-5DFC6270DE8C}" srcOrd="1" destOrd="0" presId="urn:microsoft.com/office/officeart/2005/8/layout/hList7"/>
    <dgm:cxn modelId="{62D3B72B-18EC-48B7-8091-F6E6C6D224D7}" type="presParOf" srcId="{CD997ADF-7902-43A3-98DB-60DB2A2CB526}" destId="{051B35A8-ECA0-4C86-89BD-619C60F10FE2}" srcOrd="2" destOrd="0" presId="urn:microsoft.com/office/officeart/2005/8/layout/hList7"/>
    <dgm:cxn modelId="{4C0A6E2B-56E8-49D6-9249-76C397CEB4A3}" type="presParOf" srcId="{CD997ADF-7902-43A3-98DB-60DB2A2CB526}" destId="{FCA60F9D-A395-4A50-96AB-AC00A2BD253F}"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3E78FF-50A1-43A1-8D72-35150718949C}">
      <dsp:nvSpPr>
        <dsp:cNvPr id="0" name=""/>
        <dsp:cNvSpPr/>
      </dsp:nvSpPr>
      <dsp:spPr>
        <a:xfrm>
          <a:off x="1566" y="0"/>
          <a:ext cx="2717272" cy="4496517"/>
        </a:xfrm>
        <a:prstGeom prst="roundRect">
          <a:avLst>
            <a:gd name="adj" fmla="val 10000"/>
          </a:avLst>
        </a:prstGeom>
        <a:solidFill>
          <a:srgbClr val="0062AC"/>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Arial Rounded MT Bold" pitchFamily="34" charset="0"/>
            </a:rPr>
            <a:t>International economy</a:t>
          </a:r>
        </a:p>
      </dsp:txBody>
      <dsp:txXfrm>
        <a:off x="1566" y="1798606"/>
        <a:ext cx="2717272" cy="1798606"/>
      </dsp:txXfrm>
    </dsp:sp>
    <dsp:sp modelId="{9D93309F-B39F-4EFC-9DA6-2E1606AEFBE0}">
      <dsp:nvSpPr>
        <dsp:cNvPr id="0" name=""/>
        <dsp:cNvSpPr/>
      </dsp:nvSpPr>
      <dsp:spPr>
        <a:xfrm>
          <a:off x="611532" y="269791"/>
          <a:ext cx="1497340" cy="1497340"/>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C94181-1827-4C39-A460-98CB7C3F6906}">
      <dsp:nvSpPr>
        <dsp:cNvPr id="0" name=""/>
        <dsp:cNvSpPr/>
      </dsp:nvSpPr>
      <dsp:spPr>
        <a:xfrm>
          <a:off x="2800356" y="0"/>
          <a:ext cx="2717272" cy="449651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Arial Rounded MT Bold" pitchFamily="34" charset="0"/>
            </a:rPr>
            <a:t>International dairy situation</a:t>
          </a:r>
        </a:p>
      </dsp:txBody>
      <dsp:txXfrm>
        <a:off x="2800356" y="1798606"/>
        <a:ext cx="2717272" cy="1798606"/>
      </dsp:txXfrm>
    </dsp:sp>
    <dsp:sp modelId="{B76006B3-E147-4ECE-B8DB-556D3841C5FB}">
      <dsp:nvSpPr>
        <dsp:cNvPr id="0" name=""/>
        <dsp:cNvSpPr/>
      </dsp:nvSpPr>
      <dsp:spPr>
        <a:xfrm>
          <a:off x="3410323" y="269791"/>
          <a:ext cx="1497340" cy="1497340"/>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20604B-7126-4E9E-B1D9-4A6642B03037}">
      <dsp:nvSpPr>
        <dsp:cNvPr id="0" name=""/>
        <dsp:cNvSpPr/>
      </dsp:nvSpPr>
      <dsp:spPr>
        <a:xfrm>
          <a:off x="5599147" y="0"/>
          <a:ext cx="2717272" cy="449651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Arial Rounded MT Bold" pitchFamily="34" charset="0"/>
            </a:rPr>
            <a:t>SA economic situation</a:t>
          </a:r>
        </a:p>
      </dsp:txBody>
      <dsp:txXfrm>
        <a:off x="5599147" y="1798606"/>
        <a:ext cx="2717272" cy="1798606"/>
      </dsp:txXfrm>
    </dsp:sp>
    <dsp:sp modelId="{68C71F9B-3150-4A4C-8783-8B6D35731A18}">
      <dsp:nvSpPr>
        <dsp:cNvPr id="0" name=""/>
        <dsp:cNvSpPr/>
      </dsp:nvSpPr>
      <dsp:spPr>
        <a:xfrm>
          <a:off x="6209113" y="269791"/>
          <a:ext cx="1497340" cy="1497340"/>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611D9C-3BCA-4481-B69E-982981D61102}">
      <dsp:nvSpPr>
        <dsp:cNvPr id="0" name=""/>
        <dsp:cNvSpPr/>
      </dsp:nvSpPr>
      <dsp:spPr>
        <a:xfrm>
          <a:off x="8397938" y="0"/>
          <a:ext cx="2786372" cy="449651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Arial Rounded MT Bold" pitchFamily="34" charset="0"/>
            </a:rPr>
            <a:t>SA dairy situation</a:t>
          </a:r>
        </a:p>
      </dsp:txBody>
      <dsp:txXfrm>
        <a:off x="8397938" y="1798606"/>
        <a:ext cx="2786372" cy="1798606"/>
      </dsp:txXfrm>
    </dsp:sp>
    <dsp:sp modelId="{FCA60F9D-A395-4A50-96AB-AC00A2BD253F}">
      <dsp:nvSpPr>
        <dsp:cNvPr id="0" name=""/>
        <dsp:cNvSpPr/>
      </dsp:nvSpPr>
      <dsp:spPr>
        <a:xfrm>
          <a:off x="9042454" y="269791"/>
          <a:ext cx="1497340" cy="1497340"/>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AE9C6B-E4BD-483B-9F11-AEF960F744C8}">
      <dsp:nvSpPr>
        <dsp:cNvPr id="0" name=""/>
        <dsp:cNvSpPr/>
      </dsp:nvSpPr>
      <dsp:spPr>
        <a:xfrm>
          <a:off x="447435" y="3597213"/>
          <a:ext cx="10291006" cy="674477"/>
        </a:xfrm>
        <a:prstGeom prst="leftRightArrow">
          <a:avLst/>
        </a:prstGeom>
        <a:solidFill>
          <a:schemeClr val="dk2">
            <a:tint val="6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3E78FF-50A1-43A1-8D72-35150718949C}">
      <dsp:nvSpPr>
        <dsp:cNvPr id="0" name=""/>
        <dsp:cNvSpPr/>
      </dsp:nvSpPr>
      <dsp:spPr>
        <a:xfrm>
          <a:off x="1566" y="0"/>
          <a:ext cx="2717272" cy="449651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Arial Rounded MT Bold" pitchFamily="34" charset="0"/>
            </a:rPr>
            <a:t>International economy</a:t>
          </a:r>
        </a:p>
      </dsp:txBody>
      <dsp:txXfrm>
        <a:off x="1566" y="1798606"/>
        <a:ext cx="2717272" cy="1798606"/>
      </dsp:txXfrm>
    </dsp:sp>
    <dsp:sp modelId="{9D93309F-B39F-4EFC-9DA6-2E1606AEFBE0}">
      <dsp:nvSpPr>
        <dsp:cNvPr id="0" name=""/>
        <dsp:cNvSpPr/>
      </dsp:nvSpPr>
      <dsp:spPr>
        <a:xfrm>
          <a:off x="611532" y="269791"/>
          <a:ext cx="1497340" cy="1497340"/>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C94181-1827-4C39-A460-98CB7C3F6906}">
      <dsp:nvSpPr>
        <dsp:cNvPr id="0" name=""/>
        <dsp:cNvSpPr/>
      </dsp:nvSpPr>
      <dsp:spPr>
        <a:xfrm>
          <a:off x="2800356" y="0"/>
          <a:ext cx="2717272" cy="4496517"/>
        </a:xfrm>
        <a:prstGeom prst="roundRect">
          <a:avLst>
            <a:gd name="adj" fmla="val 10000"/>
          </a:avLst>
        </a:prstGeom>
        <a:solidFill>
          <a:srgbClr val="0062AC"/>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Arial Rounded MT Bold" pitchFamily="34" charset="0"/>
            </a:rPr>
            <a:t>International dairy situation</a:t>
          </a:r>
        </a:p>
      </dsp:txBody>
      <dsp:txXfrm>
        <a:off x="2800356" y="1798606"/>
        <a:ext cx="2717272" cy="1798606"/>
      </dsp:txXfrm>
    </dsp:sp>
    <dsp:sp modelId="{B76006B3-E147-4ECE-B8DB-556D3841C5FB}">
      <dsp:nvSpPr>
        <dsp:cNvPr id="0" name=""/>
        <dsp:cNvSpPr/>
      </dsp:nvSpPr>
      <dsp:spPr>
        <a:xfrm>
          <a:off x="3410323" y="269791"/>
          <a:ext cx="1497340" cy="1497340"/>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20604B-7126-4E9E-B1D9-4A6642B03037}">
      <dsp:nvSpPr>
        <dsp:cNvPr id="0" name=""/>
        <dsp:cNvSpPr/>
      </dsp:nvSpPr>
      <dsp:spPr>
        <a:xfrm>
          <a:off x="5599147" y="0"/>
          <a:ext cx="2717272" cy="449651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Arial Rounded MT Bold" pitchFamily="34" charset="0"/>
            </a:rPr>
            <a:t>SA economic situation</a:t>
          </a:r>
        </a:p>
      </dsp:txBody>
      <dsp:txXfrm>
        <a:off x="5599147" y="1798606"/>
        <a:ext cx="2717272" cy="1798606"/>
      </dsp:txXfrm>
    </dsp:sp>
    <dsp:sp modelId="{68C71F9B-3150-4A4C-8783-8B6D35731A18}">
      <dsp:nvSpPr>
        <dsp:cNvPr id="0" name=""/>
        <dsp:cNvSpPr/>
      </dsp:nvSpPr>
      <dsp:spPr>
        <a:xfrm>
          <a:off x="6209113" y="269791"/>
          <a:ext cx="1497340" cy="1497340"/>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611D9C-3BCA-4481-B69E-982981D61102}">
      <dsp:nvSpPr>
        <dsp:cNvPr id="0" name=""/>
        <dsp:cNvSpPr/>
      </dsp:nvSpPr>
      <dsp:spPr>
        <a:xfrm>
          <a:off x="8397938" y="0"/>
          <a:ext cx="2786372" cy="449651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Arial Rounded MT Bold" pitchFamily="34" charset="0"/>
            </a:rPr>
            <a:t>SA dairy situation</a:t>
          </a:r>
        </a:p>
      </dsp:txBody>
      <dsp:txXfrm>
        <a:off x="8397938" y="1798606"/>
        <a:ext cx="2786372" cy="1798606"/>
      </dsp:txXfrm>
    </dsp:sp>
    <dsp:sp modelId="{FCA60F9D-A395-4A50-96AB-AC00A2BD253F}">
      <dsp:nvSpPr>
        <dsp:cNvPr id="0" name=""/>
        <dsp:cNvSpPr/>
      </dsp:nvSpPr>
      <dsp:spPr>
        <a:xfrm>
          <a:off x="9042454" y="269791"/>
          <a:ext cx="1497340" cy="1497340"/>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AE9C6B-E4BD-483B-9F11-AEF960F744C8}">
      <dsp:nvSpPr>
        <dsp:cNvPr id="0" name=""/>
        <dsp:cNvSpPr/>
      </dsp:nvSpPr>
      <dsp:spPr>
        <a:xfrm>
          <a:off x="447435" y="3597213"/>
          <a:ext cx="10291006" cy="674477"/>
        </a:xfrm>
        <a:prstGeom prst="leftRightArrow">
          <a:avLst/>
        </a:prstGeom>
        <a:solidFill>
          <a:schemeClr val="dk2">
            <a:tint val="6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3E78FF-50A1-43A1-8D72-35150718949C}">
      <dsp:nvSpPr>
        <dsp:cNvPr id="0" name=""/>
        <dsp:cNvSpPr/>
      </dsp:nvSpPr>
      <dsp:spPr>
        <a:xfrm>
          <a:off x="1566" y="0"/>
          <a:ext cx="2717272" cy="449651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Arial Rounded MT Bold" pitchFamily="34" charset="0"/>
            </a:rPr>
            <a:t>International economy</a:t>
          </a:r>
        </a:p>
      </dsp:txBody>
      <dsp:txXfrm>
        <a:off x="1566" y="1798606"/>
        <a:ext cx="2717272" cy="1798606"/>
      </dsp:txXfrm>
    </dsp:sp>
    <dsp:sp modelId="{9D93309F-B39F-4EFC-9DA6-2E1606AEFBE0}">
      <dsp:nvSpPr>
        <dsp:cNvPr id="0" name=""/>
        <dsp:cNvSpPr/>
      </dsp:nvSpPr>
      <dsp:spPr>
        <a:xfrm>
          <a:off x="611532" y="269791"/>
          <a:ext cx="1497340" cy="1497340"/>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C94181-1827-4C39-A460-98CB7C3F6906}">
      <dsp:nvSpPr>
        <dsp:cNvPr id="0" name=""/>
        <dsp:cNvSpPr/>
      </dsp:nvSpPr>
      <dsp:spPr>
        <a:xfrm>
          <a:off x="2800356" y="0"/>
          <a:ext cx="2717272" cy="449651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Arial Rounded MT Bold" pitchFamily="34" charset="0"/>
            </a:rPr>
            <a:t>International dairy situation</a:t>
          </a:r>
        </a:p>
      </dsp:txBody>
      <dsp:txXfrm>
        <a:off x="2800356" y="1798606"/>
        <a:ext cx="2717272" cy="1798606"/>
      </dsp:txXfrm>
    </dsp:sp>
    <dsp:sp modelId="{B76006B3-E147-4ECE-B8DB-556D3841C5FB}">
      <dsp:nvSpPr>
        <dsp:cNvPr id="0" name=""/>
        <dsp:cNvSpPr/>
      </dsp:nvSpPr>
      <dsp:spPr>
        <a:xfrm>
          <a:off x="3410323" y="269791"/>
          <a:ext cx="1497340" cy="1497340"/>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20604B-7126-4E9E-B1D9-4A6642B03037}">
      <dsp:nvSpPr>
        <dsp:cNvPr id="0" name=""/>
        <dsp:cNvSpPr/>
      </dsp:nvSpPr>
      <dsp:spPr>
        <a:xfrm>
          <a:off x="5599147" y="0"/>
          <a:ext cx="2717272" cy="4496517"/>
        </a:xfrm>
        <a:prstGeom prst="roundRect">
          <a:avLst>
            <a:gd name="adj" fmla="val 10000"/>
          </a:avLst>
        </a:prstGeom>
        <a:solidFill>
          <a:srgbClr val="0062AC"/>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Arial Rounded MT Bold" pitchFamily="34" charset="0"/>
            </a:rPr>
            <a:t>SA economic situation</a:t>
          </a:r>
        </a:p>
      </dsp:txBody>
      <dsp:txXfrm>
        <a:off x="5599147" y="1798606"/>
        <a:ext cx="2717272" cy="1798606"/>
      </dsp:txXfrm>
    </dsp:sp>
    <dsp:sp modelId="{68C71F9B-3150-4A4C-8783-8B6D35731A18}">
      <dsp:nvSpPr>
        <dsp:cNvPr id="0" name=""/>
        <dsp:cNvSpPr/>
      </dsp:nvSpPr>
      <dsp:spPr>
        <a:xfrm>
          <a:off x="6209113" y="269791"/>
          <a:ext cx="1497340" cy="1497340"/>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611D9C-3BCA-4481-B69E-982981D61102}">
      <dsp:nvSpPr>
        <dsp:cNvPr id="0" name=""/>
        <dsp:cNvSpPr/>
      </dsp:nvSpPr>
      <dsp:spPr>
        <a:xfrm>
          <a:off x="8397938" y="0"/>
          <a:ext cx="2786372" cy="449651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Arial Rounded MT Bold" pitchFamily="34" charset="0"/>
            </a:rPr>
            <a:t>SA dairy situation</a:t>
          </a:r>
        </a:p>
      </dsp:txBody>
      <dsp:txXfrm>
        <a:off x="8397938" y="1798606"/>
        <a:ext cx="2786372" cy="1798606"/>
      </dsp:txXfrm>
    </dsp:sp>
    <dsp:sp modelId="{FCA60F9D-A395-4A50-96AB-AC00A2BD253F}">
      <dsp:nvSpPr>
        <dsp:cNvPr id="0" name=""/>
        <dsp:cNvSpPr/>
      </dsp:nvSpPr>
      <dsp:spPr>
        <a:xfrm>
          <a:off x="9042454" y="269791"/>
          <a:ext cx="1497340" cy="1497340"/>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AE9C6B-E4BD-483B-9F11-AEF960F744C8}">
      <dsp:nvSpPr>
        <dsp:cNvPr id="0" name=""/>
        <dsp:cNvSpPr/>
      </dsp:nvSpPr>
      <dsp:spPr>
        <a:xfrm>
          <a:off x="447435" y="3597213"/>
          <a:ext cx="10291006" cy="674477"/>
        </a:xfrm>
        <a:prstGeom prst="leftRightArrow">
          <a:avLst/>
        </a:prstGeom>
        <a:solidFill>
          <a:schemeClr val="dk2">
            <a:tint val="6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3E78FF-50A1-43A1-8D72-35150718949C}">
      <dsp:nvSpPr>
        <dsp:cNvPr id="0" name=""/>
        <dsp:cNvSpPr/>
      </dsp:nvSpPr>
      <dsp:spPr>
        <a:xfrm>
          <a:off x="1566" y="0"/>
          <a:ext cx="2717272" cy="449651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Arial Rounded MT Bold" pitchFamily="34" charset="0"/>
            </a:rPr>
            <a:t>International economy</a:t>
          </a:r>
        </a:p>
      </dsp:txBody>
      <dsp:txXfrm>
        <a:off x="1566" y="1798606"/>
        <a:ext cx="2717272" cy="1798606"/>
      </dsp:txXfrm>
    </dsp:sp>
    <dsp:sp modelId="{9D93309F-B39F-4EFC-9DA6-2E1606AEFBE0}">
      <dsp:nvSpPr>
        <dsp:cNvPr id="0" name=""/>
        <dsp:cNvSpPr/>
      </dsp:nvSpPr>
      <dsp:spPr>
        <a:xfrm>
          <a:off x="611532" y="269791"/>
          <a:ext cx="1497340" cy="1497340"/>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C94181-1827-4C39-A460-98CB7C3F6906}">
      <dsp:nvSpPr>
        <dsp:cNvPr id="0" name=""/>
        <dsp:cNvSpPr/>
      </dsp:nvSpPr>
      <dsp:spPr>
        <a:xfrm>
          <a:off x="2800356" y="0"/>
          <a:ext cx="2717272" cy="449651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Arial Rounded MT Bold" pitchFamily="34" charset="0"/>
            </a:rPr>
            <a:t>International dairy situation</a:t>
          </a:r>
        </a:p>
      </dsp:txBody>
      <dsp:txXfrm>
        <a:off x="2800356" y="1798606"/>
        <a:ext cx="2717272" cy="1798606"/>
      </dsp:txXfrm>
    </dsp:sp>
    <dsp:sp modelId="{B76006B3-E147-4ECE-B8DB-556D3841C5FB}">
      <dsp:nvSpPr>
        <dsp:cNvPr id="0" name=""/>
        <dsp:cNvSpPr/>
      </dsp:nvSpPr>
      <dsp:spPr>
        <a:xfrm>
          <a:off x="3410323" y="269791"/>
          <a:ext cx="1497340" cy="1497340"/>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20604B-7126-4E9E-B1D9-4A6642B03037}">
      <dsp:nvSpPr>
        <dsp:cNvPr id="0" name=""/>
        <dsp:cNvSpPr/>
      </dsp:nvSpPr>
      <dsp:spPr>
        <a:xfrm>
          <a:off x="5599147" y="0"/>
          <a:ext cx="2717272" cy="4496517"/>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Arial Rounded MT Bold" pitchFamily="34" charset="0"/>
            </a:rPr>
            <a:t>SA economic situation</a:t>
          </a:r>
        </a:p>
      </dsp:txBody>
      <dsp:txXfrm>
        <a:off x="5599147" y="1798606"/>
        <a:ext cx="2717272" cy="1798606"/>
      </dsp:txXfrm>
    </dsp:sp>
    <dsp:sp modelId="{68C71F9B-3150-4A4C-8783-8B6D35731A18}">
      <dsp:nvSpPr>
        <dsp:cNvPr id="0" name=""/>
        <dsp:cNvSpPr/>
      </dsp:nvSpPr>
      <dsp:spPr>
        <a:xfrm>
          <a:off x="6209113" y="269791"/>
          <a:ext cx="1497340" cy="1497340"/>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611D9C-3BCA-4481-B69E-982981D61102}">
      <dsp:nvSpPr>
        <dsp:cNvPr id="0" name=""/>
        <dsp:cNvSpPr/>
      </dsp:nvSpPr>
      <dsp:spPr>
        <a:xfrm>
          <a:off x="8397938" y="0"/>
          <a:ext cx="2786372" cy="4496517"/>
        </a:xfrm>
        <a:prstGeom prst="roundRect">
          <a:avLst>
            <a:gd name="adj" fmla="val 10000"/>
          </a:avLst>
        </a:prstGeom>
        <a:solidFill>
          <a:srgbClr val="0062AC"/>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ZA" sz="2800" kern="1200" dirty="0">
              <a:latin typeface="Arial Rounded MT Bold" pitchFamily="34" charset="0"/>
            </a:rPr>
            <a:t>SA dairy situation</a:t>
          </a:r>
        </a:p>
      </dsp:txBody>
      <dsp:txXfrm>
        <a:off x="8397938" y="1798606"/>
        <a:ext cx="2786372" cy="1798606"/>
      </dsp:txXfrm>
    </dsp:sp>
    <dsp:sp modelId="{FCA60F9D-A395-4A50-96AB-AC00A2BD253F}">
      <dsp:nvSpPr>
        <dsp:cNvPr id="0" name=""/>
        <dsp:cNvSpPr/>
      </dsp:nvSpPr>
      <dsp:spPr>
        <a:xfrm>
          <a:off x="9042454" y="269791"/>
          <a:ext cx="1497340" cy="1497340"/>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AE9C6B-E4BD-483B-9F11-AEF960F744C8}">
      <dsp:nvSpPr>
        <dsp:cNvPr id="0" name=""/>
        <dsp:cNvSpPr/>
      </dsp:nvSpPr>
      <dsp:spPr>
        <a:xfrm>
          <a:off x="447435" y="3597213"/>
          <a:ext cx="10291006" cy="674477"/>
        </a:xfrm>
        <a:prstGeom prst="leftRightArrow">
          <a:avLst/>
        </a:prstGeom>
        <a:solidFill>
          <a:schemeClr val="dk2">
            <a:tint val="6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sz="quarter" idx="1"/>
          </p:nvPr>
        </p:nvSpPr>
        <p:spPr>
          <a:xfrm>
            <a:off x="3850443" y="1"/>
            <a:ext cx="2945659" cy="498056"/>
          </a:xfrm>
          <a:prstGeom prst="rect">
            <a:avLst/>
          </a:prstGeom>
        </p:spPr>
        <p:txBody>
          <a:bodyPr vert="horz" lIns="91440" tIns="45720" rIns="91440" bIns="45720" rtlCol="0"/>
          <a:lstStyle>
            <a:lvl1pPr algn="r">
              <a:defRPr sz="1200"/>
            </a:lvl1pPr>
          </a:lstStyle>
          <a:p>
            <a:fld id="{095A5E7E-E081-4D1D-8FDC-E1F86616FFCD}" type="datetimeFigureOut">
              <a:rPr lang="en-ZA" smtClean="0"/>
              <a:t>2025/11/26</a:t>
            </a:fld>
            <a:endParaRPr lang="en-ZA" dirty="0"/>
          </a:p>
        </p:txBody>
      </p:sp>
      <p:sp>
        <p:nvSpPr>
          <p:cNvPr id="4" name="Footer Placehold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en-ZA" dirty="0"/>
          </a:p>
        </p:txBody>
      </p:sp>
      <p:sp>
        <p:nvSpPr>
          <p:cNvPr id="5" name="Slide Number Placeholder 4"/>
          <p:cNvSpPr>
            <a:spLocks noGrp="1"/>
          </p:cNvSpPr>
          <p:nvPr>
            <p:ph type="sldNum" sz="quarter" idx="3"/>
          </p:nvPr>
        </p:nvSpPr>
        <p:spPr>
          <a:xfrm>
            <a:off x="3850443" y="9428585"/>
            <a:ext cx="2945659" cy="498055"/>
          </a:xfrm>
          <a:prstGeom prst="rect">
            <a:avLst/>
          </a:prstGeom>
        </p:spPr>
        <p:txBody>
          <a:bodyPr vert="horz" lIns="91440" tIns="45720" rIns="91440" bIns="45720" rtlCol="0" anchor="b"/>
          <a:lstStyle>
            <a:lvl1pPr algn="r">
              <a:defRPr sz="1200"/>
            </a:lvl1pPr>
          </a:lstStyle>
          <a:p>
            <a:fld id="{7727E10B-525A-4090-BBE1-4DAF315C6E48}" type="slidenum">
              <a:rPr lang="en-ZA" smtClean="0"/>
              <a:t>‹#›</a:t>
            </a:fld>
            <a:endParaRPr lang="en-ZA" dirty="0"/>
          </a:p>
        </p:txBody>
      </p:sp>
    </p:spTree>
    <p:extLst>
      <p:ext uri="{BB962C8B-B14F-4D97-AF65-F5344CB8AC3E}">
        <p14:creationId xmlns:p14="http://schemas.microsoft.com/office/powerpoint/2010/main" val="10182351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50443" y="1"/>
            <a:ext cx="2945659" cy="498056"/>
          </a:xfrm>
          <a:prstGeom prst="rect">
            <a:avLst/>
          </a:prstGeom>
        </p:spPr>
        <p:txBody>
          <a:bodyPr vert="horz" lIns="91440" tIns="45720" rIns="91440" bIns="45720" rtlCol="0"/>
          <a:lstStyle>
            <a:lvl1pPr algn="r">
              <a:defRPr sz="1200"/>
            </a:lvl1pPr>
          </a:lstStyle>
          <a:p>
            <a:fld id="{7C4C00C7-6273-47FD-BDA5-6541AA045D71}" type="datetimeFigureOut">
              <a:rPr lang="en-ZA" smtClean="0"/>
              <a:t>2025/11/26</a:t>
            </a:fld>
            <a:endParaRPr lang="en-ZA"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1440" tIns="45720" rIns="91440" bIns="45720" rtlCol="0" anchor="b"/>
          <a:lstStyle>
            <a:lvl1pPr algn="r">
              <a:defRPr sz="1200"/>
            </a:lvl1pPr>
          </a:lstStyle>
          <a:p>
            <a:fld id="{E2C93C19-0856-4BF4-842C-FEA090B5320D}" type="slidenum">
              <a:rPr lang="en-ZA" smtClean="0"/>
              <a:t>‹#›</a:t>
            </a:fld>
            <a:endParaRPr lang="en-ZA" dirty="0"/>
          </a:p>
        </p:txBody>
      </p:sp>
    </p:spTree>
    <p:extLst>
      <p:ext uri="{BB962C8B-B14F-4D97-AF65-F5344CB8AC3E}">
        <p14:creationId xmlns:p14="http://schemas.microsoft.com/office/powerpoint/2010/main" val="4261624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agridata.ec.europa.eu/extensions/DashboardRawMilk/RawMilkPrices.html"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2C93C19-0856-4BF4-842C-FEA090B5320D}" type="slidenum">
              <a:rPr lang="en-ZA" smtClean="0"/>
              <a:t>1</a:t>
            </a:fld>
            <a:endParaRPr lang="en-ZA" dirty="0"/>
          </a:p>
        </p:txBody>
      </p:sp>
    </p:spTree>
    <p:extLst>
      <p:ext uri="{BB962C8B-B14F-4D97-AF65-F5344CB8AC3E}">
        <p14:creationId xmlns:p14="http://schemas.microsoft.com/office/powerpoint/2010/main" val="27720150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7FC64-3A66-C6AE-9E06-F4FD28520A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A51800-D517-5A79-4928-F4611603E6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E7A50D-4657-91D6-A83A-601D1336EDB5}"/>
              </a:ext>
            </a:extLst>
          </p:cNvPr>
          <p:cNvSpPr>
            <a:spLocks noGrp="1"/>
          </p:cNvSpPr>
          <p:nvPr>
            <p:ph type="body" idx="1"/>
          </p:nvPr>
        </p:nvSpPr>
        <p:spPr/>
        <p:txBody>
          <a:bodyPr/>
          <a:lstStyle/>
          <a:p>
            <a:r>
              <a:rPr lang="en-US" dirty="0"/>
              <a:t>The GDT support level holding at 860 points indicates strong buyer interest and a price floor where the market tends to rebound. The shift in resistance from 1,150 to 1,300 points since October 2024 signals increased price tolerance and stronger demand, suggesting a more optimistic market outlook. This upward shift reflects confidence in global dairy prices, likely driven by factors such as tighter supply, higher production costs, and robust import demand. Overall, it points to a bullish trend in the dairy market.</a:t>
            </a:r>
          </a:p>
          <a:p>
            <a:endParaRPr lang="en-US" dirty="0"/>
          </a:p>
          <a:p>
            <a:endParaRPr lang="en-ZA" dirty="0"/>
          </a:p>
          <a:p>
            <a:r>
              <a:rPr lang="en-ZA" dirty="0"/>
              <a:t>https://www.globaldairytrade.info/en/product-results/</a:t>
            </a:r>
          </a:p>
        </p:txBody>
      </p:sp>
      <p:sp>
        <p:nvSpPr>
          <p:cNvPr id="4" name="Slide Number Placeholder 3">
            <a:extLst>
              <a:ext uri="{FF2B5EF4-FFF2-40B4-BE49-F238E27FC236}">
                <a16:creationId xmlns:a16="http://schemas.microsoft.com/office/drawing/2014/main" id="{8C672A73-9E05-AB82-3A34-8752912C1C4B}"/>
              </a:ext>
            </a:extLst>
          </p:cNvPr>
          <p:cNvSpPr>
            <a:spLocks noGrp="1"/>
          </p:cNvSpPr>
          <p:nvPr>
            <p:ph type="sldNum" sz="quarter" idx="10"/>
          </p:nvPr>
        </p:nvSpPr>
        <p:spPr/>
        <p:txBody>
          <a:bodyPr/>
          <a:lstStyle/>
          <a:p>
            <a:fld id="{E2C93C19-0856-4BF4-842C-FEA090B5320D}" type="slidenum">
              <a:rPr lang="en-ZA" smtClean="0"/>
              <a:t>10</a:t>
            </a:fld>
            <a:endParaRPr lang="en-ZA" dirty="0"/>
          </a:p>
        </p:txBody>
      </p:sp>
    </p:spTree>
    <p:extLst>
      <p:ext uri="{BB962C8B-B14F-4D97-AF65-F5344CB8AC3E}">
        <p14:creationId xmlns:p14="http://schemas.microsoft.com/office/powerpoint/2010/main" val="15614411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800" dirty="0">
              <a:effectLst/>
              <a:latin typeface="Aptos" panose="020B0004020202020204" pitchFamily="34" charset="0"/>
              <a:ea typeface="Aptos" panose="020B0004020202020204" pitchFamily="34" charset="0"/>
              <a:cs typeface="Aptos" panose="020B0004020202020204" pitchFamily="34" charset="0"/>
            </a:endParaRPr>
          </a:p>
          <a:p>
            <a:endParaRPr lang="en-ZA" dirty="0"/>
          </a:p>
        </p:txBody>
      </p:sp>
      <p:sp>
        <p:nvSpPr>
          <p:cNvPr id="4" name="Slide Number Placeholder 3"/>
          <p:cNvSpPr>
            <a:spLocks noGrp="1"/>
          </p:cNvSpPr>
          <p:nvPr>
            <p:ph type="sldNum" sz="quarter" idx="10"/>
          </p:nvPr>
        </p:nvSpPr>
        <p:spPr/>
        <p:txBody>
          <a:bodyPr/>
          <a:lstStyle/>
          <a:p>
            <a:fld id="{E2C93C19-0856-4BF4-842C-FEA090B5320D}" type="slidenum">
              <a:rPr lang="en-ZA" smtClean="0"/>
              <a:t>11</a:t>
            </a:fld>
            <a:endParaRPr lang="en-ZA" dirty="0"/>
          </a:p>
        </p:txBody>
      </p:sp>
    </p:spTree>
    <p:extLst>
      <p:ext uri="{BB962C8B-B14F-4D97-AF65-F5344CB8AC3E}">
        <p14:creationId xmlns:p14="http://schemas.microsoft.com/office/powerpoint/2010/main" val="24489447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34B60-3E4B-6D5F-D3E6-857E0A47E9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E6DC1-F6EE-418A-4F65-EC8551C50D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A0BFD6-7A3B-98E2-BE35-C077BA1E0945}"/>
              </a:ext>
            </a:extLst>
          </p:cNvPr>
          <p:cNvSpPr>
            <a:spLocks noGrp="1"/>
          </p:cNvSpPr>
          <p:nvPr>
            <p:ph type="body" idx="1"/>
          </p:nvPr>
        </p:nvSpPr>
        <p:spPr/>
        <p:txBody>
          <a:bodyPr/>
          <a:lstStyle/>
          <a:p>
            <a:r>
              <a:rPr lang="en-ZA" dirty="0"/>
              <a:t>USA: https://www.clal.it/en/index.php?section=produzioni_usa_latte_bovino</a:t>
            </a:r>
          </a:p>
          <a:p>
            <a:r>
              <a:rPr lang="en-ZA" dirty="0"/>
              <a:t>EU-27:  www.clal.it/en/index.php?section=consegne_eu&amp;p=D1110D__THS_T</a:t>
            </a:r>
          </a:p>
          <a:p>
            <a:r>
              <a:rPr lang="en-ZA" dirty="0"/>
              <a:t>Aus: https://www.clal.it/en/index.php?section=consegne_australia</a:t>
            </a:r>
          </a:p>
          <a:p>
            <a:r>
              <a:rPr lang="en-ZA" dirty="0"/>
              <a:t>NZL: https://www.clal.it/en/?section=stat_newzealand</a:t>
            </a:r>
          </a:p>
          <a:p>
            <a:r>
              <a:rPr lang="en-ZA" dirty="0" err="1"/>
              <a:t>Uru</a:t>
            </a:r>
            <a:r>
              <a:rPr lang="en-ZA" dirty="0"/>
              <a:t>: https://www.clal.it/en/index.php?section=consegne_uruguay</a:t>
            </a:r>
          </a:p>
          <a:p>
            <a:r>
              <a:rPr lang="en-ZA" dirty="0"/>
              <a:t>Arg: https://www.clal.it/en/index.php?section=milk_production_argentina</a:t>
            </a:r>
          </a:p>
        </p:txBody>
      </p:sp>
      <p:sp>
        <p:nvSpPr>
          <p:cNvPr id="4" name="Slide Number Placeholder 3">
            <a:extLst>
              <a:ext uri="{FF2B5EF4-FFF2-40B4-BE49-F238E27FC236}">
                <a16:creationId xmlns:a16="http://schemas.microsoft.com/office/drawing/2014/main" id="{E78BD56C-2018-BA07-CA65-7D2D40137D0F}"/>
              </a:ext>
            </a:extLst>
          </p:cNvPr>
          <p:cNvSpPr>
            <a:spLocks noGrp="1"/>
          </p:cNvSpPr>
          <p:nvPr>
            <p:ph type="sldNum" sz="quarter" idx="10"/>
          </p:nvPr>
        </p:nvSpPr>
        <p:spPr/>
        <p:txBody>
          <a:bodyPr/>
          <a:lstStyle/>
          <a:p>
            <a:fld id="{E2C93C19-0856-4BF4-842C-FEA090B5320D}" type="slidenum">
              <a:rPr lang="en-ZA" smtClean="0"/>
              <a:t>12</a:t>
            </a:fld>
            <a:endParaRPr lang="en-ZA" dirty="0"/>
          </a:p>
        </p:txBody>
      </p:sp>
    </p:spTree>
    <p:extLst>
      <p:ext uri="{BB962C8B-B14F-4D97-AF65-F5344CB8AC3E}">
        <p14:creationId xmlns:p14="http://schemas.microsoft.com/office/powerpoint/2010/main" val="3330040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4684B-3E5F-9AAF-B2B1-CA8D26CB1B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77E0D1-C31E-5757-8923-D6E1B28617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69C2AD-4BC5-209A-DFF9-55217916E25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3"/>
              </a:rPr>
              <a:t>https://agridata.ec.europa.eu/extensions/DashboardRawMilk/RawMilkPrices.html</a:t>
            </a:r>
            <a:endParaRPr lang="en-ZA" sz="1800" dirty="0">
              <a:effectLst/>
              <a:latin typeface="Aptos" panose="020B0004020202020204" pitchFamily="34" charset="0"/>
              <a:ea typeface="Aptos" panose="020B0004020202020204" pitchFamily="34" charset="0"/>
              <a:cs typeface="Aptos" panose="020B0004020202020204" pitchFamily="34" charset="0"/>
            </a:endParaRPr>
          </a:p>
          <a:p>
            <a:endParaRPr lang="en-ZA" dirty="0"/>
          </a:p>
        </p:txBody>
      </p:sp>
      <p:sp>
        <p:nvSpPr>
          <p:cNvPr id="4" name="Slide Number Placeholder 3">
            <a:extLst>
              <a:ext uri="{FF2B5EF4-FFF2-40B4-BE49-F238E27FC236}">
                <a16:creationId xmlns:a16="http://schemas.microsoft.com/office/drawing/2014/main" id="{6810D0F0-72A1-C292-9679-D46EEBF54CD5}"/>
              </a:ext>
            </a:extLst>
          </p:cNvPr>
          <p:cNvSpPr>
            <a:spLocks noGrp="1"/>
          </p:cNvSpPr>
          <p:nvPr>
            <p:ph type="sldNum" sz="quarter" idx="10"/>
          </p:nvPr>
        </p:nvSpPr>
        <p:spPr/>
        <p:txBody>
          <a:bodyPr/>
          <a:lstStyle/>
          <a:p>
            <a:fld id="{E2C93C19-0856-4BF4-842C-FEA090B5320D}" type="slidenum">
              <a:rPr lang="en-ZA" smtClean="0"/>
              <a:t>13</a:t>
            </a:fld>
            <a:endParaRPr lang="en-ZA" dirty="0"/>
          </a:p>
        </p:txBody>
      </p:sp>
    </p:spTree>
    <p:extLst>
      <p:ext uri="{BB962C8B-B14F-4D97-AF65-F5344CB8AC3E}">
        <p14:creationId xmlns:p14="http://schemas.microsoft.com/office/powerpoint/2010/main" val="367046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2C93C19-0856-4BF4-842C-FEA090B5320D}" type="slidenum">
              <a:rPr lang="en-ZA" smtClean="0"/>
              <a:t>14</a:t>
            </a:fld>
            <a:endParaRPr lang="en-ZA" dirty="0"/>
          </a:p>
        </p:txBody>
      </p:sp>
    </p:spTree>
    <p:extLst>
      <p:ext uri="{BB962C8B-B14F-4D97-AF65-F5344CB8AC3E}">
        <p14:creationId xmlns:p14="http://schemas.microsoft.com/office/powerpoint/2010/main" val="40964062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2C93C19-0856-4BF4-842C-FEA090B5320D}" type="slidenum">
              <a:rPr lang="en-ZA" smtClean="0"/>
              <a:t>15</a:t>
            </a:fld>
            <a:endParaRPr lang="en-ZA" dirty="0"/>
          </a:p>
        </p:txBody>
      </p:sp>
    </p:spTree>
    <p:extLst>
      <p:ext uri="{BB962C8B-B14F-4D97-AF65-F5344CB8AC3E}">
        <p14:creationId xmlns:p14="http://schemas.microsoft.com/office/powerpoint/2010/main" val="30434969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500BD-5DD3-FF04-5DED-F257A41CEB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94486-3967-930F-DA8D-D795AA8E33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3E1EE6-DC72-007B-225F-5F9714EC8FDD}"/>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EEE2DEAE-DCF4-38B4-7BBB-323EE8243577}"/>
              </a:ext>
            </a:extLst>
          </p:cNvPr>
          <p:cNvSpPr>
            <a:spLocks noGrp="1"/>
          </p:cNvSpPr>
          <p:nvPr>
            <p:ph type="sldNum" sz="quarter" idx="10"/>
          </p:nvPr>
        </p:nvSpPr>
        <p:spPr/>
        <p:txBody>
          <a:bodyPr/>
          <a:lstStyle/>
          <a:p>
            <a:fld id="{E2C93C19-0856-4BF4-842C-FEA090B5320D}" type="slidenum">
              <a:rPr lang="en-ZA" smtClean="0"/>
              <a:t>16</a:t>
            </a:fld>
            <a:endParaRPr lang="en-ZA" dirty="0"/>
          </a:p>
        </p:txBody>
      </p:sp>
    </p:spTree>
    <p:extLst>
      <p:ext uri="{BB962C8B-B14F-4D97-AF65-F5344CB8AC3E}">
        <p14:creationId xmlns:p14="http://schemas.microsoft.com/office/powerpoint/2010/main" val="38850808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2C93C19-0856-4BF4-842C-FEA090B5320D}" type="slidenum">
              <a:rPr lang="en-ZA" smtClean="0"/>
              <a:t>17</a:t>
            </a:fld>
            <a:endParaRPr lang="en-ZA" dirty="0"/>
          </a:p>
        </p:txBody>
      </p:sp>
    </p:spTree>
    <p:extLst>
      <p:ext uri="{BB962C8B-B14F-4D97-AF65-F5344CB8AC3E}">
        <p14:creationId xmlns:p14="http://schemas.microsoft.com/office/powerpoint/2010/main" val="3935861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CB1F8-A8DE-DB09-AB1F-7EBDBF1A54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136324-391A-4B2C-210D-797009BB36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F75554-D6B3-661A-A93B-8AB98DE1D384}"/>
              </a:ext>
            </a:extLst>
          </p:cNvPr>
          <p:cNvSpPr>
            <a:spLocks noGrp="1"/>
          </p:cNvSpPr>
          <p:nvPr>
            <p:ph type="body" idx="1"/>
          </p:nvPr>
        </p:nvSpPr>
        <p:spPr/>
        <p:txBody>
          <a:bodyPr/>
          <a:lstStyle/>
          <a:p>
            <a:r>
              <a:rPr lang="en-US" dirty="0"/>
              <a:t>The Consumer Price Index (CPI) for milk, other dairy products, and eggs has indeed been lower than both the overall CPI and the food CPI. This trend indicates that the prices have become more stable or even decreased, offering some relief to consumers, we have observed lower prices for some dairy products. However, it's important to note that this can also reflect a decrease in their weighting within the CPI basket, suggesting reduced consumption, particularly among lower-income households. </a:t>
            </a:r>
            <a:endParaRPr lang="en-ZA" dirty="0"/>
          </a:p>
        </p:txBody>
      </p:sp>
      <p:sp>
        <p:nvSpPr>
          <p:cNvPr id="4" name="Slide Number Placeholder 3">
            <a:extLst>
              <a:ext uri="{FF2B5EF4-FFF2-40B4-BE49-F238E27FC236}">
                <a16:creationId xmlns:a16="http://schemas.microsoft.com/office/drawing/2014/main" id="{B797AC21-7D72-0112-BB8E-C8483633019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93C19-0856-4BF4-842C-FEA090B5320D}"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Z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26008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2C93C19-0856-4BF4-842C-FEA090B5320D}" type="slidenum">
              <a:rPr lang="en-ZA" smtClean="0"/>
              <a:t>19</a:t>
            </a:fld>
            <a:endParaRPr lang="en-ZA" dirty="0"/>
          </a:p>
        </p:txBody>
      </p:sp>
    </p:spTree>
    <p:extLst>
      <p:ext uri="{BB962C8B-B14F-4D97-AF65-F5344CB8AC3E}">
        <p14:creationId xmlns:p14="http://schemas.microsoft.com/office/powerpoint/2010/main" val="4164753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2C93C19-0856-4BF4-842C-FEA090B5320D}" type="slidenum">
              <a:rPr lang="en-ZA" smtClean="0"/>
              <a:t>2</a:t>
            </a:fld>
            <a:endParaRPr lang="en-ZA" dirty="0"/>
          </a:p>
        </p:txBody>
      </p:sp>
    </p:spTree>
    <p:extLst>
      <p:ext uri="{BB962C8B-B14F-4D97-AF65-F5344CB8AC3E}">
        <p14:creationId xmlns:p14="http://schemas.microsoft.com/office/powerpoint/2010/main" val="30593986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2C93C19-0856-4BF4-842C-FEA090B5320D}" type="slidenum">
              <a:rPr lang="en-ZA" smtClean="0"/>
              <a:t>20</a:t>
            </a:fld>
            <a:endParaRPr lang="en-ZA" dirty="0"/>
          </a:p>
        </p:txBody>
      </p:sp>
    </p:spTree>
    <p:extLst>
      <p:ext uri="{BB962C8B-B14F-4D97-AF65-F5344CB8AC3E}">
        <p14:creationId xmlns:p14="http://schemas.microsoft.com/office/powerpoint/2010/main" val="504432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2C93C19-0856-4BF4-842C-FEA090B5320D}" type="slidenum">
              <a:rPr lang="en-ZA" smtClean="0"/>
              <a:t>21</a:t>
            </a:fld>
            <a:endParaRPr lang="en-ZA" dirty="0"/>
          </a:p>
        </p:txBody>
      </p:sp>
    </p:spTree>
    <p:extLst>
      <p:ext uri="{BB962C8B-B14F-4D97-AF65-F5344CB8AC3E}">
        <p14:creationId xmlns:p14="http://schemas.microsoft.com/office/powerpoint/2010/main" val="22723612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93C19-0856-4BF4-842C-FEA090B5320D}"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Z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71034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2C93C19-0856-4BF4-842C-FEA090B5320D}" type="slidenum">
              <a:rPr lang="en-ZA" smtClean="0"/>
              <a:t>23</a:t>
            </a:fld>
            <a:endParaRPr lang="en-ZA" dirty="0"/>
          </a:p>
        </p:txBody>
      </p:sp>
    </p:spTree>
    <p:extLst>
      <p:ext uri="{BB962C8B-B14F-4D97-AF65-F5344CB8AC3E}">
        <p14:creationId xmlns:p14="http://schemas.microsoft.com/office/powerpoint/2010/main" val="2366151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2C93C19-0856-4BF4-842C-FEA090B5320D}" type="slidenum">
              <a:rPr lang="en-ZA" smtClean="0"/>
              <a:t>24</a:t>
            </a:fld>
            <a:endParaRPr lang="en-ZA" dirty="0"/>
          </a:p>
        </p:txBody>
      </p:sp>
    </p:spTree>
    <p:extLst>
      <p:ext uri="{BB962C8B-B14F-4D97-AF65-F5344CB8AC3E}">
        <p14:creationId xmlns:p14="http://schemas.microsoft.com/office/powerpoint/2010/main" val="32493507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2C93C19-0856-4BF4-842C-FEA090B5320D}" type="slidenum">
              <a:rPr lang="en-ZA" smtClean="0"/>
              <a:t>25</a:t>
            </a:fld>
            <a:endParaRPr lang="en-ZA" dirty="0"/>
          </a:p>
        </p:txBody>
      </p:sp>
    </p:spTree>
    <p:extLst>
      <p:ext uri="{BB962C8B-B14F-4D97-AF65-F5344CB8AC3E}">
        <p14:creationId xmlns:p14="http://schemas.microsoft.com/office/powerpoint/2010/main" val="42165099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2C93C19-0856-4BF4-842C-FEA090B5320D}" type="slidenum">
              <a:rPr lang="en-ZA" smtClean="0"/>
              <a:t>26</a:t>
            </a:fld>
            <a:endParaRPr lang="en-ZA" dirty="0"/>
          </a:p>
        </p:txBody>
      </p:sp>
    </p:spTree>
    <p:extLst>
      <p:ext uri="{BB962C8B-B14F-4D97-AF65-F5344CB8AC3E}">
        <p14:creationId xmlns:p14="http://schemas.microsoft.com/office/powerpoint/2010/main" val="5249792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2C93C19-0856-4BF4-842C-FEA090B5320D}" type="slidenum">
              <a:rPr lang="en-ZA" smtClean="0"/>
              <a:t>27</a:t>
            </a:fld>
            <a:endParaRPr lang="en-ZA" dirty="0"/>
          </a:p>
        </p:txBody>
      </p:sp>
    </p:spTree>
    <p:extLst>
      <p:ext uri="{BB962C8B-B14F-4D97-AF65-F5344CB8AC3E}">
        <p14:creationId xmlns:p14="http://schemas.microsoft.com/office/powerpoint/2010/main" val="28171034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2C93C19-0856-4BF4-842C-FEA090B5320D}" type="slidenum">
              <a:rPr lang="en-ZA" smtClean="0"/>
              <a:t>28</a:t>
            </a:fld>
            <a:endParaRPr lang="en-ZA" dirty="0"/>
          </a:p>
        </p:txBody>
      </p:sp>
    </p:spTree>
    <p:extLst>
      <p:ext uri="{BB962C8B-B14F-4D97-AF65-F5344CB8AC3E}">
        <p14:creationId xmlns:p14="http://schemas.microsoft.com/office/powerpoint/2010/main" val="38708360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international dairy product prices have experienced varied movements. The price dynamics reflect a complex interplay of factors, including supply constraints due to weather challenges, shifting demand patterns, and geopolitical influences.</a:t>
            </a:r>
          </a:p>
          <a:p>
            <a:r>
              <a:rPr lang="en-US" dirty="0"/>
              <a:t>Butter prices stayed high into 2025 due to ongoing supply shortages caused by droughts and higher production costs, combined with strong global demand—especially in Asia and the Middle East. Producers also shifted more milk to higher-profit products like cheese, limiting butter availability. This tight supply and robust demand kept prices elevated throughout the year.</a:t>
            </a:r>
          </a:p>
        </p:txBody>
      </p:sp>
      <p:sp>
        <p:nvSpPr>
          <p:cNvPr id="4" name="Slide Number Placeholder 3"/>
          <p:cNvSpPr>
            <a:spLocks noGrp="1"/>
          </p:cNvSpPr>
          <p:nvPr>
            <p:ph type="sldNum" sz="quarter" idx="10"/>
          </p:nvPr>
        </p:nvSpPr>
        <p:spPr/>
        <p:txBody>
          <a:bodyPr/>
          <a:lstStyle/>
          <a:p>
            <a:fld id="{E2C93C19-0856-4BF4-842C-FEA090B5320D}" type="slidenum">
              <a:rPr lang="en-ZA" smtClean="0"/>
              <a:t>29</a:t>
            </a:fld>
            <a:endParaRPr lang="en-ZA" dirty="0"/>
          </a:p>
        </p:txBody>
      </p:sp>
    </p:spTree>
    <p:extLst>
      <p:ext uri="{BB962C8B-B14F-4D97-AF65-F5344CB8AC3E}">
        <p14:creationId xmlns:p14="http://schemas.microsoft.com/office/powerpoint/2010/main" val="1396232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a:t>Difference/change from October 2024 WEO for:</a:t>
            </a:r>
          </a:p>
          <a:p>
            <a:r>
              <a:rPr lang="en-US" sz="1050" dirty="0"/>
              <a:t>World = -0,4%</a:t>
            </a:r>
          </a:p>
          <a:p>
            <a:r>
              <a:rPr lang="en-US" sz="1050" dirty="0"/>
              <a:t>Advanced = -0,4%</a:t>
            </a:r>
          </a:p>
          <a:p>
            <a:r>
              <a:rPr lang="en-US" sz="1050" dirty="0"/>
              <a:t>Developing = -0,5%</a:t>
            </a:r>
          </a:p>
          <a:p>
            <a:r>
              <a:rPr lang="en-US" sz="1050" dirty="0"/>
              <a:t>SA growth = -0,5%</a:t>
            </a:r>
          </a:p>
          <a:p>
            <a:endParaRPr lang="en-US" sz="800" dirty="0"/>
          </a:p>
          <a:p>
            <a:r>
              <a:rPr lang="en-US" sz="800" dirty="0"/>
              <a:t>www.imf.org/en/Publications/WEO/Issues/2025/04/22/world-economic-outlook-april-2025</a:t>
            </a:r>
          </a:p>
        </p:txBody>
      </p:sp>
      <p:sp>
        <p:nvSpPr>
          <p:cNvPr id="4" name="Slide Number Placeholder 3"/>
          <p:cNvSpPr>
            <a:spLocks noGrp="1"/>
          </p:cNvSpPr>
          <p:nvPr>
            <p:ph type="sldNum" sz="quarter" idx="10"/>
          </p:nvPr>
        </p:nvSpPr>
        <p:spPr/>
        <p:txBody>
          <a:bodyPr/>
          <a:lstStyle/>
          <a:p>
            <a:fld id="{CA5D3BF3-D352-46FC-8343-31F56E6730EA}" type="slidenum">
              <a:rPr lang="en-US" smtClean="0"/>
              <a:pPr/>
              <a:t>3</a:t>
            </a:fld>
            <a:endParaRPr lang="en-US" dirty="0"/>
          </a:p>
        </p:txBody>
      </p:sp>
    </p:spTree>
    <p:extLst>
      <p:ext uri="{BB962C8B-B14F-4D97-AF65-F5344CB8AC3E}">
        <p14:creationId xmlns:p14="http://schemas.microsoft.com/office/powerpoint/2010/main" val="34963553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1022C-C621-D0A2-840D-7D7BB40778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373DEC-BFF5-CFF1-C8DB-98DEF21647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580B59-6617-B163-CC95-15EFAFD1DA28}"/>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D56DDFB6-6D86-6DD9-90D6-66063C4B3495}"/>
              </a:ext>
            </a:extLst>
          </p:cNvPr>
          <p:cNvSpPr>
            <a:spLocks noGrp="1"/>
          </p:cNvSpPr>
          <p:nvPr>
            <p:ph type="sldNum" sz="quarter" idx="10"/>
          </p:nvPr>
        </p:nvSpPr>
        <p:spPr/>
        <p:txBody>
          <a:bodyPr/>
          <a:lstStyle/>
          <a:p>
            <a:fld id="{E2C93C19-0856-4BF4-842C-FEA090B5320D}" type="slidenum">
              <a:rPr lang="en-ZA" smtClean="0"/>
              <a:t>30</a:t>
            </a:fld>
            <a:endParaRPr lang="en-ZA" dirty="0"/>
          </a:p>
        </p:txBody>
      </p:sp>
    </p:spTree>
    <p:extLst>
      <p:ext uri="{BB962C8B-B14F-4D97-AF65-F5344CB8AC3E}">
        <p14:creationId xmlns:p14="http://schemas.microsoft.com/office/powerpoint/2010/main" val="15276863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CC380-FC19-0DC0-B63D-2737E0CB54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437DBE-361B-1EB0-E4BC-8116E97FD8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07564E-870B-5C01-0B9B-CB4E7E46F381}"/>
              </a:ext>
            </a:extLst>
          </p:cNvPr>
          <p:cNvSpPr>
            <a:spLocks noGrp="1"/>
          </p:cNvSpPr>
          <p:nvPr>
            <p:ph type="body" idx="1"/>
          </p:nvPr>
        </p:nvSpPr>
        <p:spPr/>
        <p:txBody>
          <a:bodyPr/>
          <a:lstStyle/>
          <a:p>
            <a:r>
              <a:rPr lang="en-ZA" dirty="0"/>
              <a:t>https://www.resbank.co.za/en/home/what-we-do/statistics/key-statistics</a:t>
            </a:r>
          </a:p>
        </p:txBody>
      </p:sp>
      <p:sp>
        <p:nvSpPr>
          <p:cNvPr id="4" name="Slide Number Placeholder 3">
            <a:extLst>
              <a:ext uri="{FF2B5EF4-FFF2-40B4-BE49-F238E27FC236}">
                <a16:creationId xmlns:a16="http://schemas.microsoft.com/office/drawing/2014/main" id="{A3C20E20-ADA7-31A9-1135-65CB7C61B4CF}"/>
              </a:ext>
            </a:extLst>
          </p:cNvPr>
          <p:cNvSpPr>
            <a:spLocks noGrp="1"/>
          </p:cNvSpPr>
          <p:nvPr>
            <p:ph type="sldNum" sz="quarter" idx="10"/>
          </p:nvPr>
        </p:nvSpPr>
        <p:spPr/>
        <p:txBody>
          <a:bodyPr/>
          <a:lstStyle/>
          <a:p>
            <a:fld id="{E2C93C19-0856-4BF4-842C-FEA090B5320D}" type="slidenum">
              <a:rPr lang="en-ZA" smtClean="0"/>
              <a:t>31</a:t>
            </a:fld>
            <a:endParaRPr lang="en-ZA" dirty="0"/>
          </a:p>
        </p:txBody>
      </p:sp>
    </p:spTree>
    <p:extLst>
      <p:ext uri="{BB962C8B-B14F-4D97-AF65-F5344CB8AC3E}">
        <p14:creationId xmlns:p14="http://schemas.microsoft.com/office/powerpoint/2010/main" val="3501839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4A556-9F07-81ED-1D87-6C2DED93F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B2DD62-FDC2-BA55-E2F1-0A0ACAF68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24AAF0-9E55-8325-3F86-EEB50C900444}"/>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25F229CA-579E-5CAF-87F0-B38182DA446D}"/>
              </a:ext>
            </a:extLst>
          </p:cNvPr>
          <p:cNvSpPr>
            <a:spLocks noGrp="1"/>
          </p:cNvSpPr>
          <p:nvPr>
            <p:ph type="sldNum" sz="quarter" idx="10"/>
          </p:nvPr>
        </p:nvSpPr>
        <p:spPr/>
        <p:txBody>
          <a:bodyPr/>
          <a:lstStyle/>
          <a:p>
            <a:fld id="{E2C93C19-0856-4BF4-842C-FEA090B5320D}" type="slidenum">
              <a:rPr lang="en-ZA" smtClean="0"/>
              <a:t>4</a:t>
            </a:fld>
            <a:endParaRPr lang="en-ZA" dirty="0"/>
          </a:p>
        </p:txBody>
      </p:sp>
    </p:spTree>
    <p:extLst>
      <p:ext uri="{BB962C8B-B14F-4D97-AF65-F5344CB8AC3E}">
        <p14:creationId xmlns:p14="http://schemas.microsoft.com/office/powerpoint/2010/main" val="2407803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05D0C-D7B4-83D3-ACDB-BE7302CE45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D65E7-18DF-5554-720E-4CB3C87B91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A45E08-CDD8-7CDD-A1D5-B62EF4E0B4A1}"/>
              </a:ext>
            </a:extLst>
          </p:cNvPr>
          <p:cNvSpPr>
            <a:spLocks noGrp="1"/>
          </p:cNvSpPr>
          <p:nvPr>
            <p:ph type="body" idx="1"/>
          </p:nvPr>
        </p:nvSpPr>
        <p:spPr/>
        <p:txBody>
          <a:bodyPr/>
          <a:lstStyle/>
          <a:p>
            <a:r>
              <a:rPr lang="en-US" dirty="0"/>
              <a:t>The upward trend in the </a:t>
            </a:r>
            <a:r>
              <a:rPr lang="en-ZA" dirty="0"/>
              <a:t>FAO Dairy Price Index </a:t>
            </a:r>
            <a:r>
              <a:rPr lang="en-US" dirty="0"/>
              <a:t>reflects a </a:t>
            </a:r>
            <a:r>
              <a:rPr lang="en-US" b="1" dirty="0"/>
              <a:t>supply-demand imbalance</a:t>
            </a:r>
            <a:r>
              <a:rPr lang="en-US" dirty="0"/>
              <a:t>, where </a:t>
            </a:r>
            <a:r>
              <a:rPr lang="en-US" b="1" dirty="0"/>
              <a:t>limited global supply</a:t>
            </a:r>
            <a:r>
              <a:rPr lang="en-US" dirty="0"/>
              <a:t>, particularly in </a:t>
            </a:r>
            <a:r>
              <a:rPr lang="en-US" b="1" dirty="0"/>
              <a:t>Oceania</a:t>
            </a:r>
            <a:r>
              <a:rPr lang="en-US" dirty="0"/>
              <a:t>, and </a:t>
            </a:r>
            <a:r>
              <a:rPr lang="en-US" b="1" dirty="0"/>
              <a:t>robust international demand</a:t>
            </a:r>
            <a:r>
              <a:rPr lang="en-US" dirty="0"/>
              <a:t> have pushed dairy prices upward across all major product categories.</a:t>
            </a:r>
            <a:endParaRPr lang="en-ZA" dirty="0"/>
          </a:p>
          <a:p>
            <a:endParaRPr lang="en-ZA" dirty="0"/>
          </a:p>
          <a:p>
            <a:r>
              <a:rPr lang="en-ZA" dirty="0"/>
              <a:t>Farmers also face pressures to implementing sustainability goals on their farms, without measurement/outcome shown, the tighter it is to receive subsidies – making it challenging for farmers to produce at maximum production levels. </a:t>
            </a:r>
          </a:p>
          <a:p>
            <a:r>
              <a:rPr lang="en-ZA" dirty="0"/>
              <a:t>https://www.fao.org/worldfoodsituation/foodpricesindex/en/</a:t>
            </a:r>
          </a:p>
        </p:txBody>
      </p:sp>
      <p:sp>
        <p:nvSpPr>
          <p:cNvPr id="4" name="Slide Number Placeholder 3">
            <a:extLst>
              <a:ext uri="{FF2B5EF4-FFF2-40B4-BE49-F238E27FC236}">
                <a16:creationId xmlns:a16="http://schemas.microsoft.com/office/drawing/2014/main" id="{13109FF2-2D05-B5F4-ED3C-6447D55B118F}"/>
              </a:ext>
            </a:extLst>
          </p:cNvPr>
          <p:cNvSpPr>
            <a:spLocks noGrp="1"/>
          </p:cNvSpPr>
          <p:nvPr>
            <p:ph type="sldNum" sz="quarter" idx="10"/>
          </p:nvPr>
        </p:nvSpPr>
        <p:spPr/>
        <p:txBody>
          <a:bodyPr/>
          <a:lstStyle/>
          <a:p>
            <a:fld id="{E2C93C19-0856-4BF4-842C-FEA090B5320D}" type="slidenum">
              <a:rPr lang="en-ZA" smtClean="0"/>
              <a:t>5</a:t>
            </a:fld>
            <a:endParaRPr lang="en-ZA" dirty="0"/>
          </a:p>
        </p:txBody>
      </p:sp>
    </p:spTree>
    <p:extLst>
      <p:ext uri="{BB962C8B-B14F-4D97-AF65-F5344CB8AC3E}">
        <p14:creationId xmlns:p14="http://schemas.microsoft.com/office/powerpoint/2010/main" val="4279755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2C93C19-0856-4BF4-842C-FEA090B5320D}" type="slidenum">
              <a:rPr lang="en-ZA" smtClean="0"/>
              <a:t>6</a:t>
            </a:fld>
            <a:endParaRPr lang="en-ZA" dirty="0"/>
          </a:p>
        </p:txBody>
      </p:sp>
    </p:spTree>
    <p:extLst>
      <p:ext uri="{BB962C8B-B14F-4D97-AF65-F5344CB8AC3E}">
        <p14:creationId xmlns:p14="http://schemas.microsoft.com/office/powerpoint/2010/main" val="2338603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55C51-F198-4D93-2793-1DE536A291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6FF789-DDFC-A921-F7BA-DFCFC05B59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318C05-7218-1191-786F-FE702E6B1696}"/>
              </a:ext>
            </a:extLst>
          </p:cNvPr>
          <p:cNvSpPr>
            <a:spLocks noGrp="1"/>
          </p:cNvSpPr>
          <p:nvPr>
            <p:ph type="body" idx="1"/>
          </p:nvPr>
        </p:nvSpPr>
        <p:spPr/>
        <p:txBody>
          <a:bodyPr/>
          <a:lstStyle/>
          <a:p>
            <a:r>
              <a:rPr lang="en-US" dirty="0"/>
              <a:t>The GDT support level holding at 860 points indicates strong buyer interest and a price floor where the market tends to rebound. The shift in resistance from 1,150 to 1,300 points since October 2024 signals increased price tolerance and stronger demand, suggesting a more optimistic market outlook. This upward shift reflects confidence in global dairy prices, likely driven by factors such as tighter supply, higher production costs, and robust import demand. Overall, it points to a bullish trend in the dairy market.</a:t>
            </a:r>
          </a:p>
          <a:p>
            <a:endParaRPr lang="en-US" dirty="0"/>
          </a:p>
          <a:p>
            <a:endParaRPr lang="en-ZA" dirty="0"/>
          </a:p>
          <a:p>
            <a:r>
              <a:rPr lang="en-ZA" dirty="0"/>
              <a:t>https://www.globaldairytrade.info/en/product-results/</a:t>
            </a:r>
          </a:p>
        </p:txBody>
      </p:sp>
      <p:sp>
        <p:nvSpPr>
          <p:cNvPr id="4" name="Slide Number Placeholder 3">
            <a:extLst>
              <a:ext uri="{FF2B5EF4-FFF2-40B4-BE49-F238E27FC236}">
                <a16:creationId xmlns:a16="http://schemas.microsoft.com/office/drawing/2014/main" id="{0DD9F6FA-236F-3BD1-AD1C-E9FAB0B9FA32}"/>
              </a:ext>
            </a:extLst>
          </p:cNvPr>
          <p:cNvSpPr>
            <a:spLocks noGrp="1"/>
          </p:cNvSpPr>
          <p:nvPr>
            <p:ph type="sldNum" sz="quarter" idx="10"/>
          </p:nvPr>
        </p:nvSpPr>
        <p:spPr/>
        <p:txBody>
          <a:bodyPr/>
          <a:lstStyle/>
          <a:p>
            <a:fld id="{E2C93C19-0856-4BF4-842C-FEA090B5320D}" type="slidenum">
              <a:rPr lang="en-ZA" smtClean="0"/>
              <a:t>7</a:t>
            </a:fld>
            <a:endParaRPr lang="en-ZA" dirty="0"/>
          </a:p>
        </p:txBody>
      </p:sp>
    </p:spTree>
    <p:extLst>
      <p:ext uri="{BB962C8B-B14F-4D97-AF65-F5344CB8AC3E}">
        <p14:creationId xmlns:p14="http://schemas.microsoft.com/office/powerpoint/2010/main" val="2697689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DCDBA-3C0F-24D8-205B-622ECEB2CE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34E4C9-AEC8-FF83-C438-DECF359190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00E455-8D08-61C0-53DD-7780BD2DE90B}"/>
              </a:ext>
            </a:extLst>
          </p:cNvPr>
          <p:cNvSpPr>
            <a:spLocks noGrp="1"/>
          </p:cNvSpPr>
          <p:nvPr>
            <p:ph type="body" idx="1"/>
          </p:nvPr>
        </p:nvSpPr>
        <p:spPr/>
        <p:txBody>
          <a:bodyPr/>
          <a:lstStyle/>
          <a:p>
            <a:r>
              <a:rPr lang="en-US" dirty="0"/>
              <a:t>The GDT support level holding at 860 points indicates strong buyer interest and a price floor where the market tends to rebound. The shift in resistance from 1,150 to 1,300 points since October 2024 signals increased price tolerance and stronger demand, suggesting a more optimistic market outlook. This upward shift reflects confidence in global dairy prices, likely driven by factors such as tighter supply, higher production costs, and robust import demand. Overall, it points to a bullish trend in the dairy market.</a:t>
            </a:r>
          </a:p>
          <a:p>
            <a:endParaRPr lang="en-US" dirty="0"/>
          </a:p>
          <a:p>
            <a:endParaRPr lang="en-ZA" dirty="0"/>
          </a:p>
          <a:p>
            <a:r>
              <a:rPr lang="en-ZA" dirty="0"/>
              <a:t>https://www.globaldairytrade.info/en/product-results/</a:t>
            </a:r>
          </a:p>
        </p:txBody>
      </p:sp>
      <p:sp>
        <p:nvSpPr>
          <p:cNvPr id="4" name="Slide Number Placeholder 3">
            <a:extLst>
              <a:ext uri="{FF2B5EF4-FFF2-40B4-BE49-F238E27FC236}">
                <a16:creationId xmlns:a16="http://schemas.microsoft.com/office/drawing/2014/main" id="{50317ADE-E2E9-9EB0-FCF0-B6485E1068CA}"/>
              </a:ext>
            </a:extLst>
          </p:cNvPr>
          <p:cNvSpPr>
            <a:spLocks noGrp="1"/>
          </p:cNvSpPr>
          <p:nvPr>
            <p:ph type="sldNum" sz="quarter" idx="10"/>
          </p:nvPr>
        </p:nvSpPr>
        <p:spPr/>
        <p:txBody>
          <a:bodyPr/>
          <a:lstStyle/>
          <a:p>
            <a:fld id="{E2C93C19-0856-4BF4-842C-FEA090B5320D}" type="slidenum">
              <a:rPr lang="en-ZA" smtClean="0"/>
              <a:t>8</a:t>
            </a:fld>
            <a:endParaRPr lang="en-ZA" dirty="0"/>
          </a:p>
        </p:txBody>
      </p:sp>
    </p:spTree>
    <p:extLst>
      <p:ext uri="{BB962C8B-B14F-4D97-AF65-F5344CB8AC3E}">
        <p14:creationId xmlns:p14="http://schemas.microsoft.com/office/powerpoint/2010/main" val="34043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FEA23-9102-CEEA-B801-58C741B7B0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C6F400-CDF8-D1FE-5522-0DC3E8E66A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C5D970-0719-0EDD-978F-0DFCBAB1CAC4}"/>
              </a:ext>
            </a:extLst>
          </p:cNvPr>
          <p:cNvSpPr>
            <a:spLocks noGrp="1"/>
          </p:cNvSpPr>
          <p:nvPr>
            <p:ph type="body" idx="1"/>
          </p:nvPr>
        </p:nvSpPr>
        <p:spPr/>
        <p:txBody>
          <a:bodyPr/>
          <a:lstStyle/>
          <a:p>
            <a:r>
              <a:rPr lang="en-US" dirty="0"/>
              <a:t>From 2015 to 2023, average per capita milk consumption increased by 11 kg to more than 119 kg, representing a 10% growth over this period. The 2024 </a:t>
            </a:r>
            <a:r>
              <a:rPr lang="en-ZA" sz="1200" dirty="0">
                <a:latin typeface="Arial Rounded MT Bold" panose="020F0704030504030204" pitchFamily="34" charset="0"/>
              </a:rPr>
              <a:t>per capita dairy consumption is not yet released. </a:t>
            </a:r>
            <a:endParaRPr lang="en-ZA" dirty="0"/>
          </a:p>
          <a:p>
            <a:endParaRPr lang="en-ZA" dirty="0"/>
          </a:p>
          <a:p>
            <a:r>
              <a:rPr lang="en-ZA" dirty="0"/>
              <a:t>https://milksa.co.za/sites/default/files/2024-12/2024%20World%20Dairy%20Situation%20Report.pdf</a:t>
            </a:r>
          </a:p>
        </p:txBody>
      </p:sp>
      <p:sp>
        <p:nvSpPr>
          <p:cNvPr id="4" name="Slide Number Placeholder 3">
            <a:extLst>
              <a:ext uri="{FF2B5EF4-FFF2-40B4-BE49-F238E27FC236}">
                <a16:creationId xmlns:a16="http://schemas.microsoft.com/office/drawing/2014/main" id="{8658D83A-F0B5-AB16-F2A7-637232804477}"/>
              </a:ext>
            </a:extLst>
          </p:cNvPr>
          <p:cNvSpPr>
            <a:spLocks noGrp="1"/>
          </p:cNvSpPr>
          <p:nvPr>
            <p:ph type="sldNum" sz="quarter" idx="10"/>
          </p:nvPr>
        </p:nvSpPr>
        <p:spPr/>
        <p:txBody>
          <a:bodyPr/>
          <a:lstStyle/>
          <a:p>
            <a:fld id="{E2C93C19-0856-4BF4-842C-FEA090B5320D}" type="slidenum">
              <a:rPr lang="en-ZA" smtClean="0"/>
              <a:t>9</a:t>
            </a:fld>
            <a:endParaRPr lang="en-ZA" dirty="0"/>
          </a:p>
        </p:txBody>
      </p:sp>
    </p:spTree>
    <p:extLst>
      <p:ext uri="{BB962C8B-B14F-4D97-AF65-F5344CB8AC3E}">
        <p14:creationId xmlns:p14="http://schemas.microsoft.com/office/powerpoint/2010/main" val="3783122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291926"/>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
        <p:nvSpPr>
          <p:cNvPr id="9" name="Rectangle 8"/>
          <p:cNvSpPr/>
          <p:nvPr userDrawn="1"/>
        </p:nvSpPr>
        <p:spPr>
          <a:xfrm>
            <a:off x="0" y="0"/>
            <a:ext cx="12192000"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 name="Slide Number Placeholder 5"/>
          <p:cNvSpPr>
            <a:spLocks noGrp="1"/>
          </p:cNvSpPr>
          <p:nvPr>
            <p:ph type="sldNum" sz="quarter" idx="4"/>
          </p:nvPr>
        </p:nvSpPr>
        <p:spPr>
          <a:xfrm>
            <a:off x="837824" y="6358286"/>
            <a:ext cx="360362" cy="252413"/>
          </a:xfrm>
          <a:prstGeom prst="rect">
            <a:avLst/>
          </a:prstGeom>
          <a:ln w="12700">
            <a:solidFill>
              <a:srgbClr val="B19935"/>
            </a:solidFill>
          </a:ln>
        </p:spPr>
        <p:txBody>
          <a:bodyPr lIns="0" tIns="0" rIns="0" bIns="0" anchor="ctr" anchorCtr="0"/>
          <a:lstStyle>
            <a:lvl1pPr algn="ctr">
              <a:defRPr sz="1200">
                <a:solidFill>
                  <a:srgbClr val="008000"/>
                </a:solidFill>
                <a:latin typeface="Arial" charset="0"/>
                <a:cs typeface="Arial" charset="0"/>
              </a:defRPr>
            </a:lvl1pPr>
          </a:lstStyle>
          <a:p>
            <a:pPr>
              <a:defRPr/>
            </a:pPr>
            <a:fld id="{44F1B969-0A45-4459-BA76-C6199684FD01}" type="slidenum">
              <a:rPr lang="en-ZA"/>
              <a:pPr>
                <a:defRPr/>
              </a:pPr>
              <a:t>‹#›</a:t>
            </a:fld>
            <a:endParaRPr lang="en-ZA" dirty="0"/>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l="12751" t="9979" r="9769" b="11168"/>
          <a:stretch/>
        </p:blipFill>
        <p:spPr>
          <a:xfrm>
            <a:off x="10925896" y="5931724"/>
            <a:ext cx="996807" cy="853123"/>
          </a:xfrm>
          <a:prstGeom prst="rect">
            <a:avLst/>
          </a:prstGeom>
        </p:spPr>
      </p:pic>
      <p:pic>
        <p:nvPicPr>
          <p:cNvPr id="8"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2841" y="5756692"/>
            <a:ext cx="1490689" cy="977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4934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PNG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78"/>
            <a:ext cx="11573197" cy="724247"/>
          </a:xfrm>
          <a:prstGeom prst="rect">
            <a:avLst/>
          </a:prstGeom>
        </p:spPr>
        <p:txBody>
          <a:bodyPr anchor="ctr"/>
          <a:lstStyle>
            <a:lvl1pPr marL="0" indent="0" algn="ctr">
              <a:buNone/>
              <a:defRPr sz="5400" b="0" baseline="0">
                <a:solidFill>
                  <a:schemeClr val="tx1">
                    <a:lumMod val="65000"/>
                    <a:lumOff val="35000"/>
                  </a:schemeClr>
                </a:solidFill>
                <a:latin typeface="+mj-lt"/>
                <a:cs typeface="Arial" pitchFamily="34" charset="0"/>
              </a:defRPr>
            </a:lvl1pPr>
          </a:lstStyle>
          <a:p>
            <a:pPr lvl="0"/>
            <a:r>
              <a:rPr lang="en-US" altLang="ko-KR" dirty="0"/>
              <a:t>PNG LAYOUT</a:t>
            </a:r>
          </a:p>
        </p:txBody>
      </p:sp>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12751" t="9979" r="9769" b="11168"/>
          <a:stretch/>
        </p:blipFill>
        <p:spPr>
          <a:xfrm>
            <a:off x="10925896" y="5931724"/>
            <a:ext cx="996807" cy="853123"/>
          </a:xfrm>
          <a:prstGeom prst="rect">
            <a:avLst/>
          </a:prstGeom>
        </p:spPr>
      </p:pic>
      <p:pic>
        <p:nvPicPr>
          <p:cNvPr id="4" name="Picture 3"/>
          <p:cNvPicPr>
            <a:picLocks noChangeAspect="1"/>
          </p:cNvPicPr>
          <p:nvPr userDrawn="1"/>
        </p:nvPicPr>
        <p:blipFill rotWithShape="1">
          <a:blip r:embed="rId3" cstate="print">
            <a:extLst>
              <a:ext uri="{28A0092B-C50C-407E-A947-70E740481C1C}">
                <a14:useLocalDpi xmlns:a14="http://schemas.microsoft.com/office/drawing/2010/main" val="0"/>
              </a:ext>
            </a:extLst>
          </a:blip>
          <a:srcRect l="13790" t="5107" r="29027" b="36706"/>
          <a:stretch/>
        </p:blipFill>
        <p:spPr>
          <a:xfrm>
            <a:off x="9878637" y="6037459"/>
            <a:ext cx="948661" cy="641651"/>
          </a:xfrm>
          <a:prstGeom prst="rect">
            <a:avLst/>
          </a:prstGeom>
        </p:spPr>
      </p:pic>
    </p:spTree>
    <p:extLst>
      <p:ext uri="{BB962C8B-B14F-4D97-AF65-F5344CB8AC3E}">
        <p14:creationId xmlns:p14="http://schemas.microsoft.com/office/powerpoint/2010/main" val="2410443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78"/>
            <a:ext cx="11573197" cy="724247"/>
          </a:xfrm>
          <a:prstGeom prst="rect">
            <a:avLst/>
          </a:prstGeom>
        </p:spPr>
        <p:txBody>
          <a:bodyPr anchor="ctr"/>
          <a:lstStyle>
            <a:lvl1pPr marL="0" indent="0" algn="ctr">
              <a:buNone/>
              <a:defRPr sz="5400" b="0" baseline="0">
                <a:solidFill>
                  <a:schemeClr val="tx1">
                    <a:lumMod val="65000"/>
                    <a:lumOff val="35000"/>
                  </a:schemeClr>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354009" y="1131590"/>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6"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3"/>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2"/>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3"/>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l="12751" t="9979" r="9769" b="11168"/>
          <a:stretch/>
        </p:blipFill>
        <p:spPr>
          <a:xfrm>
            <a:off x="10925896" y="5931724"/>
            <a:ext cx="996807" cy="853123"/>
          </a:xfrm>
          <a:prstGeom prst="rect">
            <a:avLst/>
          </a:prstGeom>
        </p:spPr>
      </p:pic>
    </p:spTree>
    <p:extLst>
      <p:ext uri="{BB962C8B-B14F-4D97-AF65-F5344CB8AC3E}">
        <p14:creationId xmlns:p14="http://schemas.microsoft.com/office/powerpoint/2010/main" val="1537046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801" y="2743201"/>
            <a:ext cx="9497484" cy="1673225"/>
          </a:xfrm>
        </p:spPr>
        <p:txBody>
          <a:bodyPr anchor="t"/>
          <a:lstStyle>
            <a:lvl1pPr>
              <a:buNone/>
              <a:defRPr sz="3733">
                <a:solidFill>
                  <a:schemeClr val="tx2"/>
                </a:solidFill>
              </a:defRPr>
            </a:lvl1pPr>
            <a:lvl2pPr>
              <a:buNone/>
              <a:defRPr sz="2400">
                <a:solidFill>
                  <a:schemeClr val="tx1">
                    <a:tint val="75000"/>
                  </a:schemeClr>
                </a:solidFill>
              </a:defRPr>
            </a:lvl2pPr>
            <a:lvl3pPr>
              <a:buNone/>
              <a:defRPr sz="2133">
                <a:solidFill>
                  <a:schemeClr val="tx1">
                    <a:tint val="75000"/>
                  </a:schemeClr>
                </a:solidFill>
              </a:defRPr>
            </a:lvl3pPr>
            <a:lvl4pPr>
              <a:buNone/>
              <a:defRPr sz="1867">
                <a:solidFill>
                  <a:schemeClr val="tx1">
                    <a:tint val="75000"/>
                  </a:schemeClr>
                </a:solidFill>
              </a:defRPr>
            </a:lvl4pPr>
            <a:lvl5pPr>
              <a:buNone/>
              <a:defRPr sz="1867">
                <a:solidFill>
                  <a:schemeClr val="tx1">
                    <a:tint val="75000"/>
                  </a:schemeClr>
                </a:solidFill>
              </a:defRPr>
            </a:lvl5pPr>
            <a:extLst/>
          </a:lstStyle>
          <a:p>
            <a:pPr lvl="0"/>
            <a:r>
              <a:rPr lang="en-US"/>
              <a:t>Click to edit Master text styles</a:t>
            </a:r>
          </a:p>
        </p:txBody>
      </p:sp>
      <p:sp>
        <p:nvSpPr>
          <p:cNvPr id="7" name="Rectangle 6"/>
          <p:cNvSpPr/>
          <p:nvPr/>
        </p:nvSpPr>
        <p:spPr>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2400" dirty="0"/>
          </a:p>
        </p:txBody>
      </p:sp>
      <p:sp>
        <p:nvSpPr>
          <p:cNvPr id="8" name="Rectangle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2400" dirty="0"/>
          </a:p>
        </p:txBody>
      </p:sp>
      <p:sp>
        <p:nvSpPr>
          <p:cNvPr id="9" name="Rectangle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2400" dirty="0"/>
          </a:p>
        </p:txBody>
      </p:sp>
      <p:sp>
        <p:nvSpPr>
          <p:cNvPr id="2" name="Title 1"/>
          <p:cNvSpPr>
            <a:spLocks noGrp="1"/>
          </p:cNvSpPr>
          <p:nvPr>
            <p:ph type="title" hasCustomPrompt="1"/>
          </p:nvPr>
        </p:nvSpPr>
        <p:spPr>
          <a:xfrm>
            <a:off x="1828800" y="1600200"/>
            <a:ext cx="10160000" cy="990600"/>
          </a:xfrm>
        </p:spPr>
        <p:txBody>
          <a:bodyPr/>
          <a:lstStyle>
            <a:lvl1pPr algn="l">
              <a:buNone/>
              <a:defRPr sz="5867" b="0" cap="none">
                <a:solidFill>
                  <a:srgbClr val="FFFFFF"/>
                </a:solidFill>
              </a:defRPr>
            </a:lvl1pPr>
            <a:extLst/>
          </a:lstStyle>
          <a:p>
            <a:r>
              <a:rPr lang="en-US" dirty="0"/>
              <a:t>Click to edit master title style</a:t>
            </a:r>
          </a:p>
        </p:txBody>
      </p:sp>
      <p:sp>
        <p:nvSpPr>
          <p:cNvPr id="12" name="Date Placeholder 11"/>
          <p:cNvSpPr>
            <a:spLocks noGrp="1"/>
          </p:cNvSpPr>
          <p:nvPr>
            <p:ph type="dt" sz="half" idx="10"/>
          </p:nvPr>
        </p:nvSpPr>
        <p:spPr/>
        <p:txBody>
          <a:bodyPr/>
          <a:lstStyle/>
          <a:p>
            <a:fld id="{6FCF9F07-3BC7-4570-B054-79111B0A380C}" type="datetime1">
              <a:rPr lang="en-US" smtClean="0"/>
              <a:pPr/>
              <a:t>11/26/2025</a:t>
            </a:fld>
            <a:endParaRPr lang="en-US" dirty="0"/>
          </a:p>
        </p:txBody>
      </p:sp>
      <p:sp>
        <p:nvSpPr>
          <p:cNvPr id="13" name="Slide Number Placeholder 12"/>
          <p:cNvSpPr>
            <a:spLocks noGrp="1"/>
          </p:cNvSpPr>
          <p:nvPr>
            <p:ph type="sldNum" sz="quarter" idx="11"/>
          </p:nvPr>
        </p:nvSpPr>
        <p:spPr>
          <a:xfrm>
            <a:off x="0" y="1752601"/>
            <a:ext cx="1727200" cy="701676"/>
          </a:xfrm>
        </p:spPr>
        <p:txBody>
          <a:bodyPr>
            <a:noAutofit/>
          </a:bodyPr>
          <a:lstStyle>
            <a:lvl1pPr>
              <a:defRPr sz="3200">
                <a:solidFill>
                  <a:srgbClr val="FFFFFF"/>
                </a:solidFill>
              </a:defRPr>
            </a:lvl1pPr>
            <a:extLst/>
          </a:lstStyle>
          <a:p>
            <a:pPr algn="ctr"/>
            <a:fld id="{8F82E0A0-C266-4798-8C8F-B9F91E9DA37E}" type="slidenum">
              <a:rPr lang="en-US" sz="3200" b="1" smtClean="0">
                <a:solidFill>
                  <a:srgbClr val="FFFFFF"/>
                </a:solidFill>
              </a:rPr>
              <a:pPr algn="ctr"/>
              <a:t>‹#›</a:t>
            </a:fld>
            <a:endParaRPr lang="en-US" sz="3200" dirty="0">
              <a:solidFill>
                <a:srgbClr val="FFFFFF"/>
              </a:solidFill>
            </a:endParaRPr>
          </a:p>
        </p:txBody>
      </p:sp>
      <p:sp>
        <p:nvSpPr>
          <p:cNvPr id="14" name="Footer Placeholder 13"/>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1627073868"/>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07435" y="836712"/>
            <a:ext cx="10574965" cy="576064"/>
          </a:xfrm>
        </p:spPr>
        <p:txBody>
          <a:bodyPr>
            <a:noAutofit/>
            <a:scene3d>
              <a:camera prst="orthographicFront"/>
              <a:lightRig rig="threePt" dir="t"/>
            </a:scene3d>
            <a:sp3d extrusionH="57150">
              <a:bevelT w="38100" h="38100" prst="angle"/>
            </a:sp3d>
          </a:bodyPr>
          <a:lstStyle>
            <a:lvl1pPr>
              <a:defRPr sz="5600" b="1">
                <a:solidFill>
                  <a:srgbClr val="0070C0"/>
                </a:solidFill>
                <a:latin typeface="Arial Rounded MT Bold" pitchFamily="34" charset="0"/>
                <a:ea typeface="Arial Rounded MT Bold" pitchFamily="34" charset="0"/>
                <a:cs typeface="Arial Rounded MT Bold" pitchFamily="34" charset="0"/>
              </a:defRPr>
            </a:lvl1pPr>
          </a:lstStyle>
          <a:p>
            <a:r>
              <a:rPr kumimoji="0" lang="en-US"/>
              <a:t>Click to edit Master title style</a:t>
            </a:r>
            <a:endParaRPr kumimoji="0" lang="en-US" dirty="0"/>
          </a:p>
        </p:txBody>
      </p:sp>
      <p:sp>
        <p:nvSpPr>
          <p:cNvPr id="3" name="Content Placeholder 2"/>
          <p:cNvSpPr>
            <a:spLocks noGrp="1"/>
          </p:cNvSpPr>
          <p:nvPr userDrawn="1">
            <p:ph idx="1"/>
          </p:nvPr>
        </p:nvSpPr>
        <p:spPr>
          <a:xfrm>
            <a:off x="1007435" y="1733533"/>
            <a:ext cx="10574967" cy="4767808"/>
          </a:xfrm>
        </p:spPr>
        <p:txBody>
          <a:bodyPr>
            <a:normAutofit/>
          </a:bodyPr>
          <a:lstStyle>
            <a:lvl1pPr marL="365751" indent="-365751">
              <a:buClr>
                <a:srgbClr val="026AB6"/>
              </a:buClr>
              <a:buFont typeface="Wingdings 2" panose="05020102010507070707" pitchFamily="18" charset="2"/>
              <a:buChar char=""/>
              <a:defRPr sz="2933" b="1">
                <a:solidFill>
                  <a:schemeClr val="tx1"/>
                </a:solidFill>
                <a:latin typeface="Arial Rounded MT Bold" pitchFamily="34" charset="0"/>
                <a:ea typeface="Arial Rounded MT Bold" pitchFamily="34" charset="0"/>
                <a:cs typeface="Arial Rounded MT Bold" pitchFamily="34" charset="0"/>
              </a:defRPr>
            </a:lvl1pPr>
            <a:lvl2pPr>
              <a:buClr>
                <a:srgbClr val="026AB6"/>
              </a:buClr>
              <a:defRPr sz="2933" b="1">
                <a:solidFill>
                  <a:schemeClr val="tx1"/>
                </a:solidFill>
                <a:latin typeface="Arial Rounded MT Bold" pitchFamily="34" charset="0"/>
                <a:ea typeface="Arial Rounded MT Bold" pitchFamily="34" charset="0"/>
                <a:cs typeface="Arial Rounded MT Bold" pitchFamily="34" charset="0"/>
              </a:defRPr>
            </a:lvl2pPr>
            <a:lvl3pPr>
              <a:buClr>
                <a:srgbClr val="026AB6"/>
              </a:buClr>
              <a:defRPr sz="2933" b="1">
                <a:solidFill>
                  <a:schemeClr val="tx1"/>
                </a:solidFill>
                <a:latin typeface="Arial Rounded MT Bold" pitchFamily="34" charset="0"/>
                <a:ea typeface="Arial Rounded MT Bold" pitchFamily="34" charset="0"/>
                <a:cs typeface="Arial Rounded MT Bold" pitchFamily="34" charset="0"/>
              </a:defRPr>
            </a:lvl3pPr>
            <a:lvl4pPr>
              <a:buClr>
                <a:srgbClr val="026AB6"/>
              </a:buClr>
              <a:defRPr sz="2933" b="1">
                <a:solidFill>
                  <a:schemeClr val="tx1"/>
                </a:solidFill>
                <a:latin typeface="Arial Rounded MT Bold" pitchFamily="34" charset="0"/>
                <a:ea typeface="Arial Rounded MT Bold" pitchFamily="34" charset="0"/>
                <a:cs typeface="Arial Rounded MT Bold" pitchFamily="34" charset="0"/>
              </a:defRPr>
            </a:lvl4pPr>
            <a:lvl5pPr>
              <a:buClr>
                <a:srgbClr val="026AB6"/>
              </a:buClr>
              <a:defRPr sz="2933" b="1">
                <a:solidFill>
                  <a:schemeClr val="tx1"/>
                </a:solidFill>
                <a:latin typeface="Arial Rounded MT Bold" pitchFamily="34" charset="0"/>
                <a:ea typeface="Arial Rounded MT Bold" pitchFamily="34" charset="0"/>
                <a:cs typeface="Arial Rounded MT Bold" pitchFamily="34" charset="0"/>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8446250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FADB5D-B7A0-47E3-AD2D-B1A6F8614213}" type="datetime1">
              <a:rPr lang="en-US" smtClean="0"/>
              <a:pPr/>
              <a:t>11/26/2025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extLst/>
          </a:lstStyle>
          <a:p>
            <a:fld id="{A3F7CB7D-F184-43C7-B6FD-03D728E1BBFF}"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0843539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8"/>
          <p:cNvSpPr>
            <a:spLocks noGrp="1"/>
          </p:cNvSpPr>
          <p:nvPr>
            <p:ph sz="quarter" idx="13"/>
          </p:nvPr>
        </p:nvSpPr>
        <p:spPr>
          <a:xfrm>
            <a:off x="812800" y="1803402"/>
            <a:ext cx="5181600" cy="43581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6459868" y="1803399"/>
            <a:ext cx="5181600" cy="43581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5"/>
          </p:nvPr>
        </p:nvSpPr>
        <p:spPr/>
        <p:txBody>
          <a:bodyPr rtlCol="0"/>
          <a:lstStyle/>
          <a:p>
            <a:fld id="{E4606EA6-EFEA-4C30-9264-4F9291A5780D}" type="datetime1">
              <a:rPr lang="en-US" smtClean="0"/>
              <a:pPr/>
              <a:t>11/26/2025</a:t>
            </a:fld>
            <a:endParaRPr lang="en-US" dirty="0"/>
          </a:p>
        </p:txBody>
      </p:sp>
      <p:sp>
        <p:nvSpPr>
          <p:cNvPr id="10" name="Slide Number Placeholder 9"/>
          <p:cNvSpPr>
            <a:spLocks noGrp="1"/>
          </p:cNvSpPr>
          <p:nvPr>
            <p:ph type="sldNum" sz="quarter" idx="16"/>
          </p:nvPr>
        </p:nvSpPr>
        <p:spPr/>
        <p:txBody>
          <a:bodyPr rtlCol="0"/>
          <a:lstStyle/>
          <a:p>
            <a:pPr algn="ctr"/>
            <a:fld id="{8F82E0A0-C266-4798-8C8F-B9F91E9DA37E}" type="slidenum">
              <a:rPr lang="en-US" sz="1867" b="1" smtClean="0">
                <a:solidFill>
                  <a:srgbClr val="FFFFFF"/>
                </a:solidFill>
              </a:rPr>
              <a:pPr algn="ctr"/>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extLst>
      <p:ext uri="{BB962C8B-B14F-4D97-AF65-F5344CB8AC3E}">
        <p14:creationId xmlns:p14="http://schemas.microsoft.com/office/powerpoint/2010/main" val="3300267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2400" dirty="0"/>
          </a:p>
        </p:txBody>
      </p:sp>
      <p:sp>
        <p:nvSpPr>
          <p:cNvPr id="10" name="Rectangle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2400" dirty="0"/>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2400" dirty="0"/>
          </a:p>
        </p:txBody>
      </p:sp>
      <p:sp>
        <p:nvSpPr>
          <p:cNvPr id="9" name="Subtitle 8"/>
          <p:cNvSpPr>
            <a:spLocks noGrp="1"/>
          </p:cNvSpPr>
          <p:nvPr>
            <p:ph type="subTitle" idx="1"/>
          </p:nvPr>
        </p:nvSpPr>
        <p:spPr>
          <a:xfrm>
            <a:off x="3149600" y="6050037"/>
            <a:ext cx="8686800" cy="685800"/>
          </a:xfrm>
        </p:spPr>
        <p:txBody>
          <a:bodyPr anchor="ctr"/>
          <a:lstStyle>
            <a:lvl1pPr marL="0" indent="0" algn="l">
              <a:buNone/>
              <a:defRPr sz="3733">
                <a:solidFill>
                  <a:srgbClr val="FFFFFF"/>
                </a:solidFill>
              </a:defRPr>
            </a:lvl1pPr>
            <a:lvl2pPr marL="609585" indent="0" algn="ctr">
              <a:buNone/>
            </a:lvl2pPr>
            <a:lvl3pPr marL="1219170" indent="0" algn="ctr">
              <a:buNone/>
            </a:lvl3pPr>
            <a:lvl4pPr marL="1828754" indent="0" algn="ctr">
              <a:buNone/>
            </a:lvl4pPr>
            <a:lvl5pPr marL="2438339" indent="0" algn="ctr">
              <a:buNone/>
            </a:lvl5pPr>
            <a:lvl6pPr marL="3047924" indent="0" algn="ctr">
              <a:buNone/>
            </a:lvl6pPr>
            <a:lvl7pPr marL="3657509" indent="0" algn="ctr">
              <a:buNone/>
            </a:lvl7pPr>
            <a:lvl8pPr marL="4267093" indent="0" algn="ctr">
              <a:buNone/>
            </a:lvl8pPr>
            <a:lvl9pPr marL="4876678" indent="0" algn="ctr">
              <a:buNone/>
            </a:lvl9pPr>
            <a:extLst/>
          </a:lstStyle>
          <a:p>
            <a:r>
              <a:rPr lang="en-US"/>
              <a:t>Click to edit Master subtitle style</a:t>
            </a:r>
            <a:endParaRPr lang="en-US" dirty="0"/>
          </a:p>
        </p:txBody>
      </p:sp>
      <p:sp>
        <p:nvSpPr>
          <p:cNvPr id="28" name="Date Placeholder 27"/>
          <p:cNvSpPr>
            <a:spLocks noGrp="1"/>
          </p:cNvSpPr>
          <p:nvPr>
            <p:ph type="dt" sz="half" idx="10"/>
          </p:nvPr>
        </p:nvSpPr>
        <p:spPr>
          <a:xfrm>
            <a:off x="101600" y="6068699"/>
            <a:ext cx="2743200" cy="685800"/>
          </a:xfrm>
        </p:spPr>
        <p:txBody>
          <a:bodyPr>
            <a:noAutofit/>
          </a:bodyPr>
          <a:lstStyle>
            <a:lvl1pPr algn="ctr">
              <a:defRPr sz="2667">
                <a:solidFill>
                  <a:srgbClr val="FFFFFF"/>
                </a:solidFill>
              </a:defRPr>
            </a:lvl1pPr>
            <a:extLst/>
          </a:lstStyle>
          <a:p>
            <a:pPr algn="ctr"/>
            <a:fld id="{047E157E-8DCB-4F70-A0AF-5EB586A91DD4}" type="datetime1">
              <a:rPr lang="en-US" smtClean="0">
                <a:solidFill>
                  <a:srgbClr val="FFFFFF"/>
                </a:solidFill>
              </a:rPr>
              <a:pPr algn="ctr"/>
              <a:t>11/26/2025</a:t>
            </a:fld>
            <a:endParaRPr lang="en-US" sz="2667" dirty="0">
              <a:solidFill>
                <a:srgbClr val="FFFFFF"/>
              </a:solidFill>
            </a:endParaRPr>
          </a:p>
        </p:txBody>
      </p:sp>
      <p:sp>
        <p:nvSpPr>
          <p:cNvPr id="17" name="Footer Placeholder 16"/>
          <p:cNvSpPr>
            <a:spLocks noGrp="1"/>
          </p:cNvSpPr>
          <p:nvPr>
            <p:ph type="ftr" sz="quarter" idx="11"/>
          </p:nvPr>
        </p:nvSpPr>
        <p:spPr>
          <a:xfrm>
            <a:off x="2780524" y="236539"/>
            <a:ext cx="7823200" cy="365125"/>
          </a:xfrm>
        </p:spPr>
        <p:txBody>
          <a:bodyPr/>
          <a:lstStyle>
            <a:lvl1pPr algn="r">
              <a:defRPr>
                <a:solidFill>
                  <a:schemeClr val="tx2"/>
                </a:solidFill>
              </a:defRPr>
            </a:lvl1pPr>
            <a:extLst/>
          </a:lstStyle>
          <a:p>
            <a:pPr algn="r"/>
            <a:endParaRPr lang="en-US" dirty="0">
              <a:solidFill>
                <a:schemeClr val="tx2"/>
              </a:solidFill>
            </a:endParaRPr>
          </a:p>
        </p:txBody>
      </p:sp>
      <p:sp>
        <p:nvSpPr>
          <p:cNvPr id="29"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extLst/>
          </a:lstStyle>
          <a:p>
            <a:fld id="{8F82E0A0-C266-4798-8C8F-B9F91E9DA37E}" type="slidenum">
              <a:rPr lang="en-US" smtClean="0">
                <a:solidFill>
                  <a:schemeClr val="tx2"/>
                </a:solidFill>
              </a:rPr>
              <a:pPr/>
              <a:t>‹#›</a:t>
            </a:fld>
            <a:endParaRPr lang="en-US" dirty="0">
              <a:solidFill>
                <a:schemeClr val="tx2"/>
              </a:solidFill>
            </a:endParaRPr>
          </a:p>
        </p:txBody>
      </p:sp>
      <p:sp>
        <p:nvSpPr>
          <p:cNvPr id="12" name="Rectangle 11"/>
          <p:cNvSpPr>
            <a:spLocks noGrp="1"/>
          </p:cNvSpPr>
          <p:nvPr>
            <p:ph type="title"/>
          </p:nvPr>
        </p:nvSpPr>
        <p:spPr>
          <a:xfrm>
            <a:off x="3149600" y="3124200"/>
            <a:ext cx="8636000" cy="2717800"/>
          </a:xfrm>
        </p:spPr>
        <p:txBody>
          <a:bodyPr rtlCol="0" anchor="b"/>
          <a:lstStyle>
            <a:lvl1pPr>
              <a:defRPr cap="all" baseline="0"/>
            </a:lvl1pPr>
            <a:extLst/>
          </a:lstStyle>
          <a:p>
            <a:r>
              <a:rPr lang="en-US"/>
              <a:t>Click to edit Master title style</a:t>
            </a:r>
            <a:endParaRPr lang="en-US" dirty="0"/>
          </a:p>
        </p:txBody>
      </p:sp>
    </p:spTree>
    <p:extLst>
      <p:ext uri="{BB962C8B-B14F-4D97-AF65-F5344CB8AC3E}">
        <p14:creationId xmlns:p14="http://schemas.microsoft.com/office/powerpoint/2010/main" val="3157530707"/>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4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291926"/>
            <a:ext cx="11573197" cy="724247"/>
          </a:xfrm>
          <a:prstGeom prst="rect">
            <a:avLst/>
          </a:prstGeom>
        </p:spPr>
        <p:txBody>
          <a:bodyPr anchor="ctr"/>
          <a:lstStyle>
            <a:lvl1pPr marL="0" indent="0" algn="ctr">
              <a:buNone/>
              <a:defRPr sz="5400" b="0" baseline="0">
                <a:latin typeface="+mj-lt"/>
                <a:cs typeface="Arial" pitchFamily="34" charset="0"/>
              </a:defRPr>
            </a:lvl1pPr>
          </a:lstStyle>
          <a:p>
            <a:pPr lvl="0"/>
            <a:r>
              <a:rPr lang="en-US" altLang="ko-KR" dirty="0"/>
              <a:t>BASIC LAYOUT</a:t>
            </a:r>
          </a:p>
        </p:txBody>
      </p:sp>
      <p:sp>
        <p:nvSpPr>
          <p:cNvPr id="9" name="Rectangle 8"/>
          <p:cNvSpPr/>
          <p:nvPr userDrawn="1"/>
        </p:nvSpPr>
        <p:spPr>
          <a:xfrm>
            <a:off x="0" y="0"/>
            <a:ext cx="12192000"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 name="Rectangle 8">
            <a:extLst>
              <a:ext uri="{FF2B5EF4-FFF2-40B4-BE49-F238E27FC236}">
                <a16:creationId xmlns:a16="http://schemas.microsoft.com/office/drawing/2014/main" id="{7E456EEC-2BC5-434E-8C2C-3EA0C848AD6C}"/>
              </a:ext>
            </a:extLst>
          </p:cNvPr>
          <p:cNvSpPr/>
          <p:nvPr userDrawn="1"/>
        </p:nvSpPr>
        <p:spPr>
          <a:xfrm>
            <a:off x="0" y="6812281"/>
            <a:ext cx="12192000"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 name="그림 개체 틀 2">
            <a:extLst>
              <a:ext uri="{FF2B5EF4-FFF2-40B4-BE49-F238E27FC236}">
                <a16:creationId xmlns:a16="http://schemas.microsoft.com/office/drawing/2014/main" id="{BBCFFAD4-9E7A-4DF6-B16B-DFEBD22106BA}"/>
              </a:ext>
            </a:extLst>
          </p:cNvPr>
          <p:cNvSpPr>
            <a:spLocks noGrp="1"/>
          </p:cNvSpPr>
          <p:nvPr>
            <p:ph type="pic" sz="quarter" idx="11" hasCustomPrompt="1"/>
          </p:nvPr>
        </p:nvSpPr>
        <p:spPr>
          <a:xfrm>
            <a:off x="3484228" y="1815714"/>
            <a:ext cx="2844000" cy="4248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7" name="Rectangle 15">
            <a:extLst>
              <a:ext uri="{FF2B5EF4-FFF2-40B4-BE49-F238E27FC236}">
                <a16:creationId xmlns:a16="http://schemas.microsoft.com/office/drawing/2014/main" id="{AF0085D8-1383-4A9B-8F89-0CB7B767762F}"/>
              </a:ext>
            </a:extLst>
          </p:cNvPr>
          <p:cNvSpPr/>
          <p:nvPr userDrawn="1"/>
        </p:nvSpPr>
        <p:spPr>
          <a:xfrm>
            <a:off x="-1" y="1815714"/>
            <a:ext cx="3396343" cy="424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lumMod val="75000"/>
                  <a:lumOff val="25000"/>
                </a:schemeClr>
              </a:solidFill>
            </a:endParaRPr>
          </a:p>
        </p:txBody>
      </p:sp>
      <p:sp>
        <p:nvSpPr>
          <p:cNvPr id="8" name="그림 개체 틀 2">
            <a:extLst>
              <a:ext uri="{FF2B5EF4-FFF2-40B4-BE49-F238E27FC236}">
                <a16:creationId xmlns:a16="http://schemas.microsoft.com/office/drawing/2014/main" id="{1E639678-CC92-43F5-962A-57839CD7D95D}"/>
              </a:ext>
            </a:extLst>
          </p:cNvPr>
          <p:cNvSpPr>
            <a:spLocks noGrp="1"/>
          </p:cNvSpPr>
          <p:nvPr>
            <p:ph type="pic" sz="quarter" idx="12" hasCustomPrompt="1"/>
          </p:nvPr>
        </p:nvSpPr>
        <p:spPr>
          <a:xfrm>
            <a:off x="6416114" y="1815714"/>
            <a:ext cx="2844000" cy="4248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10" name="그림 개체 틀 2">
            <a:extLst>
              <a:ext uri="{FF2B5EF4-FFF2-40B4-BE49-F238E27FC236}">
                <a16:creationId xmlns:a16="http://schemas.microsoft.com/office/drawing/2014/main" id="{13250D70-3F2E-4B11-A067-F0EB3806AA08}"/>
              </a:ext>
            </a:extLst>
          </p:cNvPr>
          <p:cNvSpPr>
            <a:spLocks noGrp="1"/>
          </p:cNvSpPr>
          <p:nvPr>
            <p:ph type="pic" sz="quarter" idx="13" hasCustomPrompt="1"/>
          </p:nvPr>
        </p:nvSpPr>
        <p:spPr>
          <a:xfrm>
            <a:off x="9348000" y="1815714"/>
            <a:ext cx="2844000" cy="4248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l="12751" t="9979" r="9769" b="11168"/>
          <a:stretch/>
        </p:blipFill>
        <p:spPr>
          <a:xfrm>
            <a:off x="10925896" y="5931724"/>
            <a:ext cx="996807" cy="853123"/>
          </a:xfrm>
          <a:prstGeom prst="rect">
            <a:avLst/>
          </a:prstGeom>
        </p:spPr>
      </p:pic>
    </p:spTree>
    <p:extLst>
      <p:ext uri="{BB962C8B-B14F-4D97-AF65-F5344CB8AC3E}">
        <p14:creationId xmlns:p14="http://schemas.microsoft.com/office/powerpoint/2010/main" val="1704638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5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291926"/>
            <a:ext cx="11573197" cy="724247"/>
          </a:xfrm>
          <a:prstGeom prst="rect">
            <a:avLst/>
          </a:prstGeom>
        </p:spPr>
        <p:txBody>
          <a:bodyPr anchor="ctr"/>
          <a:lstStyle>
            <a:lvl1pPr marL="0" indent="0" algn="ctr">
              <a:buNone/>
              <a:defRPr sz="5400" b="0" baseline="0">
                <a:latin typeface="+mj-lt"/>
                <a:cs typeface="Arial" pitchFamily="34" charset="0"/>
              </a:defRPr>
            </a:lvl1pPr>
          </a:lstStyle>
          <a:p>
            <a:pPr lvl="0"/>
            <a:r>
              <a:rPr lang="en-US" altLang="ko-KR" dirty="0"/>
              <a:t>BASIC LAYOUT</a:t>
            </a:r>
          </a:p>
        </p:txBody>
      </p:sp>
      <p:sp>
        <p:nvSpPr>
          <p:cNvPr id="9" name="Rectangle 8"/>
          <p:cNvSpPr/>
          <p:nvPr userDrawn="1"/>
        </p:nvSpPr>
        <p:spPr>
          <a:xfrm>
            <a:off x="0" y="0"/>
            <a:ext cx="12192000"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 name="Rectangle 8">
            <a:extLst>
              <a:ext uri="{FF2B5EF4-FFF2-40B4-BE49-F238E27FC236}">
                <a16:creationId xmlns:a16="http://schemas.microsoft.com/office/drawing/2014/main" id="{7E456EEC-2BC5-434E-8C2C-3EA0C848AD6C}"/>
              </a:ext>
            </a:extLst>
          </p:cNvPr>
          <p:cNvSpPr/>
          <p:nvPr userDrawn="1"/>
        </p:nvSpPr>
        <p:spPr>
          <a:xfrm>
            <a:off x="0" y="6812281"/>
            <a:ext cx="12192000"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 name="Rectangle 3">
            <a:extLst>
              <a:ext uri="{FF2B5EF4-FFF2-40B4-BE49-F238E27FC236}">
                <a16:creationId xmlns:a16="http://schemas.microsoft.com/office/drawing/2014/main" id="{4997D227-4D92-4BB8-AFE5-3132D611D55B}"/>
              </a:ext>
            </a:extLst>
          </p:cNvPr>
          <p:cNvSpPr/>
          <p:nvPr userDrawn="1"/>
        </p:nvSpPr>
        <p:spPr>
          <a:xfrm>
            <a:off x="737687" y="1775623"/>
            <a:ext cx="3157167" cy="4291783"/>
          </a:xfrm>
          <a:prstGeom prst="rect">
            <a:avLst/>
          </a:prstGeom>
          <a:solidFill>
            <a:schemeClr val="accent2"/>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indent="-342900" algn="ctr">
              <a:spcBef>
                <a:spcPct val="20000"/>
              </a:spcBef>
              <a:buFont typeface="Arial" pitchFamily="34" charset="0"/>
              <a:buChar char="•"/>
            </a:pPr>
            <a:endParaRPr lang="en-US" sz="1800" dirty="0"/>
          </a:p>
        </p:txBody>
      </p:sp>
      <p:sp>
        <p:nvSpPr>
          <p:cNvPr id="7" name="그림 개체 틀 2">
            <a:extLst>
              <a:ext uri="{FF2B5EF4-FFF2-40B4-BE49-F238E27FC236}">
                <a16:creationId xmlns:a16="http://schemas.microsoft.com/office/drawing/2014/main" id="{CC229ECE-562F-4B43-9E46-3141C8F8D359}"/>
              </a:ext>
            </a:extLst>
          </p:cNvPr>
          <p:cNvSpPr>
            <a:spLocks noGrp="1"/>
          </p:cNvSpPr>
          <p:nvPr>
            <p:ph type="pic" sz="quarter" idx="14" hasCustomPrompt="1"/>
          </p:nvPr>
        </p:nvSpPr>
        <p:spPr>
          <a:xfrm>
            <a:off x="833698" y="1886543"/>
            <a:ext cx="2965145" cy="1975337"/>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8" name="Rectangle 41">
            <a:extLst>
              <a:ext uri="{FF2B5EF4-FFF2-40B4-BE49-F238E27FC236}">
                <a16:creationId xmlns:a16="http://schemas.microsoft.com/office/drawing/2014/main" id="{8FFFAA17-0A28-451C-9F46-C90BFDBF9D33}"/>
              </a:ext>
            </a:extLst>
          </p:cNvPr>
          <p:cNvSpPr/>
          <p:nvPr userDrawn="1"/>
        </p:nvSpPr>
        <p:spPr>
          <a:xfrm>
            <a:off x="4514882" y="1775623"/>
            <a:ext cx="3157167" cy="4291783"/>
          </a:xfrm>
          <a:prstGeom prst="rect">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indent="-342900" algn="ctr">
              <a:spcBef>
                <a:spcPct val="20000"/>
              </a:spcBef>
              <a:buFont typeface="Arial" pitchFamily="34" charset="0"/>
              <a:buChar char="•"/>
            </a:pPr>
            <a:endParaRPr lang="en-US" sz="1800" dirty="0"/>
          </a:p>
        </p:txBody>
      </p:sp>
      <p:sp>
        <p:nvSpPr>
          <p:cNvPr id="10" name="그림 개체 틀 2">
            <a:extLst>
              <a:ext uri="{FF2B5EF4-FFF2-40B4-BE49-F238E27FC236}">
                <a16:creationId xmlns:a16="http://schemas.microsoft.com/office/drawing/2014/main" id="{CFB0E704-31DD-46CF-BF65-8E73DB15AFBD}"/>
              </a:ext>
            </a:extLst>
          </p:cNvPr>
          <p:cNvSpPr>
            <a:spLocks noGrp="1"/>
          </p:cNvSpPr>
          <p:nvPr>
            <p:ph type="pic" sz="quarter" idx="56" hasCustomPrompt="1"/>
          </p:nvPr>
        </p:nvSpPr>
        <p:spPr>
          <a:xfrm>
            <a:off x="4610893" y="1886543"/>
            <a:ext cx="2965145" cy="1975337"/>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11" name="Rectangle 47">
            <a:extLst>
              <a:ext uri="{FF2B5EF4-FFF2-40B4-BE49-F238E27FC236}">
                <a16:creationId xmlns:a16="http://schemas.microsoft.com/office/drawing/2014/main" id="{53475C43-50D4-4A83-B856-C382198C38DE}"/>
              </a:ext>
            </a:extLst>
          </p:cNvPr>
          <p:cNvSpPr/>
          <p:nvPr userDrawn="1"/>
        </p:nvSpPr>
        <p:spPr>
          <a:xfrm>
            <a:off x="8292077" y="1775623"/>
            <a:ext cx="3157167" cy="4291783"/>
          </a:xfrm>
          <a:prstGeom prst="rect">
            <a:avLst/>
          </a:prstGeom>
          <a:solidFill>
            <a:schemeClr val="accent4"/>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indent="-342900" algn="ctr">
              <a:spcBef>
                <a:spcPct val="20000"/>
              </a:spcBef>
              <a:buFont typeface="Arial" pitchFamily="34" charset="0"/>
              <a:buChar char="•"/>
            </a:pPr>
            <a:endParaRPr lang="en-US" sz="1800" dirty="0"/>
          </a:p>
        </p:txBody>
      </p:sp>
      <p:sp>
        <p:nvSpPr>
          <p:cNvPr id="12" name="그림 개체 틀 2">
            <a:extLst>
              <a:ext uri="{FF2B5EF4-FFF2-40B4-BE49-F238E27FC236}">
                <a16:creationId xmlns:a16="http://schemas.microsoft.com/office/drawing/2014/main" id="{92A4E35F-20A3-4C70-AC33-E2229FCFCB1F}"/>
              </a:ext>
            </a:extLst>
          </p:cNvPr>
          <p:cNvSpPr>
            <a:spLocks noGrp="1"/>
          </p:cNvSpPr>
          <p:nvPr>
            <p:ph type="pic" sz="quarter" idx="61" hasCustomPrompt="1"/>
          </p:nvPr>
        </p:nvSpPr>
        <p:spPr>
          <a:xfrm>
            <a:off x="8388088" y="1886543"/>
            <a:ext cx="2965145" cy="1975337"/>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grpSp>
        <p:nvGrpSpPr>
          <p:cNvPr id="13" name="그룹 12">
            <a:extLst>
              <a:ext uri="{FF2B5EF4-FFF2-40B4-BE49-F238E27FC236}">
                <a16:creationId xmlns:a16="http://schemas.microsoft.com/office/drawing/2014/main" id="{036AF433-7ED9-4820-BD29-19A4B7AE53A2}"/>
              </a:ext>
            </a:extLst>
          </p:cNvPr>
          <p:cNvGrpSpPr/>
          <p:nvPr userDrawn="1"/>
        </p:nvGrpSpPr>
        <p:grpSpPr>
          <a:xfrm rot="16200000">
            <a:off x="10824756" y="5425593"/>
            <a:ext cx="482656" cy="482656"/>
            <a:chOff x="546346" y="5762189"/>
            <a:chExt cx="720080" cy="720080"/>
          </a:xfrm>
        </p:grpSpPr>
        <p:sp>
          <p:nvSpPr>
            <p:cNvPr id="14" name="직사각형 13">
              <a:extLst>
                <a:ext uri="{FF2B5EF4-FFF2-40B4-BE49-F238E27FC236}">
                  <a16:creationId xmlns:a16="http://schemas.microsoft.com/office/drawing/2014/main" id="{896FEB06-708E-4843-94A0-11B69EABDA35}"/>
                </a:ext>
              </a:extLst>
            </p:cNvPr>
            <p:cNvSpPr/>
            <p:nvPr/>
          </p:nvSpPr>
          <p:spPr>
            <a:xfrm>
              <a:off x="546346" y="5762189"/>
              <a:ext cx="180000" cy="72008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직사각형 14">
              <a:extLst>
                <a:ext uri="{FF2B5EF4-FFF2-40B4-BE49-F238E27FC236}">
                  <a16:creationId xmlns:a16="http://schemas.microsoft.com/office/drawing/2014/main" id="{C2111B28-566B-4DD6-93D8-94C0C603E5DF}"/>
                </a:ext>
              </a:extLst>
            </p:cNvPr>
            <p:cNvSpPr/>
            <p:nvPr/>
          </p:nvSpPr>
          <p:spPr>
            <a:xfrm rot="5400000">
              <a:off x="906386" y="6122229"/>
              <a:ext cx="180000" cy="54008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6" name="그룹 15">
            <a:extLst>
              <a:ext uri="{FF2B5EF4-FFF2-40B4-BE49-F238E27FC236}">
                <a16:creationId xmlns:a16="http://schemas.microsoft.com/office/drawing/2014/main" id="{1388EA2A-5A30-4DFD-AFED-328CD6C647DC}"/>
              </a:ext>
            </a:extLst>
          </p:cNvPr>
          <p:cNvGrpSpPr/>
          <p:nvPr userDrawn="1"/>
        </p:nvGrpSpPr>
        <p:grpSpPr>
          <a:xfrm rot="16200000">
            <a:off x="7040969" y="5425593"/>
            <a:ext cx="482656" cy="482656"/>
            <a:chOff x="546346" y="5762189"/>
            <a:chExt cx="720080" cy="720080"/>
          </a:xfrm>
        </p:grpSpPr>
        <p:sp>
          <p:nvSpPr>
            <p:cNvPr id="17" name="직사각형 16">
              <a:extLst>
                <a:ext uri="{FF2B5EF4-FFF2-40B4-BE49-F238E27FC236}">
                  <a16:creationId xmlns:a16="http://schemas.microsoft.com/office/drawing/2014/main" id="{F05D2727-C757-4276-8EDE-58574302BFF0}"/>
                </a:ext>
              </a:extLst>
            </p:cNvPr>
            <p:cNvSpPr/>
            <p:nvPr/>
          </p:nvSpPr>
          <p:spPr>
            <a:xfrm>
              <a:off x="546346" y="5762189"/>
              <a:ext cx="180000" cy="72008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직사각형 17">
              <a:extLst>
                <a:ext uri="{FF2B5EF4-FFF2-40B4-BE49-F238E27FC236}">
                  <a16:creationId xmlns:a16="http://schemas.microsoft.com/office/drawing/2014/main" id="{2F104568-55BB-4691-BFF4-A45B904A1493}"/>
                </a:ext>
              </a:extLst>
            </p:cNvPr>
            <p:cNvSpPr/>
            <p:nvPr/>
          </p:nvSpPr>
          <p:spPr>
            <a:xfrm rot="5400000">
              <a:off x="906386" y="6122229"/>
              <a:ext cx="180000" cy="54008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9" name="그룹 18">
            <a:extLst>
              <a:ext uri="{FF2B5EF4-FFF2-40B4-BE49-F238E27FC236}">
                <a16:creationId xmlns:a16="http://schemas.microsoft.com/office/drawing/2014/main" id="{06CC5C30-056D-4947-912F-9EBAC19142BC}"/>
              </a:ext>
            </a:extLst>
          </p:cNvPr>
          <p:cNvGrpSpPr/>
          <p:nvPr userDrawn="1"/>
        </p:nvGrpSpPr>
        <p:grpSpPr>
          <a:xfrm rot="16200000">
            <a:off x="3257182" y="5425593"/>
            <a:ext cx="482656" cy="482656"/>
            <a:chOff x="546346" y="5762189"/>
            <a:chExt cx="720080" cy="720080"/>
          </a:xfrm>
        </p:grpSpPr>
        <p:sp>
          <p:nvSpPr>
            <p:cNvPr id="20" name="직사각형 19">
              <a:extLst>
                <a:ext uri="{FF2B5EF4-FFF2-40B4-BE49-F238E27FC236}">
                  <a16:creationId xmlns:a16="http://schemas.microsoft.com/office/drawing/2014/main" id="{ABC97373-A817-48C5-BF1D-1D0B9C615E56}"/>
                </a:ext>
              </a:extLst>
            </p:cNvPr>
            <p:cNvSpPr/>
            <p:nvPr/>
          </p:nvSpPr>
          <p:spPr>
            <a:xfrm>
              <a:off x="546346" y="5762189"/>
              <a:ext cx="180000" cy="72008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직사각형 20">
              <a:extLst>
                <a:ext uri="{FF2B5EF4-FFF2-40B4-BE49-F238E27FC236}">
                  <a16:creationId xmlns:a16="http://schemas.microsoft.com/office/drawing/2014/main" id="{947CD5E5-4814-4F42-851C-7E42B7CBCF31}"/>
                </a:ext>
              </a:extLst>
            </p:cNvPr>
            <p:cNvSpPr/>
            <p:nvPr/>
          </p:nvSpPr>
          <p:spPr>
            <a:xfrm rot="5400000">
              <a:off x="906386" y="6122229"/>
              <a:ext cx="180000" cy="54008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22" name="Picture 21"/>
          <p:cNvPicPr>
            <a:picLocks noChangeAspect="1"/>
          </p:cNvPicPr>
          <p:nvPr userDrawn="1"/>
        </p:nvPicPr>
        <p:blipFill rotWithShape="1">
          <a:blip r:embed="rId2" cstate="print">
            <a:extLst>
              <a:ext uri="{28A0092B-C50C-407E-A947-70E740481C1C}">
                <a14:useLocalDpi xmlns:a14="http://schemas.microsoft.com/office/drawing/2010/main" val="0"/>
              </a:ext>
            </a:extLst>
          </a:blip>
          <a:srcRect l="12751" t="9979" r="9769" b="11168"/>
          <a:stretch/>
        </p:blipFill>
        <p:spPr>
          <a:xfrm>
            <a:off x="10925896" y="5931724"/>
            <a:ext cx="996807" cy="853123"/>
          </a:xfrm>
          <a:prstGeom prst="rect">
            <a:avLst/>
          </a:prstGeom>
        </p:spPr>
      </p:pic>
    </p:spTree>
    <p:extLst>
      <p:ext uri="{BB962C8B-B14F-4D97-AF65-F5344CB8AC3E}">
        <p14:creationId xmlns:p14="http://schemas.microsoft.com/office/powerpoint/2010/main" val="3988138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3_Images and Contents Layout">
    <p:spTree>
      <p:nvGrpSpPr>
        <p:cNvPr id="1" name=""/>
        <p:cNvGrpSpPr/>
        <p:nvPr/>
      </p:nvGrpSpPr>
      <p:grpSpPr>
        <a:xfrm>
          <a:off x="0" y="0"/>
          <a:ext cx="0" cy="0"/>
          <a:chOff x="0" y="0"/>
          <a:chExt cx="0" cy="0"/>
        </a:xfrm>
      </p:grpSpPr>
      <p:sp>
        <p:nvSpPr>
          <p:cNvPr id="6" name="Picture Placeholder 2"/>
          <p:cNvSpPr>
            <a:spLocks noGrp="1"/>
          </p:cNvSpPr>
          <p:nvPr>
            <p:ph type="pic" idx="18" hasCustomPrompt="1"/>
          </p:nvPr>
        </p:nvSpPr>
        <p:spPr>
          <a:xfrm>
            <a:off x="3681556" y="4363"/>
            <a:ext cx="3504000" cy="6858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9" hasCustomPrompt="1"/>
          </p:nvPr>
        </p:nvSpPr>
        <p:spPr>
          <a:xfrm>
            <a:off x="0" y="0"/>
            <a:ext cx="3504000" cy="3356992"/>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20" hasCustomPrompt="1"/>
          </p:nvPr>
        </p:nvSpPr>
        <p:spPr>
          <a:xfrm>
            <a:off x="0" y="3501008"/>
            <a:ext cx="3504000" cy="3356992"/>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grpSp>
        <p:nvGrpSpPr>
          <p:cNvPr id="9" name="그룹 8">
            <a:extLst>
              <a:ext uri="{FF2B5EF4-FFF2-40B4-BE49-F238E27FC236}">
                <a16:creationId xmlns:a16="http://schemas.microsoft.com/office/drawing/2014/main" id="{C5C9FD68-7835-4F80-BE0C-09C5D602A481}"/>
              </a:ext>
            </a:extLst>
          </p:cNvPr>
          <p:cNvGrpSpPr/>
          <p:nvPr userDrawn="1"/>
        </p:nvGrpSpPr>
        <p:grpSpPr>
          <a:xfrm rot="10800000">
            <a:off x="11114869" y="393901"/>
            <a:ext cx="720080" cy="720080"/>
            <a:chOff x="546346" y="5762189"/>
            <a:chExt cx="720080" cy="720080"/>
          </a:xfrm>
          <a:solidFill>
            <a:schemeClr val="accent1"/>
          </a:solidFill>
        </p:grpSpPr>
        <p:sp>
          <p:nvSpPr>
            <p:cNvPr id="10" name="직사각형 9">
              <a:extLst>
                <a:ext uri="{FF2B5EF4-FFF2-40B4-BE49-F238E27FC236}">
                  <a16:creationId xmlns:a16="http://schemas.microsoft.com/office/drawing/2014/main" id="{E16EA3C4-78F0-44A2-B310-C44774DC3C19}"/>
                </a:ext>
              </a:extLst>
            </p:cNvPr>
            <p:cNvSpPr/>
            <p:nvPr/>
          </p:nvSpPr>
          <p:spPr>
            <a:xfrm>
              <a:off x="546346" y="5762189"/>
              <a:ext cx="180000" cy="7200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a:extLst>
                <a:ext uri="{FF2B5EF4-FFF2-40B4-BE49-F238E27FC236}">
                  <a16:creationId xmlns:a16="http://schemas.microsoft.com/office/drawing/2014/main" id="{2EE6D61C-1E71-469D-A9B7-45E08AADB143}"/>
                </a:ext>
              </a:extLst>
            </p:cNvPr>
            <p:cNvSpPr/>
            <p:nvPr/>
          </p:nvSpPr>
          <p:spPr>
            <a:xfrm rot="5400000">
              <a:off x="906386" y="6122229"/>
              <a:ext cx="180000" cy="5400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l="12751" t="9979" r="9769" b="11168"/>
          <a:stretch/>
        </p:blipFill>
        <p:spPr>
          <a:xfrm>
            <a:off x="10925896" y="5931724"/>
            <a:ext cx="996807" cy="853123"/>
          </a:xfrm>
          <a:prstGeom prst="rect">
            <a:avLst/>
          </a:prstGeom>
        </p:spPr>
      </p:pic>
    </p:spTree>
    <p:extLst>
      <p:ext uri="{BB962C8B-B14F-4D97-AF65-F5344CB8AC3E}">
        <p14:creationId xmlns:p14="http://schemas.microsoft.com/office/powerpoint/2010/main" val="223106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7_Images and Contents Layout">
    <p:spTree>
      <p:nvGrpSpPr>
        <p:cNvPr id="1" name=""/>
        <p:cNvGrpSpPr/>
        <p:nvPr/>
      </p:nvGrpSpPr>
      <p:grpSpPr>
        <a:xfrm>
          <a:off x="0" y="0"/>
          <a:ext cx="0" cy="0"/>
          <a:chOff x="0" y="0"/>
          <a:chExt cx="0" cy="0"/>
        </a:xfrm>
      </p:grpSpPr>
      <p:sp>
        <p:nvSpPr>
          <p:cNvPr id="5" name="Picture Placeholder 2"/>
          <p:cNvSpPr>
            <a:spLocks noGrp="1"/>
          </p:cNvSpPr>
          <p:nvPr>
            <p:ph type="pic" idx="11" hasCustomPrompt="1"/>
          </p:nvPr>
        </p:nvSpPr>
        <p:spPr>
          <a:xfrm>
            <a:off x="6180000" y="4518000"/>
            <a:ext cx="6012000" cy="2340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2" hasCustomPrompt="1"/>
          </p:nvPr>
        </p:nvSpPr>
        <p:spPr>
          <a:xfrm>
            <a:off x="0" y="4518000"/>
            <a:ext cx="6012000" cy="2340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6180000" y="0"/>
            <a:ext cx="6012000" cy="2340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4" hasCustomPrompt="1"/>
          </p:nvPr>
        </p:nvSpPr>
        <p:spPr>
          <a:xfrm>
            <a:off x="0" y="0"/>
            <a:ext cx="6012000" cy="2340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Rectangle 1"/>
          <p:cNvSpPr/>
          <p:nvPr userDrawn="1"/>
        </p:nvSpPr>
        <p:spPr>
          <a:xfrm>
            <a:off x="226423" y="2528900"/>
            <a:ext cx="11739154" cy="1800200"/>
          </a:xfrm>
          <a:prstGeom prst="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139837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7_Section Break Layout">
    <p:spTree>
      <p:nvGrpSpPr>
        <p:cNvPr id="1" name=""/>
        <p:cNvGrpSpPr/>
        <p:nvPr/>
      </p:nvGrpSpPr>
      <p:grpSpPr>
        <a:xfrm>
          <a:off x="0" y="0"/>
          <a:ext cx="0" cy="0"/>
          <a:chOff x="0" y="0"/>
          <a:chExt cx="0" cy="0"/>
        </a:xfrm>
      </p:grpSpPr>
      <p:sp>
        <p:nvSpPr>
          <p:cNvPr id="2" name="Picture Placeholder 2"/>
          <p:cNvSpPr>
            <a:spLocks noGrp="1"/>
          </p:cNvSpPr>
          <p:nvPr>
            <p:ph type="pic" idx="1" hasCustomPrompt="1"/>
          </p:nvPr>
        </p:nvSpPr>
        <p:spPr>
          <a:xfrm>
            <a:off x="0" y="2286000"/>
            <a:ext cx="4065600" cy="2286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Picture Placeholder 2"/>
          <p:cNvSpPr>
            <a:spLocks noGrp="1"/>
          </p:cNvSpPr>
          <p:nvPr>
            <p:ph type="pic" idx="10" hasCustomPrompt="1"/>
          </p:nvPr>
        </p:nvSpPr>
        <p:spPr>
          <a:xfrm>
            <a:off x="4063200" y="0"/>
            <a:ext cx="4065600" cy="2286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4" name="Picture Placeholder 2"/>
          <p:cNvSpPr>
            <a:spLocks noGrp="1"/>
          </p:cNvSpPr>
          <p:nvPr>
            <p:ph type="pic" idx="11" hasCustomPrompt="1"/>
          </p:nvPr>
        </p:nvSpPr>
        <p:spPr>
          <a:xfrm>
            <a:off x="8126400" y="2286000"/>
            <a:ext cx="4065600" cy="2286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p:cNvSpPr>
            <a:spLocks noGrp="1"/>
          </p:cNvSpPr>
          <p:nvPr>
            <p:ph type="pic" idx="12" hasCustomPrompt="1"/>
          </p:nvPr>
        </p:nvSpPr>
        <p:spPr>
          <a:xfrm>
            <a:off x="4063200" y="4572000"/>
            <a:ext cx="4065600" cy="2286000"/>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Rectangle 5"/>
          <p:cNvSpPr/>
          <p:nvPr userDrawn="1"/>
        </p:nvSpPr>
        <p:spPr>
          <a:xfrm>
            <a:off x="4063200" y="2276872"/>
            <a:ext cx="4063200" cy="2304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2751" t="9979" r="9769" b="11168"/>
          <a:stretch/>
        </p:blipFill>
        <p:spPr>
          <a:xfrm>
            <a:off x="10925896" y="5931724"/>
            <a:ext cx="996807" cy="853123"/>
          </a:xfrm>
          <a:prstGeom prst="rect">
            <a:avLst/>
          </a:prstGeom>
        </p:spPr>
      </p:pic>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l="13790" t="5107" r="29027" b="36706"/>
          <a:stretch/>
        </p:blipFill>
        <p:spPr>
          <a:xfrm>
            <a:off x="9878637" y="6037459"/>
            <a:ext cx="948661" cy="641651"/>
          </a:xfrm>
          <a:prstGeom prst="rect">
            <a:avLst/>
          </a:prstGeom>
        </p:spPr>
      </p:pic>
    </p:spTree>
    <p:extLst>
      <p:ext uri="{BB962C8B-B14F-4D97-AF65-F5344CB8AC3E}">
        <p14:creationId xmlns:p14="http://schemas.microsoft.com/office/powerpoint/2010/main" val="1225363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7_Title Slide">
    <p:spTree>
      <p:nvGrpSpPr>
        <p:cNvPr id="1" name=""/>
        <p:cNvGrpSpPr/>
        <p:nvPr/>
      </p:nvGrpSpPr>
      <p:grpSpPr>
        <a:xfrm>
          <a:off x="0" y="0"/>
          <a:ext cx="0" cy="0"/>
          <a:chOff x="0" y="0"/>
          <a:chExt cx="0" cy="0"/>
        </a:xfrm>
      </p:grpSpPr>
      <p:sp>
        <p:nvSpPr>
          <p:cNvPr id="2" name="Picture Placeholder 2"/>
          <p:cNvSpPr>
            <a:spLocks noGrp="1"/>
          </p:cNvSpPr>
          <p:nvPr>
            <p:ph type="pic" idx="14" hasCustomPrompt="1"/>
          </p:nvPr>
        </p:nvSpPr>
        <p:spPr>
          <a:xfrm>
            <a:off x="716828" y="3486206"/>
            <a:ext cx="6408000" cy="2844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Picture Placeholder 2"/>
          <p:cNvSpPr>
            <a:spLocks noGrp="1"/>
          </p:cNvSpPr>
          <p:nvPr>
            <p:ph type="pic" idx="16" hasCustomPrompt="1"/>
          </p:nvPr>
        </p:nvSpPr>
        <p:spPr>
          <a:xfrm>
            <a:off x="9420597" y="3486206"/>
            <a:ext cx="2052000" cy="2844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4" name="Picture Placeholder 2"/>
          <p:cNvSpPr>
            <a:spLocks noGrp="1"/>
          </p:cNvSpPr>
          <p:nvPr>
            <p:ph type="pic" idx="17" hasCustomPrompt="1"/>
          </p:nvPr>
        </p:nvSpPr>
        <p:spPr>
          <a:xfrm>
            <a:off x="9420597" y="513805"/>
            <a:ext cx="2052000" cy="2844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p:cNvSpPr>
            <a:spLocks noGrp="1"/>
          </p:cNvSpPr>
          <p:nvPr>
            <p:ph type="pic" idx="18" hasCustomPrompt="1"/>
          </p:nvPr>
        </p:nvSpPr>
        <p:spPr>
          <a:xfrm>
            <a:off x="716828" y="513805"/>
            <a:ext cx="2052000" cy="2844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9" hasCustomPrompt="1"/>
          </p:nvPr>
        </p:nvSpPr>
        <p:spPr>
          <a:xfrm>
            <a:off x="2894828" y="513805"/>
            <a:ext cx="2052000" cy="2844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20" hasCustomPrompt="1"/>
          </p:nvPr>
        </p:nvSpPr>
        <p:spPr>
          <a:xfrm>
            <a:off x="5072828" y="513805"/>
            <a:ext cx="2052000" cy="2844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Rectangle 7"/>
          <p:cNvSpPr/>
          <p:nvPr userDrawn="1"/>
        </p:nvSpPr>
        <p:spPr>
          <a:xfrm>
            <a:off x="7244655" y="1"/>
            <a:ext cx="2052000" cy="6857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latin typeface="+mn-lt"/>
            </a:endParaRPr>
          </a:p>
        </p:txBody>
      </p:sp>
    </p:spTree>
    <p:extLst>
      <p:ext uri="{BB962C8B-B14F-4D97-AF65-F5344CB8AC3E}">
        <p14:creationId xmlns:p14="http://schemas.microsoft.com/office/powerpoint/2010/main" val="1232986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2_IMAGES LAYOUT">
    <p:spTree>
      <p:nvGrpSpPr>
        <p:cNvPr id="1" name=""/>
        <p:cNvGrpSpPr/>
        <p:nvPr/>
      </p:nvGrpSpPr>
      <p:grpSpPr>
        <a:xfrm>
          <a:off x="0" y="0"/>
          <a:ext cx="0" cy="0"/>
          <a:chOff x="0" y="0"/>
          <a:chExt cx="0" cy="0"/>
        </a:xfrm>
      </p:grpSpPr>
      <p:grpSp>
        <p:nvGrpSpPr>
          <p:cNvPr id="6" name="Group 5"/>
          <p:cNvGrpSpPr/>
          <p:nvPr userDrawn="1"/>
        </p:nvGrpSpPr>
        <p:grpSpPr>
          <a:xfrm flipH="1">
            <a:off x="4268277" y="2096236"/>
            <a:ext cx="7923714" cy="3380234"/>
            <a:chOff x="0" y="1992982"/>
            <a:chExt cx="3028115" cy="3380234"/>
          </a:xfrm>
        </p:grpSpPr>
        <p:sp>
          <p:nvSpPr>
            <p:cNvPr id="7" name="Rectangle 6"/>
            <p:cNvSpPr/>
            <p:nvPr/>
          </p:nvSpPr>
          <p:spPr>
            <a:xfrm>
              <a:off x="0" y="1992982"/>
              <a:ext cx="2958637" cy="33802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8" name="Rectangle 7"/>
            <p:cNvSpPr/>
            <p:nvPr/>
          </p:nvSpPr>
          <p:spPr>
            <a:xfrm>
              <a:off x="2986842" y="1992982"/>
              <a:ext cx="41273" cy="33802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grpSp>
      <p:pic>
        <p:nvPicPr>
          <p:cNvPr id="15" name="그림 4">
            <a:extLst>
              <a:ext uri="{FF2B5EF4-FFF2-40B4-BE49-F238E27FC236}">
                <a16:creationId xmlns:a16="http://schemas.microsoft.com/office/drawing/2014/main" id="{AA6944F3-318D-44F5-B013-016E59DFBFC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2447" y="1731899"/>
            <a:ext cx="3675829" cy="4665984"/>
          </a:xfrm>
          <a:prstGeom prst="rect">
            <a:avLst/>
          </a:prstGeom>
        </p:spPr>
      </p:pic>
      <p:sp>
        <p:nvSpPr>
          <p:cNvPr id="16" name="그림 개체 틀 2">
            <a:extLst>
              <a:ext uri="{FF2B5EF4-FFF2-40B4-BE49-F238E27FC236}">
                <a16:creationId xmlns:a16="http://schemas.microsoft.com/office/drawing/2014/main" id="{6C9C1DC6-6FC7-4AA7-B952-4EF87CE516AB}"/>
              </a:ext>
            </a:extLst>
          </p:cNvPr>
          <p:cNvSpPr>
            <a:spLocks noGrp="1"/>
          </p:cNvSpPr>
          <p:nvPr>
            <p:ph type="pic" sz="quarter" idx="14" hasCustomPrompt="1"/>
          </p:nvPr>
        </p:nvSpPr>
        <p:spPr>
          <a:xfrm>
            <a:off x="1010193" y="2096236"/>
            <a:ext cx="2743201" cy="3380234"/>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17" name="Text Placeholder 9">
            <a:extLst>
              <a:ext uri="{FF2B5EF4-FFF2-40B4-BE49-F238E27FC236}">
                <a16:creationId xmlns:a16="http://schemas.microsoft.com/office/drawing/2014/main" id="{3E12B4E4-E123-46BF-8F88-A9A3A930C1C9}"/>
              </a:ext>
            </a:extLst>
          </p:cNvPr>
          <p:cNvSpPr>
            <a:spLocks noGrp="1"/>
          </p:cNvSpPr>
          <p:nvPr>
            <p:ph type="body" sz="quarter" idx="10" hasCustomPrompt="1"/>
          </p:nvPr>
        </p:nvSpPr>
        <p:spPr>
          <a:xfrm>
            <a:off x="323528" y="291926"/>
            <a:ext cx="11573197" cy="724247"/>
          </a:xfrm>
          <a:prstGeom prst="rect">
            <a:avLst/>
          </a:prstGeom>
        </p:spPr>
        <p:txBody>
          <a:bodyPr anchor="ctr"/>
          <a:lstStyle>
            <a:lvl1pPr marL="0" indent="0" algn="ctr">
              <a:buNone/>
              <a:defRPr sz="5400" b="0" baseline="0">
                <a:latin typeface="+mj-lt"/>
                <a:cs typeface="Arial" pitchFamily="34" charset="0"/>
              </a:defRPr>
            </a:lvl1pPr>
          </a:lstStyle>
          <a:p>
            <a:pPr lvl="0"/>
            <a:r>
              <a:rPr lang="en-US" altLang="ko-KR" dirty="0"/>
              <a:t>BASIC LAYOUT</a:t>
            </a:r>
          </a:p>
        </p:txBody>
      </p:sp>
      <p:sp>
        <p:nvSpPr>
          <p:cNvPr id="19" name="Rectangle 8">
            <a:extLst>
              <a:ext uri="{FF2B5EF4-FFF2-40B4-BE49-F238E27FC236}">
                <a16:creationId xmlns:a16="http://schemas.microsoft.com/office/drawing/2014/main" id="{56F21C7B-C9C8-41AA-B248-9ACFA6BDF89B}"/>
              </a:ext>
            </a:extLst>
          </p:cNvPr>
          <p:cNvSpPr/>
          <p:nvPr userDrawn="1"/>
        </p:nvSpPr>
        <p:spPr>
          <a:xfrm>
            <a:off x="0" y="0"/>
            <a:ext cx="12192000"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0" name="Rectangle 8">
            <a:extLst>
              <a:ext uri="{FF2B5EF4-FFF2-40B4-BE49-F238E27FC236}">
                <a16:creationId xmlns:a16="http://schemas.microsoft.com/office/drawing/2014/main" id="{4EE74922-DCFE-4D14-BC2C-3D758C912A1F}"/>
              </a:ext>
            </a:extLst>
          </p:cNvPr>
          <p:cNvSpPr/>
          <p:nvPr userDrawn="1"/>
        </p:nvSpPr>
        <p:spPr>
          <a:xfrm>
            <a:off x="0" y="6812281"/>
            <a:ext cx="12192000"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l="12751" t="9979" r="9769" b="11168"/>
          <a:stretch/>
        </p:blipFill>
        <p:spPr>
          <a:xfrm>
            <a:off x="10925896" y="5931724"/>
            <a:ext cx="996807" cy="853123"/>
          </a:xfrm>
          <a:prstGeom prst="rect">
            <a:avLst/>
          </a:prstGeom>
        </p:spPr>
      </p:pic>
      <p:pic>
        <p:nvPicPr>
          <p:cNvPr id="11" name="Picture 10"/>
          <p:cNvPicPr>
            <a:picLocks noChangeAspect="1"/>
          </p:cNvPicPr>
          <p:nvPr userDrawn="1"/>
        </p:nvPicPr>
        <p:blipFill rotWithShape="1">
          <a:blip r:embed="rId4" cstate="print">
            <a:extLst>
              <a:ext uri="{28A0092B-C50C-407E-A947-70E740481C1C}">
                <a14:useLocalDpi xmlns:a14="http://schemas.microsoft.com/office/drawing/2010/main" val="0"/>
              </a:ext>
            </a:extLst>
          </a:blip>
          <a:srcRect l="13790" t="5107" r="29027" b="36706"/>
          <a:stretch/>
        </p:blipFill>
        <p:spPr>
          <a:xfrm>
            <a:off x="9878637" y="6037459"/>
            <a:ext cx="948661" cy="641651"/>
          </a:xfrm>
          <a:prstGeom prst="rect">
            <a:avLst/>
          </a:prstGeom>
        </p:spPr>
      </p:pic>
    </p:spTree>
    <p:extLst>
      <p:ext uri="{BB962C8B-B14F-4D97-AF65-F5344CB8AC3E}">
        <p14:creationId xmlns:p14="http://schemas.microsoft.com/office/powerpoint/2010/main" val="2241540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11_Images and Contents Layout">
    <p:spTree>
      <p:nvGrpSpPr>
        <p:cNvPr id="1" name=""/>
        <p:cNvGrpSpPr/>
        <p:nvPr/>
      </p:nvGrpSpPr>
      <p:grpSpPr>
        <a:xfrm>
          <a:off x="0" y="0"/>
          <a:ext cx="0" cy="0"/>
          <a:chOff x="0" y="0"/>
          <a:chExt cx="0" cy="0"/>
        </a:xfrm>
      </p:grpSpPr>
      <p:grpSp>
        <p:nvGrpSpPr>
          <p:cNvPr id="12" name="Group 4">
            <a:extLst>
              <a:ext uri="{FF2B5EF4-FFF2-40B4-BE49-F238E27FC236}">
                <a16:creationId xmlns:a16="http://schemas.microsoft.com/office/drawing/2014/main" id="{A2A84B4A-CEB2-40FB-A02E-8EB2AF478368}"/>
              </a:ext>
            </a:extLst>
          </p:cNvPr>
          <p:cNvGrpSpPr/>
          <p:nvPr userDrawn="1"/>
        </p:nvGrpSpPr>
        <p:grpSpPr>
          <a:xfrm>
            <a:off x="6473211" y="529630"/>
            <a:ext cx="5760640" cy="2937987"/>
            <a:chOff x="-612576" y="1705002"/>
            <a:chExt cx="5688632" cy="2537858"/>
          </a:xfrm>
        </p:grpSpPr>
        <p:sp>
          <p:nvSpPr>
            <p:cNvPr id="13" name="Oval 5">
              <a:extLst>
                <a:ext uri="{FF2B5EF4-FFF2-40B4-BE49-F238E27FC236}">
                  <a16:creationId xmlns:a16="http://schemas.microsoft.com/office/drawing/2014/main" id="{F8CA4E56-5CF0-4C8C-A69B-FEC333052C4C}"/>
                </a:ext>
              </a:extLst>
            </p:cNvPr>
            <p:cNvSpPr/>
            <p:nvPr userDrawn="1"/>
          </p:nvSpPr>
          <p:spPr>
            <a:xfrm>
              <a:off x="-612576" y="3738804"/>
              <a:ext cx="5688632" cy="504056"/>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19" name="Picture 2" descr="E:\002-KIMS BUSINESS\000-B-KIMS-소스 분류-2014\00-kims-작업건별-재료모음\002-일러-모니터-모바일-타블렛\laptop-01.png">
              <a:extLst>
                <a:ext uri="{FF2B5EF4-FFF2-40B4-BE49-F238E27FC236}">
                  <a16:creationId xmlns:a16="http://schemas.microsoft.com/office/drawing/2014/main" id="{DBFF776C-2C37-432F-8D95-5002FD9DE658}"/>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3358" y="1705002"/>
              <a:ext cx="4456634" cy="2516513"/>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Picture Placeholder 2">
            <a:extLst>
              <a:ext uri="{FF2B5EF4-FFF2-40B4-BE49-F238E27FC236}">
                <a16:creationId xmlns:a16="http://schemas.microsoft.com/office/drawing/2014/main" id="{07A15BD4-6D7E-4517-BDED-81FD478CEDAB}"/>
              </a:ext>
            </a:extLst>
          </p:cNvPr>
          <p:cNvSpPr>
            <a:spLocks noGrp="1"/>
          </p:cNvSpPr>
          <p:nvPr>
            <p:ph type="pic" idx="1" hasCustomPrompt="1"/>
          </p:nvPr>
        </p:nvSpPr>
        <p:spPr>
          <a:xfrm>
            <a:off x="8035116" y="898584"/>
            <a:ext cx="2736304" cy="20370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grpSp>
        <p:nvGrpSpPr>
          <p:cNvPr id="21" name="Group 14">
            <a:extLst>
              <a:ext uri="{FF2B5EF4-FFF2-40B4-BE49-F238E27FC236}">
                <a16:creationId xmlns:a16="http://schemas.microsoft.com/office/drawing/2014/main" id="{FB0AFAFC-8EB9-4974-915A-249E7E1C57A2}"/>
              </a:ext>
            </a:extLst>
          </p:cNvPr>
          <p:cNvGrpSpPr/>
          <p:nvPr userDrawn="1"/>
        </p:nvGrpSpPr>
        <p:grpSpPr>
          <a:xfrm>
            <a:off x="6473211" y="3363597"/>
            <a:ext cx="5760640" cy="2937987"/>
            <a:chOff x="-612576" y="1705002"/>
            <a:chExt cx="5688632" cy="2537858"/>
          </a:xfrm>
        </p:grpSpPr>
        <p:sp>
          <p:nvSpPr>
            <p:cNvPr id="22" name="Oval 15">
              <a:extLst>
                <a:ext uri="{FF2B5EF4-FFF2-40B4-BE49-F238E27FC236}">
                  <a16:creationId xmlns:a16="http://schemas.microsoft.com/office/drawing/2014/main" id="{59FEB9C5-5FA6-4880-B618-058738C37AD1}"/>
                </a:ext>
              </a:extLst>
            </p:cNvPr>
            <p:cNvSpPr/>
            <p:nvPr userDrawn="1"/>
          </p:nvSpPr>
          <p:spPr>
            <a:xfrm>
              <a:off x="-612576" y="3738804"/>
              <a:ext cx="5688632" cy="504056"/>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23" name="Picture 2" descr="E:\002-KIMS BUSINESS\000-B-KIMS-소스 분류-2014\00-kims-작업건별-재료모음\002-일러-모니터-모바일-타블렛\laptop-01.png">
              <a:extLst>
                <a:ext uri="{FF2B5EF4-FFF2-40B4-BE49-F238E27FC236}">
                  <a16:creationId xmlns:a16="http://schemas.microsoft.com/office/drawing/2014/main" id="{3B06E91A-2C0E-4BB0-889E-F881F2C268AA}"/>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3358" y="1705002"/>
              <a:ext cx="4456634" cy="2516513"/>
            </a:xfrm>
            <a:prstGeom prst="rect">
              <a:avLst/>
            </a:prstGeom>
            <a:noFill/>
            <a:extLst>
              <a:ext uri="{909E8E84-426E-40DD-AFC4-6F175D3DCCD1}">
                <a14:hiddenFill xmlns:a14="http://schemas.microsoft.com/office/drawing/2010/main">
                  <a:solidFill>
                    <a:srgbClr val="FFFFFF"/>
                  </a:solidFill>
                </a14:hiddenFill>
              </a:ext>
            </a:extLst>
          </p:spPr>
        </p:pic>
      </p:grpSp>
      <p:sp>
        <p:nvSpPr>
          <p:cNvPr id="24" name="Picture Placeholder 2">
            <a:extLst>
              <a:ext uri="{FF2B5EF4-FFF2-40B4-BE49-F238E27FC236}">
                <a16:creationId xmlns:a16="http://schemas.microsoft.com/office/drawing/2014/main" id="{CDA76C3D-8C5A-4664-AF41-B36993816A44}"/>
              </a:ext>
            </a:extLst>
          </p:cNvPr>
          <p:cNvSpPr>
            <a:spLocks noGrp="1"/>
          </p:cNvSpPr>
          <p:nvPr>
            <p:ph type="pic" idx="10" hasCustomPrompt="1"/>
          </p:nvPr>
        </p:nvSpPr>
        <p:spPr>
          <a:xfrm>
            <a:off x="8035116" y="3732551"/>
            <a:ext cx="2736304" cy="20370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4" name="Rectangle 8">
            <a:extLst>
              <a:ext uri="{FF2B5EF4-FFF2-40B4-BE49-F238E27FC236}">
                <a16:creationId xmlns:a16="http://schemas.microsoft.com/office/drawing/2014/main" id="{EB011BE6-AEC5-4748-9F4F-9C4C17AEF0FA}"/>
              </a:ext>
            </a:extLst>
          </p:cNvPr>
          <p:cNvSpPr/>
          <p:nvPr userDrawn="1"/>
        </p:nvSpPr>
        <p:spPr>
          <a:xfrm>
            <a:off x="0" y="0"/>
            <a:ext cx="12192000"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5" name="Rectangle 8">
            <a:extLst>
              <a:ext uri="{FF2B5EF4-FFF2-40B4-BE49-F238E27FC236}">
                <a16:creationId xmlns:a16="http://schemas.microsoft.com/office/drawing/2014/main" id="{E3FD5E11-19FF-42C9-8A8B-E2092EA988AD}"/>
              </a:ext>
            </a:extLst>
          </p:cNvPr>
          <p:cNvSpPr/>
          <p:nvPr userDrawn="1"/>
        </p:nvSpPr>
        <p:spPr>
          <a:xfrm>
            <a:off x="0" y="6812281"/>
            <a:ext cx="12192000"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3418685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18" cstate="print">
            <a:extLst>
              <a:ext uri="{28A0092B-C50C-407E-A947-70E740481C1C}">
                <a14:useLocalDpi xmlns:a14="http://schemas.microsoft.com/office/drawing/2010/main" val="0"/>
              </a:ext>
            </a:extLst>
          </a:blip>
          <a:srcRect l="12751" t="9979" r="9769" b="11168"/>
          <a:stretch/>
        </p:blipFill>
        <p:spPr>
          <a:xfrm>
            <a:off x="10925896" y="5931724"/>
            <a:ext cx="996807" cy="853123"/>
          </a:xfrm>
          <a:prstGeom prst="rect">
            <a:avLst/>
          </a:prstGeom>
        </p:spPr>
      </p:pic>
      <p:pic>
        <p:nvPicPr>
          <p:cNvPr id="4" name="Picture 3"/>
          <p:cNvPicPr>
            <a:picLocks noChangeAspect="1" noChangeArrowheads="1"/>
          </p:cNvPicPr>
          <p:nvPr userDrawn="1"/>
        </p:nvPicPr>
        <p:blipFill>
          <a:blip r:embed="rId19" cstate="print">
            <a:extLst>
              <a:ext uri="{28A0092B-C50C-407E-A947-70E740481C1C}">
                <a14:useLocalDpi xmlns:a14="http://schemas.microsoft.com/office/drawing/2010/main" val="0"/>
              </a:ext>
            </a:extLst>
          </a:blip>
          <a:srcRect/>
          <a:stretch>
            <a:fillRect/>
          </a:stretch>
        </p:blipFill>
        <p:spPr bwMode="auto">
          <a:xfrm>
            <a:off x="452841" y="5756692"/>
            <a:ext cx="1490689" cy="977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3193"/>
      </p:ext>
    </p:extLst>
  </p:cSld>
  <p:clrMap bg1="lt1" tx1="dk1" bg2="lt2" tx2="dk2" accent1="accent1" accent2="accent2" accent3="accent3" accent4="accent4" accent5="accent5" accent6="accent6" hlink="hlink" folHlink="folHlink"/>
  <p:sldLayoutIdLst>
    <p:sldLayoutId id="2147483663" r:id="rId1"/>
    <p:sldLayoutId id="2147483667" r:id="rId2"/>
    <p:sldLayoutId id="2147483668" r:id="rId3"/>
    <p:sldLayoutId id="2147483675" r:id="rId4"/>
    <p:sldLayoutId id="2147483676" r:id="rId5"/>
    <p:sldLayoutId id="2147483677" r:id="rId6"/>
    <p:sldLayoutId id="2147483679" r:id="rId7"/>
    <p:sldLayoutId id="2147483681" r:id="rId8"/>
    <p:sldLayoutId id="2147483682" r:id="rId9"/>
    <p:sldLayoutId id="2147483683" r:id="rId10"/>
    <p:sldLayoutId id="2147483684" r:id="rId11"/>
    <p:sldLayoutId id="2147483747" r:id="rId12"/>
    <p:sldLayoutId id="2147483748" r:id="rId13"/>
    <p:sldLayoutId id="2147483749" r:id="rId14"/>
    <p:sldLayoutId id="2147483750" r:id="rId15"/>
    <p:sldLayoutId id="2147483752" r:id="rId16"/>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739" y="1799822"/>
            <a:ext cx="10237840" cy="685800"/>
          </a:xfrm>
        </p:spPr>
        <p:txBody>
          <a:bodyPr>
            <a:noAutofit/>
          </a:bodyPr>
          <a:lstStyle/>
          <a:p>
            <a:r>
              <a:rPr lang="en-ZA" sz="3600" dirty="0">
                <a:solidFill>
                  <a:schemeClr val="tx1"/>
                </a:solidFill>
                <a:latin typeface="Arial Rounded MT Bold" pitchFamily="34" charset="0"/>
              </a:rPr>
              <a:t>Milk SA Project: Economies and Markets</a:t>
            </a:r>
            <a:br>
              <a:rPr lang="en-ZA" sz="4400" dirty="0">
                <a:solidFill>
                  <a:schemeClr val="tx1"/>
                </a:solidFill>
                <a:latin typeface="Arial Rounded MT Bold" pitchFamily="34" charset="0"/>
              </a:rPr>
            </a:br>
            <a:br>
              <a:rPr lang="en-ZA" sz="4400" dirty="0">
                <a:solidFill>
                  <a:schemeClr val="tx1"/>
                </a:solidFill>
              </a:rPr>
            </a:br>
            <a:endParaRPr lang="en-ZA" sz="4400" dirty="0">
              <a:solidFill>
                <a:schemeClr val="tx1"/>
              </a:solidFill>
              <a:latin typeface="Arial Rounded MT Bold" pitchFamily="34" charset="0"/>
            </a:endParaRPr>
          </a:p>
        </p:txBody>
      </p:sp>
      <p:sp>
        <p:nvSpPr>
          <p:cNvPr id="3" name="Rectangle 2"/>
          <p:cNvSpPr/>
          <p:nvPr/>
        </p:nvSpPr>
        <p:spPr>
          <a:xfrm>
            <a:off x="911424" y="3151977"/>
            <a:ext cx="10369152" cy="1569660"/>
          </a:xfrm>
          <a:prstGeom prst="rect">
            <a:avLst/>
          </a:prstGeom>
        </p:spPr>
        <p:txBody>
          <a:bodyPr wrap="square">
            <a:spAutoFit/>
          </a:bodyPr>
          <a:lstStyle/>
          <a:p>
            <a:pPr algn="ctr"/>
            <a:r>
              <a:rPr lang="en-ZA" sz="3200" dirty="0">
                <a:latin typeface="Arial Rounded MT Bold" pitchFamily="34" charset="0"/>
              </a:rPr>
              <a:t>Presentation for the General MilkSA meeting           26 November 2026 </a:t>
            </a:r>
          </a:p>
          <a:p>
            <a:pPr algn="ctr"/>
            <a:endParaRPr lang="en-ZA" sz="3200" dirty="0">
              <a:latin typeface="Arial Rounded MT Bold" pitchFamily="34" charset="0"/>
            </a:endParaRPr>
          </a:p>
        </p:txBody>
      </p:sp>
      <p:sp>
        <p:nvSpPr>
          <p:cNvPr id="10" name="Subtitle 2"/>
          <p:cNvSpPr txBox="1">
            <a:spLocks/>
          </p:cNvSpPr>
          <p:nvPr/>
        </p:nvSpPr>
        <p:spPr>
          <a:xfrm>
            <a:off x="997809" y="6194413"/>
            <a:ext cx="11033770" cy="685800"/>
          </a:xfrm>
          <a:prstGeom prst="rect">
            <a:avLst/>
          </a:prstGeom>
        </p:spPr>
        <p:txBody>
          <a:bodyPr vert="horz" anchor="t">
            <a:normAutofit/>
          </a:bodyPr>
          <a:lstStyle>
            <a:lvl1pPr marL="320040" indent="-320040" algn="l" rtl="0" eaLnBrk="1" latinLnBrk="0" hangingPunct="1">
              <a:spcBef>
                <a:spcPts val="700"/>
              </a:spcBef>
              <a:buClr>
                <a:schemeClr val="accent2"/>
              </a:buClr>
              <a:buSzPct val="60000"/>
              <a:buFont typeface="Wingdings"/>
              <a:buNone/>
              <a:defRPr sz="2800" kern="1200">
                <a:solidFill>
                  <a:schemeClr val="tx2"/>
                </a:solidFill>
                <a:latin typeface="+mn-lt"/>
                <a:ea typeface="+mn-ea"/>
                <a:cs typeface="+mn-cs"/>
              </a:defRPr>
            </a:lvl1pPr>
            <a:lvl2pPr marL="640080" indent="-274320" algn="l" rtl="0" eaLnBrk="1" latinLnBrk="0" hangingPunct="1">
              <a:spcBef>
                <a:spcPts val="550"/>
              </a:spcBef>
              <a:buClr>
                <a:schemeClr val="accent1"/>
              </a:buClr>
              <a:buSzPct val="70000"/>
              <a:buFont typeface="Wingdings 2"/>
              <a:buNone/>
              <a:defRPr sz="1800" kern="1200">
                <a:solidFill>
                  <a:schemeClr val="tx1">
                    <a:tint val="75000"/>
                  </a:schemeClr>
                </a:solidFill>
                <a:latin typeface="+mn-lt"/>
                <a:ea typeface="+mn-ea"/>
                <a:cs typeface="+mn-cs"/>
              </a:defRPr>
            </a:lvl2pPr>
            <a:lvl3pPr marL="914400" indent="-228600" algn="l" rtl="0" eaLnBrk="1" latinLnBrk="0" hangingPunct="1">
              <a:spcBef>
                <a:spcPts val="500"/>
              </a:spcBef>
              <a:buClr>
                <a:schemeClr val="accent2"/>
              </a:buClr>
              <a:buSzPct val="75000"/>
              <a:buFont typeface="Wingdings"/>
              <a:buNone/>
              <a:defRPr sz="1600" kern="1200">
                <a:solidFill>
                  <a:schemeClr val="tx1">
                    <a:tint val="75000"/>
                  </a:schemeClr>
                </a:solidFill>
                <a:latin typeface="+mn-lt"/>
                <a:ea typeface="+mn-ea"/>
                <a:cs typeface="+mn-cs"/>
              </a:defRPr>
            </a:lvl3pPr>
            <a:lvl4pPr marL="1371600" indent="-228600" algn="l" rtl="0" eaLnBrk="1" latinLnBrk="0" hangingPunct="1">
              <a:spcBef>
                <a:spcPts val="400"/>
              </a:spcBef>
              <a:buClr>
                <a:schemeClr val="accent3"/>
              </a:buClr>
              <a:buSzPct val="75000"/>
              <a:buFont typeface="Wingdings"/>
              <a:buNone/>
              <a:defRPr sz="1400" kern="1200">
                <a:solidFill>
                  <a:schemeClr val="tx1">
                    <a:tint val="75000"/>
                  </a:schemeClr>
                </a:solidFill>
                <a:latin typeface="+mn-lt"/>
                <a:ea typeface="+mn-ea"/>
                <a:cs typeface="+mn-cs"/>
              </a:defRPr>
            </a:lvl4pPr>
            <a:lvl5pPr marL="1828800" indent="-228600" algn="l" rtl="0" eaLnBrk="1" latinLnBrk="0" hangingPunct="1">
              <a:spcBef>
                <a:spcPts val="400"/>
              </a:spcBef>
              <a:buClr>
                <a:schemeClr val="accent4"/>
              </a:buClr>
              <a:buSzPct val="65000"/>
              <a:buFont typeface="Wingdings"/>
              <a:buNone/>
              <a:defRPr sz="1400" kern="1200">
                <a:solidFill>
                  <a:schemeClr val="tx1">
                    <a:tint val="75000"/>
                  </a:schemeClr>
                </a:solidFill>
                <a:latin typeface="+mn-lt"/>
                <a:ea typeface="+mn-ea"/>
                <a:cs typeface="+mn-cs"/>
              </a:defRPr>
            </a:lvl5pPr>
            <a:lvl6pPr marL="2103120" indent="-228600" algn="l" rtl="0" eaLnBrk="1" latinLnBrk="0" hangingPunct="1">
              <a:spcBef>
                <a:spcPct val="20000"/>
              </a:spcBef>
              <a:buClr>
                <a:schemeClr val="accent1"/>
              </a:buClr>
              <a:buFont typeface="Wingdings"/>
              <a:buNone/>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extLst/>
          </a:lstStyle>
          <a:p>
            <a:pPr algn="r"/>
            <a:r>
              <a:rPr lang="en-ZA" sz="1200" dirty="0">
                <a:latin typeface="Arial Rounded MT Bold" panose="020F0704030504030204" pitchFamily="34" charset="0"/>
              </a:rPr>
              <a:t>Prepared by B van Heerden</a:t>
            </a:r>
          </a:p>
          <a:p>
            <a:pPr algn="r"/>
            <a:endParaRPr lang="en-ZA" sz="1200" dirty="0">
              <a:latin typeface="Arial Rounded MT Bold" panose="020F0704030504030204" pitchFamily="34" charset="0"/>
            </a:endParaRPr>
          </a:p>
        </p:txBody>
      </p:sp>
      <p:pic>
        <p:nvPicPr>
          <p:cNvPr id="1536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384" y="1708472"/>
            <a:ext cx="1173958" cy="769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7367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F2692-CAF6-4AF0-58DA-96D6A3C342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728C18-2B03-2760-14A4-47F10AEAE3FB}"/>
              </a:ext>
            </a:extLst>
          </p:cNvPr>
          <p:cNvSpPr>
            <a:spLocks noGrp="1"/>
          </p:cNvSpPr>
          <p:nvPr>
            <p:ph type="title"/>
          </p:nvPr>
        </p:nvSpPr>
        <p:spPr>
          <a:xfrm>
            <a:off x="600425" y="19491"/>
            <a:ext cx="11214095" cy="1124744"/>
          </a:xfrm>
        </p:spPr>
        <p:txBody>
          <a:bodyPr>
            <a:noAutofit/>
          </a:bodyPr>
          <a:lstStyle/>
          <a:p>
            <a:pPr algn="ctr"/>
            <a:r>
              <a:rPr lang="en-ZA" sz="2800" dirty="0">
                <a:latin typeface="Arial Rounded MT Bold" panose="020F0704030504030204" pitchFamily="34" charset="0"/>
              </a:rPr>
              <a:t>Global Dairy Trade Auction Price Index of Dairy Products (GDT) January 2015 – November 2025</a:t>
            </a:r>
          </a:p>
        </p:txBody>
      </p:sp>
      <p:sp>
        <p:nvSpPr>
          <p:cNvPr id="3" name="Rectangle 2">
            <a:extLst>
              <a:ext uri="{FF2B5EF4-FFF2-40B4-BE49-F238E27FC236}">
                <a16:creationId xmlns:a16="http://schemas.microsoft.com/office/drawing/2014/main" id="{8FBFCE9E-45B3-7ABB-D09E-9D731AA4358A}"/>
              </a:ext>
            </a:extLst>
          </p:cNvPr>
          <p:cNvSpPr/>
          <p:nvPr/>
        </p:nvSpPr>
        <p:spPr>
          <a:xfrm>
            <a:off x="1868428" y="6355680"/>
            <a:ext cx="1890005" cy="297454"/>
          </a:xfrm>
          <a:prstGeom prst="rect">
            <a:avLst/>
          </a:prstGeom>
        </p:spPr>
        <p:txBody>
          <a:bodyPr wrap="none">
            <a:spAutoFit/>
          </a:bodyPr>
          <a:lstStyle/>
          <a:p>
            <a:r>
              <a:rPr lang="en-ZA" sz="1333" dirty="0">
                <a:latin typeface="Arial Rounded MT Bold" panose="020F0704030504030204" pitchFamily="34" charset="0"/>
              </a:rPr>
              <a:t>Source: GDT Events </a:t>
            </a:r>
          </a:p>
        </p:txBody>
      </p:sp>
      <p:pic>
        <p:nvPicPr>
          <p:cNvPr id="4" name="Picture 3">
            <a:extLst>
              <a:ext uri="{FF2B5EF4-FFF2-40B4-BE49-F238E27FC236}">
                <a16:creationId xmlns:a16="http://schemas.microsoft.com/office/drawing/2014/main" id="{E81C5E51-90E2-7B1A-C408-78F24A61B7CC}"/>
              </a:ext>
            </a:extLst>
          </p:cNvPr>
          <p:cNvPicPr>
            <a:picLocks noChangeAspect="1"/>
          </p:cNvPicPr>
          <p:nvPr/>
        </p:nvPicPr>
        <p:blipFill>
          <a:blip r:embed="rId3"/>
          <a:stretch>
            <a:fillRect/>
          </a:stretch>
        </p:blipFill>
        <p:spPr>
          <a:xfrm>
            <a:off x="377480" y="893379"/>
            <a:ext cx="11437040" cy="5065988"/>
          </a:xfrm>
          <a:prstGeom prst="rect">
            <a:avLst/>
          </a:prstGeom>
        </p:spPr>
      </p:pic>
    </p:spTree>
    <p:extLst>
      <p:ext uri="{BB962C8B-B14F-4D97-AF65-F5344CB8AC3E}">
        <p14:creationId xmlns:p14="http://schemas.microsoft.com/office/powerpoint/2010/main" val="1852668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415" y="59205"/>
            <a:ext cx="11111185" cy="1124744"/>
          </a:xfrm>
        </p:spPr>
        <p:txBody>
          <a:bodyPr>
            <a:noAutofit/>
          </a:bodyPr>
          <a:lstStyle/>
          <a:p>
            <a:pPr algn="ctr"/>
            <a:r>
              <a:rPr lang="en-ZA" sz="2800" dirty="0">
                <a:latin typeface="Arial Rounded MT Bold" panose="020F0704030504030204" pitchFamily="34" charset="0"/>
              </a:rPr>
              <a:t>Average European, Poland, NZ, USA and SA producer prices, of unprocessed milk, R/litre, Jan 2020 – Oct 2025 </a:t>
            </a:r>
            <a:r>
              <a:rPr lang="en-ZA" sz="1200" dirty="0">
                <a:latin typeface="Arial Rounded MT Bold" panose="020F0704030504030204" pitchFamily="34" charset="0"/>
              </a:rPr>
              <a:t>(latest two month preliminary)</a:t>
            </a:r>
          </a:p>
        </p:txBody>
      </p:sp>
      <p:sp>
        <p:nvSpPr>
          <p:cNvPr id="3" name="Rectangle 2"/>
          <p:cNvSpPr/>
          <p:nvPr/>
        </p:nvSpPr>
        <p:spPr>
          <a:xfrm>
            <a:off x="1889449" y="6501341"/>
            <a:ext cx="4648645" cy="297454"/>
          </a:xfrm>
          <a:prstGeom prst="rect">
            <a:avLst/>
          </a:prstGeom>
        </p:spPr>
        <p:txBody>
          <a:bodyPr wrap="none">
            <a:spAutoFit/>
          </a:bodyPr>
          <a:lstStyle/>
          <a:p>
            <a:r>
              <a:rPr lang="en-ZA" sz="1333" dirty="0">
                <a:latin typeface="Arial Rounded MT Bold" panose="020F0704030504030204" pitchFamily="34" charset="0"/>
              </a:rPr>
              <a:t>Source: European Commission, CLAL, MPO and SARB </a:t>
            </a:r>
          </a:p>
        </p:txBody>
      </p:sp>
      <p:pic>
        <p:nvPicPr>
          <p:cNvPr id="6" name="Picture 5">
            <a:extLst>
              <a:ext uri="{FF2B5EF4-FFF2-40B4-BE49-F238E27FC236}">
                <a16:creationId xmlns:a16="http://schemas.microsoft.com/office/drawing/2014/main" id="{4DEADD6B-D5F3-3AD9-5588-2185B59B6F9E}"/>
              </a:ext>
            </a:extLst>
          </p:cNvPr>
          <p:cNvPicPr>
            <a:picLocks noChangeAspect="1"/>
          </p:cNvPicPr>
          <p:nvPr/>
        </p:nvPicPr>
        <p:blipFill>
          <a:blip r:embed="rId3"/>
          <a:stretch>
            <a:fillRect/>
          </a:stretch>
        </p:blipFill>
        <p:spPr>
          <a:xfrm>
            <a:off x="178676" y="973604"/>
            <a:ext cx="11592908" cy="5069843"/>
          </a:xfrm>
          <a:prstGeom prst="rect">
            <a:avLst/>
          </a:prstGeom>
        </p:spPr>
      </p:pic>
    </p:spTree>
    <p:extLst>
      <p:ext uri="{BB962C8B-B14F-4D97-AF65-F5344CB8AC3E}">
        <p14:creationId xmlns:p14="http://schemas.microsoft.com/office/powerpoint/2010/main" val="863494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242AF-25C3-C08B-2B92-B81BC2E4F2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1549BC-E292-AC93-3E32-EC949ECEE369}"/>
              </a:ext>
            </a:extLst>
          </p:cNvPr>
          <p:cNvSpPr>
            <a:spLocks noGrp="1"/>
          </p:cNvSpPr>
          <p:nvPr>
            <p:ph type="title"/>
          </p:nvPr>
        </p:nvSpPr>
        <p:spPr>
          <a:xfrm>
            <a:off x="715976" y="99450"/>
            <a:ext cx="11264544" cy="1124744"/>
          </a:xfrm>
        </p:spPr>
        <p:txBody>
          <a:bodyPr>
            <a:noAutofit/>
          </a:bodyPr>
          <a:lstStyle/>
          <a:p>
            <a:pPr algn="ctr"/>
            <a:r>
              <a:rPr lang="en-ZA" sz="2800" dirty="0">
                <a:latin typeface="Arial Rounded MT Bold" panose="020F0704030504030204" pitchFamily="34" charset="0"/>
              </a:rPr>
              <a:t>Unprocessed milk production growth in key exporting countries</a:t>
            </a:r>
          </a:p>
        </p:txBody>
      </p:sp>
      <p:sp>
        <p:nvSpPr>
          <p:cNvPr id="3" name="Rectangle 2">
            <a:extLst>
              <a:ext uri="{FF2B5EF4-FFF2-40B4-BE49-F238E27FC236}">
                <a16:creationId xmlns:a16="http://schemas.microsoft.com/office/drawing/2014/main" id="{7571C9D1-5CAC-3A30-DAC2-2FF52E31CE66}"/>
              </a:ext>
            </a:extLst>
          </p:cNvPr>
          <p:cNvSpPr/>
          <p:nvPr/>
        </p:nvSpPr>
        <p:spPr>
          <a:xfrm>
            <a:off x="1885574" y="6461096"/>
            <a:ext cx="2144241" cy="297454"/>
          </a:xfrm>
          <a:prstGeom prst="rect">
            <a:avLst/>
          </a:prstGeom>
        </p:spPr>
        <p:txBody>
          <a:bodyPr wrap="none">
            <a:spAutoFit/>
          </a:bodyPr>
          <a:lstStyle/>
          <a:p>
            <a:r>
              <a:rPr lang="en-ZA" sz="1333" dirty="0">
                <a:latin typeface="Arial Rounded MT Bold" panose="020F0704030504030204" pitchFamily="34" charset="0"/>
              </a:rPr>
              <a:t>Source: CLAL Advisory </a:t>
            </a:r>
          </a:p>
        </p:txBody>
      </p:sp>
      <p:pic>
        <p:nvPicPr>
          <p:cNvPr id="5" name="Picture 4">
            <a:extLst>
              <a:ext uri="{FF2B5EF4-FFF2-40B4-BE49-F238E27FC236}">
                <a16:creationId xmlns:a16="http://schemas.microsoft.com/office/drawing/2014/main" id="{23A21529-9C85-046C-C8AC-0CE2AE5A11C5}"/>
              </a:ext>
            </a:extLst>
          </p:cNvPr>
          <p:cNvPicPr>
            <a:picLocks noChangeAspect="1"/>
          </p:cNvPicPr>
          <p:nvPr/>
        </p:nvPicPr>
        <p:blipFill>
          <a:blip r:embed="rId3"/>
          <a:stretch>
            <a:fillRect/>
          </a:stretch>
        </p:blipFill>
        <p:spPr>
          <a:xfrm>
            <a:off x="529390" y="721895"/>
            <a:ext cx="10946634" cy="5209673"/>
          </a:xfrm>
          <a:prstGeom prst="rect">
            <a:avLst/>
          </a:prstGeom>
        </p:spPr>
      </p:pic>
    </p:spTree>
    <p:extLst>
      <p:ext uri="{BB962C8B-B14F-4D97-AF65-F5344CB8AC3E}">
        <p14:creationId xmlns:p14="http://schemas.microsoft.com/office/powerpoint/2010/main" val="4147793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E8CEA-C782-D5B0-51C6-89EFB3418C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5603C7-229F-2A78-2654-B2D01970E528}"/>
              </a:ext>
            </a:extLst>
          </p:cNvPr>
          <p:cNvSpPr>
            <a:spLocks noGrp="1"/>
          </p:cNvSpPr>
          <p:nvPr>
            <p:ph type="title"/>
          </p:nvPr>
        </p:nvSpPr>
        <p:spPr>
          <a:xfrm>
            <a:off x="420415" y="59205"/>
            <a:ext cx="11111185" cy="1124744"/>
          </a:xfrm>
        </p:spPr>
        <p:txBody>
          <a:bodyPr>
            <a:noAutofit/>
          </a:bodyPr>
          <a:lstStyle/>
          <a:p>
            <a:pPr algn="ctr"/>
            <a:r>
              <a:rPr lang="en-ZA" sz="2800" dirty="0">
                <a:latin typeface="Arial Rounded MT Bold" panose="020F0704030504030204" pitchFamily="34" charset="0"/>
              </a:rPr>
              <a:t>Average European, and NZ, producer prices, of unprocessed milk, Euro/100kg, Jan 2024 – Oct 2025 </a:t>
            </a:r>
            <a:r>
              <a:rPr lang="en-ZA" sz="1200" dirty="0">
                <a:latin typeface="Arial Rounded MT Bold" panose="020F0704030504030204" pitchFamily="34" charset="0"/>
              </a:rPr>
              <a:t>(latest two month preliminary)</a:t>
            </a:r>
          </a:p>
        </p:txBody>
      </p:sp>
      <p:sp>
        <p:nvSpPr>
          <p:cNvPr id="3" name="Rectangle 2">
            <a:extLst>
              <a:ext uri="{FF2B5EF4-FFF2-40B4-BE49-F238E27FC236}">
                <a16:creationId xmlns:a16="http://schemas.microsoft.com/office/drawing/2014/main" id="{A1A4B501-1EE2-1126-0E94-CCDC56FC60FD}"/>
              </a:ext>
            </a:extLst>
          </p:cNvPr>
          <p:cNvSpPr/>
          <p:nvPr/>
        </p:nvSpPr>
        <p:spPr>
          <a:xfrm>
            <a:off x="1889449" y="6501341"/>
            <a:ext cx="3375861" cy="297454"/>
          </a:xfrm>
          <a:prstGeom prst="rect">
            <a:avLst/>
          </a:prstGeom>
        </p:spPr>
        <p:txBody>
          <a:bodyPr wrap="none">
            <a:spAutoFit/>
          </a:bodyPr>
          <a:lstStyle/>
          <a:p>
            <a:r>
              <a:rPr lang="en-ZA" sz="1333" dirty="0">
                <a:latin typeface="Arial Rounded MT Bold" panose="020F0704030504030204" pitchFamily="34" charset="0"/>
              </a:rPr>
              <a:t>Source: European Commission, CLAL </a:t>
            </a:r>
          </a:p>
        </p:txBody>
      </p:sp>
      <p:pic>
        <p:nvPicPr>
          <p:cNvPr id="5" name="Picture 4">
            <a:extLst>
              <a:ext uri="{FF2B5EF4-FFF2-40B4-BE49-F238E27FC236}">
                <a16:creationId xmlns:a16="http://schemas.microsoft.com/office/drawing/2014/main" id="{509B66A2-691A-FA30-4217-9E5570023E6B}"/>
              </a:ext>
            </a:extLst>
          </p:cNvPr>
          <p:cNvPicPr>
            <a:picLocks noChangeAspect="1"/>
          </p:cNvPicPr>
          <p:nvPr/>
        </p:nvPicPr>
        <p:blipFill>
          <a:blip r:embed="rId3"/>
          <a:stretch>
            <a:fillRect/>
          </a:stretch>
        </p:blipFill>
        <p:spPr>
          <a:xfrm>
            <a:off x="555298" y="861848"/>
            <a:ext cx="11394964" cy="5192111"/>
          </a:xfrm>
          <a:prstGeom prst="rect">
            <a:avLst/>
          </a:prstGeom>
        </p:spPr>
      </p:pic>
    </p:spTree>
    <p:extLst>
      <p:ext uri="{BB962C8B-B14F-4D97-AF65-F5344CB8AC3E}">
        <p14:creationId xmlns:p14="http://schemas.microsoft.com/office/powerpoint/2010/main" val="3051958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a:extLst>
              <a:ext uri="{FF2B5EF4-FFF2-40B4-BE49-F238E27FC236}">
                <a16:creationId xmlns:a16="http://schemas.microsoft.com/office/drawing/2014/main" id="{334A333E-5F4E-D95F-9E51-5FF9997851D3}"/>
              </a:ext>
            </a:extLst>
          </p:cNvPr>
          <p:cNvGraphicFramePr>
            <a:graphicFrameLocks noGrp="1"/>
          </p:cNvGraphicFramePr>
          <p:nvPr>
            <p:ph idx="1"/>
            <p:extLst>
              <p:ext uri="{D42A27DB-BD31-4B8C-83A1-F6EECF244321}">
                <p14:modId xmlns:p14="http://schemas.microsoft.com/office/powerpoint/2010/main" val="2634883493"/>
              </p:ext>
            </p:extLst>
          </p:nvPr>
        </p:nvGraphicFramePr>
        <p:xfrm>
          <a:off x="503061" y="840592"/>
          <a:ext cx="11185877" cy="44965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5142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75863C8-8630-41C0-BC57-E5C78ADD959C}"/>
              </a:ext>
            </a:extLst>
          </p:cNvPr>
          <p:cNvSpPr>
            <a:spLocks noGrp="1" noChangeArrowheads="1"/>
          </p:cNvSpPr>
          <p:nvPr>
            <p:ph type="title"/>
          </p:nvPr>
        </p:nvSpPr>
        <p:spPr>
          <a:xfrm>
            <a:off x="218583" y="-20974"/>
            <a:ext cx="11875097" cy="909030"/>
          </a:xfrm>
        </p:spPr>
        <p:txBody>
          <a:bodyPr>
            <a:noAutofit/>
          </a:bodyPr>
          <a:lstStyle/>
          <a:p>
            <a:pPr algn="ctr"/>
            <a:r>
              <a:rPr lang="en-US" sz="2400" dirty="0">
                <a:latin typeface="Arial Rounded MT Bold" panose="020F0704030504030204" pitchFamily="34" charset="0"/>
              </a:rPr>
              <a:t>Business cycle indicators: Leading and the Co-incident Indicator </a:t>
            </a:r>
            <a:br>
              <a:rPr lang="en-US" sz="2400" dirty="0">
                <a:latin typeface="Arial Rounded MT Bold" panose="020F0704030504030204" pitchFamily="34" charset="0"/>
              </a:rPr>
            </a:br>
            <a:r>
              <a:rPr lang="en-US" sz="2400" dirty="0">
                <a:latin typeface="Arial Rounded MT Bold" panose="020F0704030504030204" pitchFamily="34" charset="0"/>
              </a:rPr>
              <a:t>January 2015 – August 2025 </a:t>
            </a:r>
          </a:p>
        </p:txBody>
      </p:sp>
      <p:sp>
        <p:nvSpPr>
          <p:cNvPr id="4" name="TextBox 3">
            <a:extLst>
              <a:ext uri="{FF2B5EF4-FFF2-40B4-BE49-F238E27FC236}">
                <a16:creationId xmlns:a16="http://schemas.microsoft.com/office/drawing/2014/main" id="{793F8172-6788-47CF-AAD1-9DDCE79249C3}"/>
              </a:ext>
            </a:extLst>
          </p:cNvPr>
          <p:cNvSpPr txBox="1"/>
          <p:nvPr/>
        </p:nvSpPr>
        <p:spPr>
          <a:xfrm>
            <a:off x="1817819" y="6473368"/>
            <a:ext cx="5952661" cy="297454"/>
          </a:xfrm>
          <a:prstGeom prst="rect">
            <a:avLst/>
          </a:prstGeom>
          <a:noFill/>
        </p:spPr>
        <p:txBody>
          <a:bodyPr wrap="square" rtlCol="0">
            <a:spAutoFit/>
          </a:bodyPr>
          <a:lstStyle/>
          <a:p>
            <a:r>
              <a:rPr lang="en-ZA" sz="1333" dirty="0">
                <a:latin typeface="Arial Rounded MT Bold" panose="020F0704030504030204" pitchFamily="34" charset="0"/>
              </a:rPr>
              <a:t>Source: SA Reserve Bank</a:t>
            </a:r>
          </a:p>
        </p:txBody>
      </p:sp>
      <p:pic>
        <p:nvPicPr>
          <p:cNvPr id="3" name="Picture 2">
            <a:extLst>
              <a:ext uri="{FF2B5EF4-FFF2-40B4-BE49-F238E27FC236}">
                <a16:creationId xmlns:a16="http://schemas.microsoft.com/office/drawing/2014/main" id="{B3153465-5E18-6406-3782-004494D5A34D}"/>
              </a:ext>
            </a:extLst>
          </p:cNvPr>
          <p:cNvPicPr>
            <a:picLocks noChangeAspect="1"/>
          </p:cNvPicPr>
          <p:nvPr/>
        </p:nvPicPr>
        <p:blipFill>
          <a:blip r:embed="rId3"/>
          <a:stretch>
            <a:fillRect/>
          </a:stretch>
        </p:blipFill>
        <p:spPr>
          <a:xfrm>
            <a:off x="850675" y="672662"/>
            <a:ext cx="10490649" cy="5339255"/>
          </a:xfrm>
          <a:prstGeom prst="rect">
            <a:avLst/>
          </a:prstGeom>
        </p:spPr>
      </p:pic>
    </p:spTree>
    <p:extLst>
      <p:ext uri="{BB962C8B-B14F-4D97-AF65-F5344CB8AC3E}">
        <p14:creationId xmlns:p14="http://schemas.microsoft.com/office/powerpoint/2010/main" val="2994063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242FF-69DB-38E9-B0EE-861E19E59F7B}"/>
            </a:ext>
          </a:extLst>
        </p:cNvPr>
        <p:cNvGrpSpPr/>
        <p:nvPr/>
      </p:nvGrpSpPr>
      <p:grpSpPr>
        <a:xfrm>
          <a:off x="0" y="0"/>
          <a:ext cx="0" cy="0"/>
          <a:chOff x="0" y="0"/>
          <a:chExt cx="0" cy="0"/>
        </a:xfrm>
      </p:grpSpPr>
      <p:sp>
        <p:nvSpPr>
          <p:cNvPr id="35845" name="Rectangle 5">
            <a:extLst>
              <a:ext uri="{FF2B5EF4-FFF2-40B4-BE49-F238E27FC236}">
                <a16:creationId xmlns:a16="http://schemas.microsoft.com/office/drawing/2014/main" id="{8D23B863-E4F6-E9B8-D46E-E9DC453B0FBE}"/>
              </a:ext>
            </a:extLst>
          </p:cNvPr>
          <p:cNvSpPr>
            <a:spLocks noGrp="1" noChangeArrowheads="1"/>
          </p:cNvSpPr>
          <p:nvPr>
            <p:ph type="title"/>
          </p:nvPr>
        </p:nvSpPr>
        <p:spPr>
          <a:xfrm>
            <a:off x="1288026" y="-19497"/>
            <a:ext cx="10280582" cy="1341120"/>
          </a:xfrm>
        </p:spPr>
        <p:txBody>
          <a:bodyPr>
            <a:noAutofit/>
          </a:bodyPr>
          <a:lstStyle/>
          <a:p>
            <a:pPr algn="ctr"/>
            <a:r>
              <a:rPr lang="en-US" sz="2800" dirty="0">
                <a:latin typeface="Arial Rounded MT Bold" panose="020F0704030504030204" pitchFamily="34" charset="0"/>
              </a:rPr>
              <a:t>Quarterly economic growth in SA (seasonally adjusted),  2020 – 2025 (base year 2015)</a:t>
            </a:r>
          </a:p>
        </p:txBody>
      </p:sp>
      <p:sp>
        <p:nvSpPr>
          <p:cNvPr id="7" name="TextBox 6">
            <a:extLst>
              <a:ext uri="{FF2B5EF4-FFF2-40B4-BE49-F238E27FC236}">
                <a16:creationId xmlns:a16="http://schemas.microsoft.com/office/drawing/2014/main" id="{F83A6D5A-E297-C17E-1031-5108D980E718}"/>
              </a:ext>
            </a:extLst>
          </p:cNvPr>
          <p:cNvSpPr txBox="1"/>
          <p:nvPr/>
        </p:nvSpPr>
        <p:spPr>
          <a:xfrm>
            <a:off x="1828764" y="6468380"/>
            <a:ext cx="5952661" cy="297454"/>
          </a:xfrm>
          <a:prstGeom prst="rect">
            <a:avLst/>
          </a:prstGeom>
          <a:noFill/>
        </p:spPr>
        <p:txBody>
          <a:bodyPr wrap="square" rtlCol="0">
            <a:spAutoFit/>
          </a:bodyPr>
          <a:lstStyle/>
          <a:p>
            <a:r>
              <a:rPr lang="en-ZA" sz="1333" dirty="0">
                <a:latin typeface="Arial Rounded MT Bold" panose="020F0704030504030204" pitchFamily="34" charset="0"/>
              </a:rPr>
              <a:t>Source: Stats SA  </a:t>
            </a:r>
          </a:p>
        </p:txBody>
      </p:sp>
      <p:pic>
        <p:nvPicPr>
          <p:cNvPr id="4" name="Picture 3">
            <a:extLst>
              <a:ext uri="{FF2B5EF4-FFF2-40B4-BE49-F238E27FC236}">
                <a16:creationId xmlns:a16="http://schemas.microsoft.com/office/drawing/2014/main" id="{1B46CEF2-6A74-C2B7-7793-CC1E779C1277}"/>
              </a:ext>
            </a:extLst>
          </p:cNvPr>
          <p:cNvPicPr>
            <a:picLocks noChangeAspect="1"/>
          </p:cNvPicPr>
          <p:nvPr/>
        </p:nvPicPr>
        <p:blipFill>
          <a:blip r:embed="rId3"/>
          <a:stretch>
            <a:fillRect/>
          </a:stretch>
        </p:blipFill>
        <p:spPr>
          <a:xfrm>
            <a:off x="844999" y="830318"/>
            <a:ext cx="10842504" cy="5223641"/>
          </a:xfrm>
          <a:prstGeom prst="rect">
            <a:avLst/>
          </a:prstGeom>
        </p:spPr>
      </p:pic>
    </p:spTree>
    <p:extLst>
      <p:ext uri="{BB962C8B-B14F-4D97-AF65-F5344CB8AC3E}">
        <p14:creationId xmlns:p14="http://schemas.microsoft.com/office/powerpoint/2010/main" val="1165074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Rectangle 5"/>
          <p:cNvSpPr>
            <a:spLocks noGrp="1" noChangeArrowheads="1"/>
          </p:cNvSpPr>
          <p:nvPr>
            <p:ph type="title"/>
          </p:nvPr>
        </p:nvSpPr>
        <p:spPr>
          <a:xfrm>
            <a:off x="890186" y="114339"/>
            <a:ext cx="10844245" cy="699797"/>
          </a:xfrm>
        </p:spPr>
        <p:txBody>
          <a:bodyPr>
            <a:noAutofit/>
          </a:bodyPr>
          <a:lstStyle/>
          <a:p>
            <a:pPr algn="ctr"/>
            <a:r>
              <a:rPr lang="en-US" sz="2800" dirty="0">
                <a:latin typeface="Arial Rounded MT Bold" panose="020F0704030504030204" pitchFamily="34" charset="0"/>
              </a:rPr>
              <a:t>Annual SA GDP at 2015 constant prices </a:t>
            </a:r>
            <a:br>
              <a:rPr lang="en-US" sz="2800" dirty="0">
                <a:latin typeface="Arial Rounded MT Bold" panose="020F0704030504030204" pitchFamily="34" charset="0"/>
              </a:rPr>
            </a:br>
            <a:r>
              <a:rPr lang="en-US" sz="2800" dirty="0">
                <a:latin typeface="Arial Rounded MT Bold" panose="020F0704030504030204" pitchFamily="34" charset="0"/>
              </a:rPr>
              <a:t>2015 – 2025 (R billion)</a:t>
            </a:r>
          </a:p>
        </p:txBody>
      </p:sp>
      <p:sp>
        <p:nvSpPr>
          <p:cNvPr id="7" name="TextBox 6"/>
          <p:cNvSpPr txBox="1"/>
          <p:nvPr/>
        </p:nvSpPr>
        <p:spPr>
          <a:xfrm>
            <a:off x="1854046" y="6441953"/>
            <a:ext cx="5952661" cy="307777"/>
          </a:xfrm>
          <a:prstGeom prst="rect">
            <a:avLst/>
          </a:prstGeom>
          <a:noFill/>
        </p:spPr>
        <p:txBody>
          <a:bodyPr wrap="square" rtlCol="0">
            <a:spAutoFit/>
          </a:bodyPr>
          <a:lstStyle/>
          <a:p>
            <a:r>
              <a:rPr lang="en-ZA" sz="1400" dirty="0">
                <a:latin typeface="Arial Rounded MT Bold" panose="020F0704030504030204" pitchFamily="34" charset="0"/>
              </a:rPr>
              <a:t>Source: Stats SA, * projected by the October IMF WEO.  </a:t>
            </a:r>
          </a:p>
        </p:txBody>
      </p:sp>
      <p:pic>
        <p:nvPicPr>
          <p:cNvPr id="4" name="Picture 3">
            <a:extLst>
              <a:ext uri="{FF2B5EF4-FFF2-40B4-BE49-F238E27FC236}">
                <a16:creationId xmlns:a16="http://schemas.microsoft.com/office/drawing/2014/main" id="{ADF142CA-7BD5-43E2-E42A-695710B935BE}"/>
              </a:ext>
            </a:extLst>
          </p:cNvPr>
          <p:cNvPicPr>
            <a:picLocks noChangeAspect="1"/>
          </p:cNvPicPr>
          <p:nvPr/>
        </p:nvPicPr>
        <p:blipFill>
          <a:blip r:embed="rId3"/>
          <a:stretch>
            <a:fillRect/>
          </a:stretch>
        </p:blipFill>
        <p:spPr>
          <a:xfrm>
            <a:off x="770021" y="928475"/>
            <a:ext cx="10684042" cy="5075282"/>
          </a:xfrm>
          <a:prstGeom prst="rect">
            <a:avLst/>
          </a:prstGeom>
        </p:spPr>
      </p:pic>
      <p:sp>
        <p:nvSpPr>
          <p:cNvPr id="5" name="Oval 4">
            <a:extLst>
              <a:ext uri="{FF2B5EF4-FFF2-40B4-BE49-F238E27FC236}">
                <a16:creationId xmlns:a16="http://schemas.microsoft.com/office/drawing/2014/main" id="{6FA9173E-9D49-285E-89CF-DA34306294AF}"/>
              </a:ext>
            </a:extLst>
          </p:cNvPr>
          <p:cNvSpPr/>
          <p:nvPr/>
        </p:nvSpPr>
        <p:spPr>
          <a:xfrm>
            <a:off x="-96251" y="0"/>
            <a:ext cx="2959768" cy="141208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ZA" dirty="0"/>
              <a:t>Population average growth: 1.33%; GDP growth 1.1%</a:t>
            </a:r>
          </a:p>
        </p:txBody>
      </p:sp>
    </p:spTree>
    <p:extLst>
      <p:ext uri="{BB962C8B-B14F-4D97-AF65-F5344CB8AC3E}">
        <p14:creationId xmlns:p14="http://schemas.microsoft.com/office/powerpoint/2010/main" val="1619159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E1C4A-955E-9F45-7E2F-2FCB5DBAA194}"/>
            </a:ext>
          </a:extLst>
        </p:cNvPr>
        <p:cNvGrpSpPr/>
        <p:nvPr/>
      </p:nvGrpSpPr>
      <p:grpSpPr>
        <a:xfrm>
          <a:off x="0" y="0"/>
          <a:ext cx="0" cy="0"/>
          <a:chOff x="0" y="0"/>
          <a:chExt cx="0" cy="0"/>
        </a:xfrm>
      </p:grpSpPr>
      <p:sp>
        <p:nvSpPr>
          <p:cNvPr id="35845" name="Rectangle 5">
            <a:extLst>
              <a:ext uri="{FF2B5EF4-FFF2-40B4-BE49-F238E27FC236}">
                <a16:creationId xmlns:a16="http://schemas.microsoft.com/office/drawing/2014/main" id="{6C003543-2608-A837-5F59-AE329EE8AC05}"/>
              </a:ext>
            </a:extLst>
          </p:cNvPr>
          <p:cNvSpPr>
            <a:spLocks noGrp="1" noChangeArrowheads="1"/>
          </p:cNvSpPr>
          <p:nvPr>
            <p:ph type="title"/>
          </p:nvPr>
        </p:nvSpPr>
        <p:spPr>
          <a:xfrm>
            <a:off x="-319707" y="8376"/>
            <a:ext cx="12348421" cy="1341120"/>
          </a:xfrm>
        </p:spPr>
        <p:txBody>
          <a:bodyPr>
            <a:noAutofit/>
          </a:bodyPr>
          <a:lstStyle/>
          <a:p>
            <a:pPr algn="ctr"/>
            <a:r>
              <a:rPr lang="en-US" sz="2800" dirty="0">
                <a:latin typeface="Arial Rounded MT Bold" panose="020F0704030504030204" pitchFamily="34" charset="0"/>
              </a:rPr>
              <a:t>Consumer price inflation (CPI) headline, food &amp; milk, other dairy products and eggs inflation in SA, January 2023 – October 2025</a:t>
            </a:r>
          </a:p>
        </p:txBody>
      </p:sp>
      <p:sp>
        <p:nvSpPr>
          <p:cNvPr id="7" name="TextBox 6">
            <a:extLst>
              <a:ext uri="{FF2B5EF4-FFF2-40B4-BE49-F238E27FC236}">
                <a16:creationId xmlns:a16="http://schemas.microsoft.com/office/drawing/2014/main" id="{EFE7A1A5-6FF7-F71D-2DFF-0789D2BA81DC}"/>
              </a:ext>
            </a:extLst>
          </p:cNvPr>
          <p:cNvSpPr txBox="1"/>
          <p:nvPr/>
        </p:nvSpPr>
        <p:spPr>
          <a:xfrm>
            <a:off x="1879815" y="6521690"/>
            <a:ext cx="5952661" cy="2974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333" b="0" i="0" u="none" strike="noStrike" kern="1200" cap="none" spc="0" normalizeH="0" baseline="0" noProof="0" dirty="0">
                <a:ln>
                  <a:noFill/>
                </a:ln>
                <a:solidFill>
                  <a:prstClr val="black"/>
                </a:solidFill>
                <a:effectLst/>
                <a:uLnTx/>
                <a:uFillTx/>
                <a:latin typeface="Arial Rounded MT Bold" panose="020F0704030504030204" pitchFamily="34" charset="0"/>
                <a:cs typeface="+mn-cs"/>
              </a:rPr>
              <a:t>Source: Stats SA  </a:t>
            </a:r>
          </a:p>
        </p:txBody>
      </p:sp>
      <p:pic>
        <p:nvPicPr>
          <p:cNvPr id="8" name="Picture 7">
            <a:extLst>
              <a:ext uri="{FF2B5EF4-FFF2-40B4-BE49-F238E27FC236}">
                <a16:creationId xmlns:a16="http://schemas.microsoft.com/office/drawing/2014/main" id="{09D3772D-C68E-8EF6-207A-2391849E13EE}"/>
              </a:ext>
            </a:extLst>
          </p:cNvPr>
          <p:cNvPicPr>
            <a:picLocks noChangeAspect="1"/>
          </p:cNvPicPr>
          <p:nvPr/>
        </p:nvPicPr>
        <p:blipFill>
          <a:blip r:embed="rId3"/>
          <a:stretch>
            <a:fillRect/>
          </a:stretch>
        </p:blipFill>
        <p:spPr>
          <a:xfrm>
            <a:off x="399393" y="813589"/>
            <a:ext cx="11393213" cy="5124756"/>
          </a:xfrm>
          <a:prstGeom prst="rect">
            <a:avLst/>
          </a:prstGeom>
        </p:spPr>
      </p:pic>
      <p:cxnSp>
        <p:nvCxnSpPr>
          <p:cNvPr id="10" name="Straight Connector 9">
            <a:extLst>
              <a:ext uri="{FF2B5EF4-FFF2-40B4-BE49-F238E27FC236}">
                <a16:creationId xmlns:a16="http://schemas.microsoft.com/office/drawing/2014/main" id="{4286C174-9BD2-1C3D-C0C0-D95C43D4AAEC}"/>
              </a:ext>
            </a:extLst>
          </p:cNvPr>
          <p:cNvCxnSpPr/>
          <p:nvPr/>
        </p:nvCxnSpPr>
        <p:spPr>
          <a:xfrm>
            <a:off x="1345324" y="4529959"/>
            <a:ext cx="1020554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4199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a:extLst>
              <a:ext uri="{FF2B5EF4-FFF2-40B4-BE49-F238E27FC236}">
                <a16:creationId xmlns:a16="http://schemas.microsoft.com/office/drawing/2014/main" id="{1588AB70-7335-D026-753E-AA6ED7B1DAEE}"/>
              </a:ext>
            </a:extLst>
          </p:cNvPr>
          <p:cNvGraphicFramePr>
            <a:graphicFrameLocks noGrp="1"/>
          </p:cNvGraphicFramePr>
          <p:nvPr>
            <p:ph idx="1"/>
            <p:extLst>
              <p:ext uri="{D42A27DB-BD31-4B8C-83A1-F6EECF244321}">
                <p14:modId xmlns:p14="http://schemas.microsoft.com/office/powerpoint/2010/main" val="2096323024"/>
              </p:ext>
            </p:extLst>
          </p:nvPr>
        </p:nvGraphicFramePr>
        <p:xfrm>
          <a:off x="503061" y="840592"/>
          <a:ext cx="11185877" cy="44965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07401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602547599"/>
              </p:ext>
            </p:extLst>
          </p:nvPr>
        </p:nvGraphicFramePr>
        <p:xfrm>
          <a:off x="503061" y="840592"/>
          <a:ext cx="11185877" cy="44965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4943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1600" y="4697"/>
            <a:ext cx="12395200" cy="783086"/>
          </a:xfrm>
        </p:spPr>
        <p:txBody>
          <a:bodyPr>
            <a:noAutofit/>
          </a:bodyPr>
          <a:lstStyle/>
          <a:p>
            <a:pPr algn="ctr"/>
            <a:r>
              <a:rPr lang="en-ZA" sz="2800" dirty="0">
                <a:latin typeface="Arial Rounded MT Bold" panose="020F0704030504030204" pitchFamily="34" charset="0"/>
              </a:rPr>
              <a:t>Monthly unprocessed milk purchases: January 2022 – October 2025 </a:t>
            </a:r>
          </a:p>
        </p:txBody>
      </p:sp>
      <p:sp>
        <p:nvSpPr>
          <p:cNvPr id="5" name="TextBox 4"/>
          <p:cNvSpPr txBox="1"/>
          <p:nvPr/>
        </p:nvSpPr>
        <p:spPr>
          <a:xfrm>
            <a:off x="1848313" y="6432833"/>
            <a:ext cx="4794225" cy="297454"/>
          </a:xfrm>
          <a:prstGeom prst="rect">
            <a:avLst/>
          </a:prstGeom>
          <a:noFill/>
        </p:spPr>
        <p:txBody>
          <a:bodyPr wrap="square" rtlCol="0">
            <a:spAutoFit/>
          </a:bodyPr>
          <a:lstStyle/>
          <a:p>
            <a:r>
              <a:rPr lang="en-ZA" sz="1333" dirty="0">
                <a:latin typeface="Arial Rounded MT Bold" panose="020F0704030504030204" pitchFamily="34" charset="0"/>
              </a:rPr>
              <a:t>Source:  Milk SA; *September and October preliminary</a:t>
            </a:r>
          </a:p>
        </p:txBody>
      </p:sp>
      <p:pic>
        <p:nvPicPr>
          <p:cNvPr id="2" name="Picture 1">
            <a:extLst>
              <a:ext uri="{FF2B5EF4-FFF2-40B4-BE49-F238E27FC236}">
                <a16:creationId xmlns:a16="http://schemas.microsoft.com/office/drawing/2014/main" id="{345E554D-073D-F8E2-AEE8-56D99F8227D7}"/>
              </a:ext>
            </a:extLst>
          </p:cNvPr>
          <p:cNvPicPr>
            <a:picLocks noChangeAspect="1"/>
          </p:cNvPicPr>
          <p:nvPr/>
        </p:nvPicPr>
        <p:blipFill>
          <a:blip r:embed="rId3"/>
          <a:stretch>
            <a:fillRect/>
          </a:stretch>
        </p:blipFill>
        <p:spPr>
          <a:xfrm>
            <a:off x="273269" y="567559"/>
            <a:ext cx="11561379" cy="5381296"/>
          </a:xfrm>
          <a:prstGeom prst="rect">
            <a:avLst/>
          </a:prstGeom>
        </p:spPr>
      </p:pic>
    </p:spTree>
    <p:extLst>
      <p:ext uri="{BB962C8B-B14F-4D97-AF65-F5344CB8AC3E}">
        <p14:creationId xmlns:p14="http://schemas.microsoft.com/office/powerpoint/2010/main" val="3929717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3433"/>
            <a:ext cx="11857703" cy="783086"/>
          </a:xfrm>
        </p:spPr>
        <p:txBody>
          <a:bodyPr>
            <a:noAutofit/>
          </a:bodyPr>
          <a:lstStyle/>
          <a:p>
            <a:pPr algn="ctr"/>
            <a:r>
              <a:rPr lang="en-ZA" sz="2800" dirty="0">
                <a:latin typeface="Arial Rounded MT Bold" panose="020F0704030504030204" pitchFamily="34" charset="0"/>
              </a:rPr>
              <a:t>Monthly daily average unprocessed milk purchases: </a:t>
            </a:r>
            <a:br>
              <a:rPr lang="en-ZA" sz="2800" dirty="0">
                <a:latin typeface="Arial Rounded MT Bold" panose="020F0704030504030204" pitchFamily="34" charset="0"/>
              </a:rPr>
            </a:br>
            <a:r>
              <a:rPr lang="en-ZA" sz="2800" dirty="0">
                <a:latin typeface="Arial Rounded MT Bold" panose="020F0704030504030204" pitchFamily="34" charset="0"/>
              </a:rPr>
              <a:t>January 2021 – October 2025 </a:t>
            </a:r>
          </a:p>
        </p:txBody>
      </p:sp>
      <p:sp>
        <p:nvSpPr>
          <p:cNvPr id="5" name="TextBox 4"/>
          <p:cNvSpPr txBox="1"/>
          <p:nvPr/>
        </p:nvSpPr>
        <p:spPr>
          <a:xfrm>
            <a:off x="1887642" y="6395909"/>
            <a:ext cx="5049186" cy="297454"/>
          </a:xfrm>
          <a:prstGeom prst="rect">
            <a:avLst/>
          </a:prstGeom>
          <a:noFill/>
        </p:spPr>
        <p:txBody>
          <a:bodyPr wrap="square" rtlCol="0">
            <a:spAutoFit/>
          </a:bodyPr>
          <a:lstStyle/>
          <a:p>
            <a:r>
              <a:rPr lang="en-ZA" sz="1333" dirty="0">
                <a:latin typeface="Arial Rounded MT Bold" panose="020F0704030504030204" pitchFamily="34" charset="0"/>
              </a:rPr>
              <a:t>Source:  Milk SA; September and October 2025 preliminary</a:t>
            </a:r>
          </a:p>
        </p:txBody>
      </p:sp>
      <p:pic>
        <p:nvPicPr>
          <p:cNvPr id="3" name="Picture 2">
            <a:extLst>
              <a:ext uri="{FF2B5EF4-FFF2-40B4-BE49-F238E27FC236}">
                <a16:creationId xmlns:a16="http://schemas.microsoft.com/office/drawing/2014/main" id="{D56871F6-AB50-1792-B8E6-D00682BD4104}"/>
              </a:ext>
            </a:extLst>
          </p:cNvPr>
          <p:cNvPicPr>
            <a:picLocks noChangeAspect="1"/>
          </p:cNvPicPr>
          <p:nvPr/>
        </p:nvPicPr>
        <p:blipFill>
          <a:blip r:embed="rId3"/>
          <a:stretch>
            <a:fillRect/>
          </a:stretch>
        </p:blipFill>
        <p:spPr>
          <a:xfrm>
            <a:off x="441434" y="846519"/>
            <a:ext cx="11172497" cy="5018253"/>
          </a:xfrm>
          <a:prstGeom prst="rect">
            <a:avLst/>
          </a:prstGeom>
        </p:spPr>
      </p:pic>
    </p:spTree>
    <p:extLst>
      <p:ext uri="{BB962C8B-B14F-4D97-AF65-F5344CB8AC3E}">
        <p14:creationId xmlns:p14="http://schemas.microsoft.com/office/powerpoint/2010/main" val="18686033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193" y="32165"/>
            <a:ext cx="11088414" cy="1101978"/>
          </a:xfrm>
        </p:spPr>
        <p:txBody>
          <a:bodyPr>
            <a:noAutofit/>
          </a:bodyPr>
          <a:lstStyle/>
          <a:p>
            <a:pPr algn="ctr"/>
            <a:r>
              <a:rPr lang="en-US" sz="2800" dirty="0">
                <a:latin typeface="Arial Rounded MT Bold" pitchFamily="34" charset="0"/>
              </a:rPr>
              <a:t>Maize (70%) and Soybean (30%) Price Ratio: </a:t>
            </a:r>
            <a:br>
              <a:rPr lang="en-US" sz="2800" dirty="0">
                <a:latin typeface="Arial Rounded MT Bold" pitchFamily="34" charset="0"/>
              </a:rPr>
            </a:br>
            <a:r>
              <a:rPr lang="en-US" sz="2800" dirty="0">
                <a:latin typeface="Arial Rounded MT Bold" pitchFamily="34" charset="0"/>
              </a:rPr>
              <a:t>January 2021 – October 2025</a:t>
            </a:r>
            <a:endParaRPr lang="en-ZA" sz="2800" dirty="0">
              <a:latin typeface="Arial Rounded MT Bold" pitchFamily="34" charset="0"/>
            </a:endParaRPr>
          </a:p>
        </p:txBody>
      </p:sp>
      <p:sp>
        <p:nvSpPr>
          <p:cNvPr id="5" name="Content Placeholder 4"/>
          <p:cNvSpPr>
            <a:spLocks noGrp="1"/>
          </p:cNvSpPr>
          <p:nvPr>
            <p:ph sz="half" idx="4294967295"/>
          </p:nvPr>
        </p:nvSpPr>
        <p:spPr>
          <a:xfrm>
            <a:off x="8625419" y="1600201"/>
            <a:ext cx="3566583" cy="4525963"/>
          </a:xfrm>
        </p:spPr>
        <p:txBody>
          <a:bodyPr>
            <a:normAutofit/>
          </a:bodyPr>
          <a:lstStyle/>
          <a:p>
            <a:pPr marL="0" indent="0">
              <a:buNone/>
            </a:pPr>
            <a:endParaRPr lang="en-ZA" dirty="0"/>
          </a:p>
          <a:p>
            <a:endParaRPr lang="en-ZA" dirty="0"/>
          </a:p>
        </p:txBody>
      </p:sp>
      <p:sp>
        <p:nvSpPr>
          <p:cNvPr id="6" name="TextBox 5"/>
          <p:cNvSpPr txBox="1"/>
          <p:nvPr/>
        </p:nvSpPr>
        <p:spPr>
          <a:xfrm>
            <a:off x="1824018" y="6528381"/>
            <a:ext cx="7507705" cy="2974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333" b="0" i="0" u="none" strike="noStrike" kern="1200" cap="none" spc="0" normalizeH="0" baseline="0" noProof="0" dirty="0">
                <a:ln>
                  <a:noFill/>
                </a:ln>
                <a:solidFill>
                  <a:prstClr val="black"/>
                </a:solidFill>
                <a:effectLst/>
                <a:uLnTx/>
                <a:uFillTx/>
                <a:latin typeface="Arial Rounded MT Bold" panose="020F0704030504030204" pitchFamily="34" charset="0"/>
                <a:cs typeface="+mn-cs"/>
              </a:rPr>
              <a:t>Source: SAFEX and MPO</a:t>
            </a:r>
          </a:p>
        </p:txBody>
      </p:sp>
      <p:pic>
        <p:nvPicPr>
          <p:cNvPr id="4" name="Picture 3">
            <a:extLst>
              <a:ext uri="{FF2B5EF4-FFF2-40B4-BE49-F238E27FC236}">
                <a16:creationId xmlns:a16="http://schemas.microsoft.com/office/drawing/2014/main" id="{87B2047D-7C16-A9D8-5A31-ABFAC641D9B1}"/>
              </a:ext>
            </a:extLst>
          </p:cNvPr>
          <p:cNvPicPr>
            <a:picLocks noChangeAspect="1"/>
          </p:cNvPicPr>
          <p:nvPr/>
        </p:nvPicPr>
        <p:blipFill>
          <a:blip r:embed="rId3"/>
          <a:stretch>
            <a:fillRect/>
          </a:stretch>
        </p:blipFill>
        <p:spPr>
          <a:xfrm>
            <a:off x="578069" y="914400"/>
            <a:ext cx="11214538" cy="5002924"/>
          </a:xfrm>
          <a:prstGeom prst="rect">
            <a:avLst/>
          </a:prstGeom>
        </p:spPr>
      </p:pic>
    </p:spTree>
    <p:extLst>
      <p:ext uri="{BB962C8B-B14F-4D97-AF65-F5344CB8AC3E}">
        <p14:creationId xmlns:p14="http://schemas.microsoft.com/office/powerpoint/2010/main" val="1591554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074" y="0"/>
            <a:ext cx="11139851" cy="1341120"/>
          </a:xfrm>
        </p:spPr>
        <p:txBody>
          <a:bodyPr>
            <a:noAutofit/>
          </a:bodyPr>
          <a:lstStyle/>
          <a:p>
            <a:pPr algn="ctr"/>
            <a:r>
              <a:rPr lang="en-US" sz="2800" dirty="0">
                <a:latin typeface="Arial Rounded MT Bold" pitchFamily="34" charset="0"/>
              </a:rPr>
              <a:t>Monthly cumulative net imports, milk equivalent: </a:t>
            </a:r>
            <a:br>
              <a:rPr lang="en-US" sz="2800" dirty="0">
                <a:latin typeface="Arial Rounded MT Bold" pitchFamily="34" charset="0"/>
              </a:rPr>
            </a:br>
            <a:r>
              <a:rPr lang="en-US" sz="2800" dirty="0">
                <a:latin typeface="Arial Rounded MT Bold" pitchFamily="34" charset="0"/>
              </a:rPr>
              <a:t>January 2021 to September 2025</a:t>
            </a:r>
            <a:endParaRPr lang="en-ZA" sz="2800" dirty="0">
              <a:latin typeface="Arial Rounded MT Bold" pitchFamily="34" charset="0"/>
            </a:endParaRPr>
          </a:p>
        </p:txBody>
      </p:sp>
      <p:sp>
        <p:nvSpPr>
          <p:cNvPr id="5" name="Content Placeholder 4"/>
          <p:cNvSpPr>
            <a:spLocks noGrp="1"/>
          </p:cNvSpPr>
          <p:nvPr>
            <p:ph sz="half" idx="4294967295"/>
          </p:nvPr>
        </p:nvSpPr>
        <p:spPr>
          <a:xfrm>
            <a:off x="8625419" y="1600201"/>
            <a:ext cx="3566583" cy="4525963"/>
          </a:xfrm>
        </p:spPr>
        <p:txBody>
          <a:bodyPr>
            <a:normAutofit/>
          </a:bodyPr>
          <a:lstStyle/>
          <a:p>
            <a:pPr marL="0" indent="0">
              <a:buNone/>
            </a:pPr>
            <a:endParaRPr lang="en-ZA" dirty="0"/>
          </a:p>
          <a:p>
            <a:endParaRPr lang="en-ZA" dirty="0"/>
          </a:p>
        </p:txBody>
      </p:sp>
      <p:sp>
        <p:nvSpPr>
          <p:cNvPr id="6" name="TextBox 5"/>
          <p:cNvSpPr txBox="1"/>
          <p:nvPr/>
        </p:nvSpPr>
        <p:spPr>
          <a:xfrm>
            <a:off x="1797234" y="6453493"/>
            <a:ext cx="7507705" cy="297454"/>
          </a:xfrm>
          <a:prstGeom prst="rect">
            <a:avLst/>
          </a:prstGeom>
          <a:noFill/>
        </p:spPr>
        <p:txBody>
          <a:bodyPr wrap="square" rtlCol="0">
            <a:spAutoFit/>
          </a:bodyPr>
          <a:lstStyle/>
          <a:p>
            <a:r>
              <a:rPr lang="en-ZA" sz="1333" dirty="0">
                <a:latin typeface="Arial Rounded MT Bold" panose="020F0704030504030204" pitchFamily="34" charset="0"/>
              </a:rPr>
              <a:t>Source: SARS as supplied by SAMPRO</a:t>
            </a:r>
          </a:p>
        </p:txBody>
      </p:sp>
      <p:pic>
        <p:nvPicPr>
          <p:cNvPr id="4" name="Picture 3">
            <a:extLst>
              <a:ext uri="{FF2B5EF4-FFF2-40B4-BE49-F238E27FC236}">
                <a16:creationId xmlns:a16="http://schemas.microsoft.com/office/drawing/2014/main" id="{479A428B-32BB-35F4-C308-2ACACFB1556F}"/>
              </a:ext>
            </a:extLst>
          </p:cNvPr>
          <p:cNvPicPr>
            <a:picLocks noChangeAspect="1"/>
          </p:cNvPicPr>
          <p:nvPr/>
        </p:nvPicPr>
        <p:blipFill>
          <a:blip r:embed="rId3"/>
          <a:stretch>
            <a:fillRect/>
          </a:stretch>
        </p:blipFill>
        <p:spPr>
          <a:xfrm>
            <a:off x="903890" y="840827"/>
            <a:ext cx="10668000" cy="5129049"/>
          </a:xfrm>
          <a:prstGeom prst="rect">
            <a:avLst/>
          </a:prstGeom>
        </p:spPr>
      </p:pic>
    </p:spTree>
    <p:extLst>
      <p:ext uri="{BB962C8B-B14F-4D97-AF65-F5344CB8AC3E}">
        <p14:creationId xmlns:p14="http://schemas.microsoft.com/office/powerpoint/2010/main" val="1480904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719" y="10339"/>
            <a:ext cx="11356514" cy="1341120"/>
          </a:xfrm>
        </p:spPr>
        <p:txBody>
          <a:bodyPr>
            <a:noAutofit/>
          </a:bodyPr>
          <a:lstStyle/>
          <a:p>
            <a:pPr algn="ctr"/>
            <a:r>
              <a:rPr lang="en-US" sz="2800" dirty="0">
                <a:latin typeface="Arial Rounded MT Bold" pitchFamily="34" charset="0"/>
              </a:rPr>
              <a:t>Annual purchases of unprocessed milk plus milk equivalent of net imports = Total supply: 2013 - 2024</a:t>
            </a:r>
            <a:endParaRPr lang="en-ZA" sz="2800" dirty="0">
              <a:latin typeface="Arial Rounded MT Bold" pitchFamily="34" charset="0"/>
            </a:endParaRPr>
          </a:p>
        </p:txBody>
      </p:sp>
      <p:sp>
        <p:nvSpPr>
          <p:cNvPr id="5" name="Content Placeholder 4"/>
          <p:cNvSpPr>
            <a:spLocks noGrp="1"/>
          </p:cNvSpPr>
          <p:nvPr>
            <p:ph sz="half" idx="4294967295"/>
          </p:nvPr>
        </p:nvSpPr>
        <p:spPr>
          <a:xfrm>
            <a:off x="8625419" y="1600201"/>
            <a:ext cx="3566583" cy="4525963"/>
          </a:xfrm>
        </p:spPr>
        <p:txBody>
          <a:bodyPr>
            <a:normAutofit/>
          </a:bodyPr>
          <a:lstStyle/>
          <a:p>
            <a:pPr marL="0" indent="0">
              <a:buNone/>
            </a:pPr>
            <a:endParaRPr lang="en-ZA" dirty="0"/>
          </a:p>
          <a:p>
            <a:endParaRPr lang="en-ZA" dirty="0"/>
          </a:p>
        </p:txBody>
      </p:sp>
      <p:sp>
        <p:nvSpPr>
          <p:cNvPr id="6" name="TextBox 5"/>
          <p:cNvSpPr txBox="1"/>
          <p:nvPr/>
        </p:nvSpPr>
        <p:spPr>
          <a:xfrm>
            <a:off x="1840970" y="6403066"/>
            <a:ext cx="7507705" cy="297454"/>
          </a:xfrm>
          <a:prstGeom prst="rect">
            <a:avLst/>
          </a:prstGeom>
          <a:noFill/>
        </p:spPr>
        <p:txBody>
          <a:bodyPr wrap="square" rtlCol="0">
            <a:spAutoFit/>
          </a:bodyPr>
          <a:lstStyle/>
          <a:p>
            <a:r>
              <a:rPr lang="en-ZA" sz="1333" dirty="0">
                <a:latin typeface="Arial Rounded MT Bold" panose="020F0704030504030204" pitchFamily="34" charset="0"/>
              </a:rPr>
              <a:t>Source: SAMPRO, MPO, MILK SA, </a:t>
            </a:r>
          </a:p>
        </p:txBody>
      </p:sp>
      <p:graphicFrame>
        <p:nvGraphicFramePr>
          <p:cNvPr id="8" name="Chart 7">
            <a:extLst>
              <a:ext uri="{FF2B5EF4-FFF2-40B4-BE49-F238E27FC236}">
                <a16:creationId xmlns:a16="http://schemas.microsoft.com/office/drawing/2014/main" id="{00000000-0008-0000-0300-000005000000}"/>
              </a:ext>
            </a:extLst>
          </p:cNvPr>
          <p:cNvGraphicFramePr>
            <a:graphicFrameLocks/>
          </p:cNvGraphicFramePr>
          <p:nvPr>
            <p:extLst>
              <p:ext uri="{D42A27DB-BD31-4B8C-83A1-F6EECF244321}">
                <p14:modId xmlns:p14="http://schemas.microsoft.com/office/powerpoint/2010/main" val="614052405"/>
              </p:ext>
            </p:extLst>
          </p:nvPr>
        </p:nvGraphicFramePr>
        <p:xfrm>
          <a:off x="783771" y="974407"/>
          <a:ext cx="10744200" cy="51517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06433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578497" y="51036"/>
            <a:ext cx="10972800" cy="537544"/>
          </a:xfrm>
        </p:spPr>
        <p:txBody>
          <a:bodyPr>
            <a:noAutofit/>
          </a:bodyPr>
          <a:lstStyle/>
          <a:p>
            <a:pPr algn="ctr">
              <a:spcAft>
                <a:spcPts val="0"/>
              </a:spcAft>
            </a:pPr>
            <a:r>
              <a:rPr lang="en-US" sz="2400" b="1" dirty="0">
                <a:latin typeface="Arial Rounded MT Bold" panose="020F0704030504030204" pitchFamily="34" charset="0"/>
              </a:rPr>
              <a:t>Changes in the quantities of retail sales of specific dairy products</a:t>
            </a:r>
          </a:p>
        </p:txBody>
      </p:sp>
      <p:sp>
        <p:nvSpPr>
          <p:cNvPr id="2" name="TextBox 1">
            <a:extLst>
              <a:ext uri="{FF2B5EF4-FFF2-40B4-BE49-F238E27FC236}">
                <a16:creationId xmlns:a16="http://schemas.microsoft.com/office/drawing/2014/main" id="{2FD14E5B-1FBF-2E5C-2E41-2D4E08AC7B3F}"/>
              </a:ext>
            </a:extLst>
          </p:cNvPr>
          <p:cNvSpPr txBox="1"/>
          <p:nvPr/>
        </p:nvSpPr>
        <p:spPr>
          <a:xfrm>
            <a:off x="1765024" y="6492231"/>
            <a:ext cx="5856651" cy="297454"/>
          </a:xfrm>
          <a:prstGeom prst="rect">
            <a:avLst/>
          </a:prstGeom>
          <a:noFill/>
        </p:spPr>
        <p:txBody>
          <a:bodyPr wrap="square" rtlCol="0">
            <a:spAutoFit/>
          </a:bodyPr>
          <a:lstStyle/>
          <a:p>
            <a:r>
              <a:rPr lang="en-ZA" sz="1333" dirty="0">
                <a:solidFill>
                  <a:prstClr val="black"/>
                </a:solidFill>
                <a:latin typeface="Arial Rounded MT Bold" panose="020F0704030504030204" pitchFamily="34" charset="0"/>
              </a:rPr>
              <a:t>Source: SAMPRO based on </a:t>
            </a:r>
            <a:r>
              <a:rPr lang="en-ZA" sz="1333" dirty="0" err="1">
                <a:solidFill>
                  <a:prstClr val="black"/>
                </a:solidFill>
                <a:latin typeface="Arial Rounded MT Bold" panose="020F0704030504030204" pitchFamily="34" charset="0"/>
              </a:rPr>
              <a:t>NielsenIQ</a:t>
            </a:r>
            <a:r>
              <a:rPr lang="en-ZA" sz="1333" dirty="0">
                <a:solidFill>
                  <a:prstClr val="black"/>
                </a:solidFill>
                <a:latin typeface="Arial Rounded MT Bold" panose="020F0704030504030204" pitchFamily="34" charset="0"/>
              </a:rPr>
              <a:t> June 2025 report</a:t>
            </a:r>
          </a:p>
        </p:txBody>
      </p:sp>
      <p:pic>
        <p:nvPicPr>
          <p:cNvPr id="3" name="Picture 2">
            <a:extLst>
              <a:ext uri="{FF2B5EF4-FFF2-40B4-BE49-F238E27FC236}">
                <a16:creationId xmlns:a16="http://schemas.microsoft.com/office/drawing/2014/main" id="{B2D02950-AC51-B791-50CA-1AE21FB1E1F2}"/>
              </a:ext>
            </a:extLst>
          </p:cNvPr>
          <p:cNvPicPr>
            <a:picLocks noChangeAspect="1"/>
          </p:cNvPicPr>
          <p:nvPr/>
        </p:nvPicPr>
        <p:blipFill>
          <a:blip r:embed="rId3"/>
          <a:stretch>
            <a:fillRect/>
          </a:stretch>
        </p:blipFill>
        <p:spPr>
          <a:xfrm>
            <a:off x="420414" y="357352"/>
            <a:ext cx="11130883" cy="5644055"/>
          </a:xfrm>
          <a:prstGeom prst="rect">
            <a:avLst/>
          </a:prstGeom>
        </p:spPr>
      </p:pic>
    </p:spTree>
    <p:extLst>
      <p:ext uri="{BB962C8B-B14F-4D97-AF65-F5344CB8AC3E}">
        <p14:creationId xmlns:p14="http://schemas.microsoft.com/office/powerpoint/2010/main" val="3671099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609600" y="68315"/>
            <a:ext cx="10972800" cy="374469"/>
          </a:xfrm>
        </p:spPr>
        <p:txBody>
          <a:bodyPr>
            <a:noAutofit/>
          </a:bodyPr>
          <a:lstStyle/>
          <a:p>
            <a:pPr algn="ctr">
              <a:spcAft>
                <a:spcPts val="0"/>
              </a:spcAft>
            </a:pPr>
            <a:r>
              <a:rPr lang="en-US" sz="2400" b="1" dirty="0">
                <a:latin typeface="Arial Rounded MT Bold" panose="020F0704030504030204" pitchFamily="34" charset="0"/>
              </a:rPr>
              <a:t>Changes in average retail prices of specific dairy products</a:t>
            </a:r>
          </a:p>
        </p:txBody>
      </p:sp>
      <p:sp>
        <p:nvSpPr>
          <p:cNvPr id="5" name="TextBox 4">
            <a:extLst>
              <a:ext uri="{FF2B5EF4-FFF2-40B4-BE49-F238E27FC236}">
                <a16:creationId xmlns:a16="http://schemas.microsoft.com/office/drawing/2014/main" id="{340154FE-CDFC-4DAB-60E4-7AE5BA33DEEE}"/>
              </a:ext>
            </a:extLst>
          </p:cNvPr>
          <p:cNvSpPr txBox="1"/>
          <p:nvPr/>
        </p:nvSpPr>
        <p:spPr>
          <a:xfrm>
            <a:off x="1765024" y="6492231"/>
            <a:ext cx="5856651" cy="297454"/>
          </a:xfrm>
          <a:prstGeom prst="rect">
            <a:avLst/>
          </a:prstGeom>
          <a:noFill/>
        </p:spPr>
        <p:txBody>
          <a:bodyPr wrap="square" rtlCol="0">
            <a:spAutoFit/>
          </a:bodyPr>
          <a:lstStyle/>
          <a:p>
            <a:r>
              <a:rPr lang="en-ZA" sz="1333" dirty="0">
                <a:solidFill>
                  <a:prstClr val="black"/>
                </a:solidFill>
                <a:latin typeface="Arial Rounded MT Bold" panose="020F0704030504030204" pitchFamily="34" charset="0"/>
              </a:rPr>
              <a:t>Source: SAMPRO based on NielsenIQ March 2025 report</a:t>
            </a:r>
          </a:p>
        </p:txBody>
      </p:sp>
      <p:pic>
        <p:nvPicPr>
          <p:cNvPr id="4" name="Picture 3" descr="A table with numbers and a green background&#10;&#10;AI-generated content may be incorrect.">
            <a:extLst>
              <a:ext uri="{FF2B5EF4-FFF2-40B4-BE49-F238E27FC236}">
                <a16:creationId xmlns:a16="http://schemas.microsoft.com/office/drawing/2014/main" id="{D0F2770F-2499-3522-82DC-534A039759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821" y="442785"/>
            <a:ext cx="11256579" cy="5537602"/>
          </a:xfrm>
          <a:prstGeom prst="rect">
            <a:avLst/>
          </a:prstGeom>
        </p:spPr>
      </p:pic>
    </p:spTree>
    <p:extLst>
      <p:ext uri="{BB962C8B-B14F-4D97-AF65-F5344CB8AC3E}">
        <p14:creationId xmlns:p14="http://schemas.microsoft.com/office/powerpoint/2010/main" val="37175538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799" y="52379"/>
            <a:ext cx="11816178" cy="1101978"/>
          </a:xfrm>
        </p:spPr>
        <p:txBody>
          <a:bodyPr>
            <a:noAutofit/>
          </a:bodyPr>
          <a:lstStyle/>
          <a:p>
            <a:pPr algn="ctr"/>
            <a:r>
              <a:rPr lang="en-US" sz="2800" dirty="0">
                <a:latin typeface="Arial Rounded MT Bold" pitchFamily="34" charset="0"/>
              </a:rPr>
              <a:t>PPI Indices of unprocessed milk and dairy products and the CPI of milk, cheese and eggs: January 2014 – September 2025</a:t>
            </a:r>
            <a:endParaRPr lang="en-ZA" sz="2800" dirty="0">
              <a:latin typeface="Arial Rounded MT Bold" pitchFamily="34" charset="0"/>
            </a:endParaRPr>
          </a:p>
        </p:txBody>
      </p:sp>
      <p:sp>
        <p:nvSpPr>
          <p:cNvPr id="5" name="Content Placeholder 4"/>
          <p:cNvSpPr>
            <a:spLocks noGrp="1"/>
          </p:cNvSpPr>
          <p:nvPr>
            <p:ph sz="half" idx="4294967295"/>
          </p:nvPr>
        </p:nvSpPr>
        <p:spPr>
          <a:xfrm>
            <a:off x="8625419" y="1600201"/>
            <a:ext cx="3566583" cy="4525963"/>
          </a:xfrm>
        </p:spPr>
        <p:txBody>
          <a:bodyPr>
            <a:normAutofit/>
          </a:bodyPr>
          <a:lstStyle/>
          <a:p>
            <a:pPr marL="0" indent="0">
              <a:buNone/>
            </a:pPr>
            <a:endParaRPr lang="en-ZA" dirty="0"/>
          </a:p>
          <a:p>
            <a:endParaRPr lang="en-ZA" dirty="0"/>
          </a:p>
        </p:txBody>
      </p:sp>
      <p:sp>
        <p:nvSpPr>
          <p:cNvPr id="6" name="TextBox 5"/>
          <p:cNvSpPr txBox="1"/>
          <p:nvPr/>
        </p:nvSpPr>
        <p:spPr>
          <a:xfrm>
            <a:off x="1866060" y="6398083"/>
            <a:ext cx="7507705" cy="297454"/>
          </a:xfrm>
          <a:prstGeom prst="rect">
            <a:avLst/>
          </a:prstGeom>
          <a:noFill/>
        </p:spPr>
        <p:txBody>
          <a:bodyPr wrap="square" rtlCol="0">
            <a:spAutoFit/>
          </a:bodyPr>
          <a:lstStyle/>
          <a:p>
            <a:r>
              <a:rPr lang="en-ZA" sz="1333" dirty="0">
                <a:latin typeface="Arial Rounded MT Bold" panose="020F0704030504030204" pitchFamily="34" charset="0"/>
              </a:rPr>
              <a:t>Source: Stats SA</a:t>
            </a:r>
          </a:p>
        </p:txBody>
      </p:sp>
      <p:pic>
        <p:nvPicPr>
          <p:cNvPr id="3" name="Picture 2">
            <a:extLst>
              <a:ext uri="{FF2B5EF4-FFF2-40B4-BE49-F238E27FC236}">
                <a16:creationId xmlns:a16="http://schemas.microsoft.com/office/drawing/2014/main" id="{6D051FCC-ACBB-CCDB-6AA9-B7587F709892}"/>
              </a:ext>
            </a:extLst>
          </p:cNvPr>
          <p:cNvPicPr>
            <a:picLocks noChangeAspect="1"/>
          </p:cNvPicPr>
          <p:nvPr/>
        </p:nvPicPr>
        <p:blipFill>
          <a:blip r:embed="rId3"/>
          <a:stretch>
            <a:fillRect/>
          </a:stretch>
        </p:blipFill>
        <p:spPr>
          <a:xfrm>
            <a:off x="956441" y="977462"/>
            <a:ext cx="10857187" cy="5034456"/>
          </a:xfrm>
          <a:prstGeom prst="rect">
            <a:avLst/>
          </a:prstGeom>
        </p:spPr>
      </p:pic>
    </p:spTree>
    <p:extLst>
      <p:ext uri="{BB962C8B-B14F-4D97-AF65-F5344CB8AC3E}">
        <p14:creationId xmlns:p14="http://schemas.microsoft.com/office/powerpoint/2010/main" val="551526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386" name="Picture 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786743" y="1630035"/>
            <a:ext cx="6927054" cy="4554541"/>
          </a:xfrm>
          <a:prstGeom prst="rect">
            <a:avLst/>
          </a:prstGeom>
          <a:solidFill>
            <a:srgbClr val="FFFFFF"/>
          </a:solidFill>
        </p:spPr>
      </p:pic>
      <p:sp>
        <p:nvSpPr>
          <p:cNvPr id="3" name="Title 2"/>
          <p:cNvSpPr>
            <a:spLocks noGrp="1"/>
          </p:cNvSpPr>
          <p:nvPr>
            <p:ph type="title"/>
          </p:nvPr>
        </p:nvSpPr>
        <p:spPr>
          <a:xfrm>
            <a:off x="659092" y="673424"/>
            <a:ext cx="10574965" cy="1198917"/>
          </a:xfrm>
        </p:spPr>
        <p:txBody>
          <a:bodyPr>
            <a:normAutofit/>
          </a:bodyPr>
          <a:lstStyle/>
          <a:p>
            <a:pPr algn="ctr"/>
            <a:r>
              <a:rPr lang="en-ZA" sz="6600" b="0" dirty="0">
                <a:latin typeface="Arial" panose="020B0604020202020204" pitchFamily="34" charset="0"/>
                <a:cs typeface="Arial" panose="020B0604020202020204" pitchFamily="34" charset="0"/>
              </a:rPr>
              <a:t>Thank you</a:t>
            </a:r>
          </a:p>
        </p:txBody>
      </p:sp>
    </p:spTree>
    <p:extLst>
      <p:ext uri="{BB962C8B-B14F-4D97-AF65-F5344CB8AC3E}">
        <p14:creationId xmlns:p14="http://schemas.microsoft.com/office/powerpoint/2010/main" val="12683006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39487" y="68143"/>
            <a:ext cx="11647714" cy="991106"/>
          </a:xfrm>
        </p:spPr>
        <p:txBody>
          <a:bodyPr>
            <a:noAutofit/>
          </a:bodyPr>
          <a:lstStyle/>
          <a:p>
            <a:pPr algn="ctr"/>
            <a:r>
              <a:rPr lang="en-US" sz="2800" b="1" dirty="0">
                <a:latin typeface="Arial" panose="020B0604020202020204" pitchFamily="34" charset="0"/>
                <a:cs typeface="Arial" panose="020B0604020202020204" pitchFamily="34" charset="0"/>
              </a:rPr>
              <a:t>International prices of dairy products January 2015 – Oct 2025</a:t>
            </a:r>
          </a:p>
        </p:txBody>
      </p:sp>
      <p:sp>
        <p:nvSpPr>
          <p:cNvPr id="3" name="Content Placeholder 2"/>
          <p:cNvSpPr>
            <a:spLocks noGrp="1"/>
          </p:cNvSpPr>
          <p:nvPr>
            <p:ph sz="half" idx="4294967295"/>
          </p:nvPr>
        </p:nvSpPr>
        <p:spPr>
          <a:xfrm>
            <a:off x="9586384" y="1600201"/>
            <a:ext cx="2605616" cy="4525963"/>
          </a:xfrm>
        </p:spPr>
        <p:txBody>
          <a:bodyPr/>
          <a:lstStyle/>
          <a:p>
            <a:pPr marL="0" indent="0">
              <a:buNone/>
            </a:pPr>
            <a:endParaRPr lang="en-ZA" dirty="0"/>
          </a:p>
          <a:p>
            <a:pPr marL="0" indent="0">
              <a:buNone/>
            </a:pPr>
            <a:endParaRPr lang="en-ZA" dirty="0"/>
          </a:p>
        </p:txBody>
      </p:sp>
      <p:sp>
        <p:nvSpPr>
          <p:cNvPr id="6" name="TextBox 5"/>
          <p:cNvSpPr txBox="1"/>
          <p:nvPr/>
        </p:nvSpPr>
        <p:spPr>
          <a:xfrm>
            <a:off x="1804660" y="6160573"/>
            <a:ext cx="5952661" cy="297454"/>
          </a:xfrm>
          <a:prstGeom prst="rect">
            <a:avLst/>
          </a:prstGeom>
          <a:noFill/>
        </p:spPr>
        <p:txBody>
          <a:bodyPr wrap="square" rtlCol="0">
            <a:spAutoFit/>
          </a:bodyPr>
          <a:lstStyle/>
          <a:p>
            <a:r>
              <a:rPr lang="en-ZA" sz="1333" dirty="0">
                <a:latin typeface="Arial Rounded MT Bold" panose="020F0704030504030204" pitchFamily="34" charset="0"/>
              </a:rPr>
              <a:t>Source: USDA, South African Reserve Bank for exchange rate </a:t>
            </a:r>
          </a:p>
        </p:txBody>
      </p:sp>
      <p:pic>
        <p:nvPicPr>
          <p:cNvPr id="11" name="Picture 10">
            <a:extLst>
              <a:ext uri="{FF2B5EF4-FFF2-40B4-BE49-F238E27FC236}">
                <a16:creationId xmlns:a16="http://schemas.microsoft.com/office/drawing/2014/main" id="{70D54BE5-1A36-3D9E-B31D-AE53328A570A}"/>
              </a:ext>
            </a:extLst>
          </p:cNvPr>
          <p:cNvPicPr>
            <a:picLocks noChangeAspect="1"/>
          </p:cNvPicPr>
          <p:nvPr/>
        </p:nvPicPr>
        <p:blipFill>
          <a:blip r:embed="rId3"/>
          <a:stretch>
            <a:fillRect/>
          </a:stretch>
        </p:blipFill>
        <p:spPr>
          <a:xfrm>
            <a:off x="844999" y="525516"/>
            <a:ext cx="11042202" cy="5728139"/>
          </a:xfrm>
          <a:prstGeom prst="rect">
            <a:avLst/>
          </a:prstGeom>
        </p:spPr>
      </p:pic>
    </p:spTree>
    <p:extLst>
      <p:ext uri="{BB962C8B-B14F-4D97-AF65-F5344CB8AC3E}">
        <p14:creationId xmlns:p14="http://schemas.microsoft.com/office/powerpoint/2010/main" val="4267416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3392" y="164638"/>
            <a:ext cx="10871200" cy="1056117"/>
          </a:xfrm>
        </p:spPr>
        <p:txBody>
          <a:bodyPr>
            <a:noAutofit/>
          </a:bodyPr>
          <a:lstStyle/>
          <a:p>
            <a:pPr algn="ctr"/>
            <a:r>
              <a:rPr lang="en-ZA" sz="800" dirty="0">
                <a:latin typeface="Arial Rounded MT Bold" panose="020F0704030504030204" pitchFamily="34" charset="0"/>
              </a:rPr>
              <a:t>.</a:t>
            </a:r>
          </a:p>
        </p:txBody>
      </p:sp>
      <p:sp>
        <p:nvSpPr>
          <p:cNvPr id="3" name="Content Placeholder 2"/>
          <p:cNvSpPr>
            <a:spLocks noGrp="1"/>
          </p:cNvSpPr>
          <p:nvPr>
            <p:ph sz="half" idx="4294967295"/>
          </p:nvPr>
        </p:nvSpPr>
        <p:spPr>
          <a:xfrm>
            <a:off x="8625419" y="1600201"/>
            <a:ext cx="3566583" cy="4525963"/>
          </a:xfrm>
        </p:spPr>
        <p:txBody>
          <a:bodyPr>
            <a:normAutofit/>
          </a:bodyPr>
          <a:lstStyle/>
          <a:p>
            <a:endParaRPr lang="en-ZA" dirty="0"/>
          </a:p>
          <a:p>
            <a:pPr marL="0" indent="0">
              <a:buNone/>
            </a:pPr>
            <a:endParaRPr lang="en-ZA" dirty="0"/>
          </a:p>
        </p:txBody>
      </p:sp>
      <p:sp>
        <p:nvSpPr>
          <p:cNvPr id="5" name="TextBox 4"/>
          <p:cNvSpPr txBox="1"/>
          <p:nvPr/>
        </p:nvSpPr>
        <p:spPr>
          <a:xfrm>
            <a:off x="1767750" y="6451986"/>
            <a:ext cx="8640960" cy="297454"/>
          </a:xfrm>
          <a:prstGeom prst="rect">
            <a:avLst/>
          </a:prstGeom>
          <a:noFill/>
        </p:spPr>
        <p:txBody>
          <a:bodyPr wrap="square" rtlCol="0">
            <a:spAutoFit/>
          </a:bodyPr>
          <a:lstStyle/>
          <a:p>
            <a:r>
              <a:rPr lang="en-ZA" sz="1333" dirty="0">
                <a:latin typeface="Arial Rounded MT Bold" panose="020F0704030504030204" pitchFamily="34" charset="0"/>
              </a:rPr>
              <a:t>Source: IMF, WEO October 2025 (*estimate) (** forecast) </a:t>
            </a:r>
          </a:p>
        </p:txBody>
      </p:sp>
      <p:pic>
        <p:nvPicPr>
          <p:cNvPr id="6" name="Picture 5">
            <a:extLst>
              <a:ext uri="{FF2B5EF4-FFF2-40B4-BE49-F238E27FC236}">
                <a16:creationId xmlns:a16="http://schemas.microsoft.com/office/drawing/2014/main" id="{F7DB6074-C47F-DB07-E89B-2A21AF10FDE5}"/>
              </a:ext>
            </a:extLst>
          </p:cNvPr>
          <p:cNvPicPr>
            <a:picLocks noChangeAspect="1"/>
          </p:cNvPicPr>
          <p:nvPr/>
        </p:nvPicPr>
        <p:blipFill>
          <a:blip r:embed="rId3"/>
          <a:stretch>
            <a:fillRect/>
          </a:stretch>
        </p:blipFill>
        <p:spPr>
          <a:xfrm>
            <a:off x="294105" y="395977"/>
            <a:ext cx="10871199" cy="5451370"/>
          </a:xfrm>
          <a:prstGeom prst="rect">
            <a:avLst/>
          </a:prstGeom>
        </p:spPr>
      </p:pic>
      <p:sp>
        <p:nvSpPr>
          <p:cNvPr id="9" name="Rectangle: Rounded Corners 8">
            <a:extLst>
              <a:ext uri="{FF2B5EF4-FFF2-40B4-BE49-F238E27FC236}">
                <a16:creationId xmlns:a16="http://schemas.microsoft.com/office/drawing/2014/main" id="{1AA6DF32-58BA-0583-1A3B-B5441E6E2779}"/>
              </a:ext>
            </a:extLst>
          </p:cNvPr>
          <p:cNvSpPr/>
          <p:nvPr/>
        </p:nvSpPr>
        <p:spPr>
          <a:xfrm>
            <a:off x="6785810" y="3332747"/>
            <a:ext cx="2671011" cy="144379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ZA" sz="1600" b="1" dirty="0">
                <a:solidFill>
                  <a:schemeClr val="tx1"/>
                </a:solidFill>
              </a:rPr>
              <a:t>Estimated growth in 2025:</a:t>
            </a:r>
          </a:p>
          <a:p>
            <a:pPr algn="ctr"/>
            <a:r>
              <a:rPr lang="en-ZA" sz="1600" b="1" dirty="0">
                <a:solidFill>
                  <a:schemeClr val="tx1"/>
                </a:solidFill>
              </a:rPr>
              <a:t>World = 3.1%</a:t>
            </a:r>
          </a:p>
          <a:p>
            <a:pPr algn="ctr"/>
            <a:r>
              <a:rPr lang="en-ZA" sz="1600" b="1" dirty="0">
                <a:solidFill>
                  <a:schemeClr val="tx1"/>
                </a:solidFill>
              </a:rPr>
              <a:t>Developing econ = 4.2%</a:t>
            </a:r>
          </a:p>
          <a:p>
            <a:pPr algn="ctr"/>
            <a:r>
              <a:rPr lang="en-ZA" sz="1600" b="1" dirty="0">
                <a:solidFill>
                  <a:schemeClr val="tx1"/>
                </a:solidFill>
              </a:rPr>
              <a:t>Advanced econ = 1.6%</a:t>
            </a:r>
          </a:p>
          <a:p>
            <a:pPr algn="ctr"/>
            <a:r>
              <a:rPr lang="en-ZA" sz="1600" b="1" dirty="0">
                <a:solidFill>
                  <a:schemeClr val="tx1"/>
                </a:solidFill>
              </a:rPr>
              <a:t>South Africa = 1.1%</a:t>
            </a:r>
          </a:p>
        </p:txBody>
      </p:sp>
      <p:sp>
        <p:nvSpPr>
          <p:cNvPr id="10" name="Rectangle 9">
            <a:extLst>
              <a:ext uri="{FF2B5EF4-FFF2-40B4-BE49-F238E27FC236}">
                <a16:creationId xmlns:a16="http://schemas.microsoft.com/office/drawing/2014/main" id="{792E3E0D-2DA8-F2F3-2BCF-46DAF7E3D903}"/>
              </a:ext>
            </a:extLst>
          </p:cNvPr>
          <p:cNvSpPr/>
          <p:nvPr/>
        </p:nvSpPr>
        <p:spPr>
          <a:xfrm>
            <a:off x="1767750" y="3681663"/>
            <a:ext cx="2671010" cy="8034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ZA" sz="1600" b="1" dirty="0">
                <a:solidFill>
                  <a:schemeClr val="tx1"/>
                </a:solidFill>
              </a:rPr>
              <a:t>Global economy in flux, Prospects remain dim</a:t>
            </a:r>
          </a:p>
        </p:txBody>
      </p:sp>
    </p:spTree>
    <p:extLst>
      <p:ext uri="{BB962C8B-B14F-4D97-AF65-F5344CB8AC3E}">
        <p14:creationId xmlns:p14="http://schemas.microsoft.com/office/powerpoint/2010/main" val="24883043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D7AB2-3A9E-5A92-2D1E-104EC1FE074F}"/>
            </a:ext>
          </a:extLst>
        </p:cNvPr>
        <p:cNvGrpSpPr/>
        <p:nvPr/>
      </p:nvGrpSpPr>
      <p:grpSpPr>
        <a:xfrm>
          <a:off x="0" y="0"/>
          <a:ext cx="0" cy="0"/>
          <a:chOff x="0" y="0"/>
          <a:chExt cx="0" cy="0"/>
        </a:xfrm>
      </p:grpSpPr>
      <p:sp>
        <p:nvSpPr>
          <p:cNvPr id="74754" name="Rectangle 2">
            <a:extLst>
              <a:ext uri="{FF2B5EF4-FFF2-40B4-BE49-F238E27FC236}">
                <a16:creationId xmlns:a16="http://schemas.microsoft.com/office/drawing/2014/main" id="{D7A5086C-1F54-A2B9-3D33-03E958AFEFB8}"/>
              </a:ext>
            </a:extLst>
          </p:cNvPr>
          <p:cNvSpPr>
            <a:spLocks noGrp="1" noChangeArrowheads="1"/>
          </p:cNvSpPr>
          <p:nvPr>
            <p:ph type="title"/>
          </p:nvPr>
        </p:nvSpPr>
        <p:spPr>
          <a:xfrm>
            <a:off x="609600" y="68315"/>
            <a:ext cx="10972800" cy="374469"/>
          </a:xfrm>
        </p:spPr>
        <p:txBody>
          <a:bodyPr>
            <a:noAutofit/>
          </a:bodyPr>
          <a:lstStyle/>
          <a:p>
            <a:pPr algn="ctr">
              <a:spcAft>
                <a:spcPts val="0"/>
              </a:spcAft>
            </a:pPr>
            <a:r>
              <a:rPr lang="en-US" sz="2400" b="1" dirty="0">
                <a:latin typeface="Arial Rounded MT Bold" panose="020F0704030504030204" pitchFamily="34" charset="0"/>
              </a:rPr>
              <a:t>Changes in average retail prices of specific dairy products</a:t>
            </a:r>
          </a:p>
        </p:txBody>
      </p:sp>
      <p:sp>
        <p:nvSpPr>
          <p:cNvPr id="5" name="TextBox 4">
            <a:extLst>
              <a:ext uri="{FF2B5EF4-FFF2-40B4-BE49-F238E27FC236}">
                <a16:creationId xmlns:a16="http://schemas.microsoft.com/office/drawing/2014/main" id="{258AE9B2-2EA2-112A-1235-B3559F87E6F7}"/>
              </a:ext>
            </a:extLst>
          </p:cNvPr>
          <p:cNvSpPr txBox="1"/>
          <p:nvPr/>
        </p:nvSpPr>
        <p:spPr>
          <a:xfrm>
            <a:off x="1765024" y="6492231"/>
            <a:ext cx="5856651" cy="297454"/>
          </a:xfrm>
          <a:prstGeom prst="rect">
            <a:avLst/>
          </a:prstGeom>
          <a:noFill/>
        </p:spPr>
        <p:txBody>
          <a:bodyPr wrap="square" rtlCol="0">
            <a:spAutoFit/>
          </a:bodyPr>
          <a:lstStyle/>
          <a:p>
            <a:r>
              <a:rPr lang="en-ZA" sz="1333" dirty="0">
                <a:solidFill>
                  <a:prstClr val="black"/>
                </a:solidFill>
                <a:latin typeface="Arial Rounded MT Bold" panose="020F0704030504030204" pitchFamily="34" charset="0"/>
              </a:rPr>
              <a:t>Source: SAMPRO based on NielsenIQ March 2025 report</a:t>
            </a:r>
          </a:p>
        </p:txBody>
      </p:sp>
      <p:pic>
        <p:nvPicPr>
          <p:cNvPr id="6" name="Picture 5" descr="A chart with numbers and text&#10;&#10;AI-generated content may be incorrect.">
            <a:extLst>
              <a:ext uri="{FF2B5EF4-FFF2-40B4-BE49-F238E27FC236}">
                <a16:creationId xmlns:a16="http://schemas.microsoft.com/office/drawing/2014/main" id="{15E985CD-7A21-831D-697B-BE0CEADB28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1" y="68314"/>
            <a:ext cx="10972800" cy="5975133"/>
          </a:xfrm>
          <a:prstGeom prst="rect">
            <a:avLst/>
          </a:prstGeom>
        </p:spPr>
      </p:pic>
    </p:spTree>
    <p:extLst>
      <p:ext uri="{BB962C8B-B14F-4D97-AF65-F5344CB8AC3E}">
        <p14:creationId xmlns:p14="http://schemas.microsoft.com/office/powerpoint/2010/main" val="8831631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956F5-700D-FEF4-1D92-C4079236AEC7}"/>
            </a:ext>
          </a:extLst>
        </p:cNvPr>
        <p:cNvGrpSpPr/>
        <p:nvPr/>
      </p:nvGrpSpPr>
      <p:grpSpPr>
        <a:xfrm>
          <a:off x="0" y="0"/>
          <a:ext cx="0" cy="0"/>
          <a:chOff x="0" y="0"/>
          <a:chExt cx="0" cy="0"/>
        </a:xfrm>
      </p:grpSpPr>
      <p:sp>
        <p:nvSpPr>
          <p:cNvPr id="35845" name="Rectangle 5">
            <a:extLst>
              <a:ext uri="{FF2B5EF4-FFF2-40B4-BE49-F238E27FC236}">
                <a16:creationId xmlns:a16="http://schemas.microsoft.com/office/drawing/2014/main" id="{7CC2BEB9-85FE-0F2A-6AD7-E5B65D7FEDA6}"/>
              </a:ext>
            </a:extLst>
          </p:cNvPr>
          <p:cNvSpPr>
            <a:spLocks noGrp="1" noChangeArrowheads="1"/>
          </p:cNvSpPr>
          <p:nvPr>
            <p:ph type="title"/>
          </p:nvPr>
        </p:nvSpPr>
        <p:spPr>
          <a:xfrm>
            <a:off x="-111092" y="143252"/>
            <a:ext cx="12414183" cy="1341120"/>
          </a:xfrm>
        </p:spPr>
        <p:txBody>
          <a:bodyPr>
            <a:noAutofit/>
          </a:bodyPr>
          <a:lstStyle/>
          <a:p>
            <a:pPr algn="ctr"/>
            <a:r>
              <a:rPr lang="en-US" sz="2800" dirty="0">
                <a:latin typeface="Arial Rounded MT Bold" panose="020F0704030504030204" pitchFamily="34" charset="0"/>
              </a:rPr>
              <a:t>Prime interest rates in South Africa, January 2015 – November 2025</a:t>
            </a:r>
          </a:p>
        </p:txBody>
      </p:sp>
      <p:sp>
        <p:nvSpPr>
          <p:cNvPr id="7" name="TextBox 6">
            <a:extLst>
              <a:ext uri="{FF2B5EF4-FFF2-40B4-BE49-F238E27FC236}">
                <a16:creationId xmlns:a16="http://schemas.microsoft.com/office/drawing/2014/main" id="{B65A65B2-3AEA-02A1-5444-5C7D5C82D0C0}"/>
              </a:ext>
            </a:extLst>
          </p:cNvPr>
          <p:cNvSpPr txBox="1"/>
          <p:nvPr/>
        </p:nvSpPr>
        <p:spPr>
          <a:xfrm>
            <a:off x="1785221" y="6403066"/>
            <a:ext cx="5952661" cy="297454"/>
          </a:xfrm>
          <a:prstGeom prst="rect">
            <a:avLst/>
          </a:prstGeom>
          <a:noFill/>
        </p:spPr>
        <p:txBody>
          <a:bodyPr wrap="square" rtlCol="0">
            <a:spAutoFit/>
          </a:bodyPr>
          <a:lstStyle/>
          <a:p>
            <a:r>
              <a:rPr lang="en-ZA" sz="1333" dirty="0">
                <a:latin typeface="Arial Rounded MT Bold" panose="020F0704030504030204" pitchFamily="34" charset="0"/>
              </a:rPr>
              <a:t>Source: Stats SA, SARB </a:t>
            </a:r>
          </a:p>
        </p:txBody>
      </p:sp>
      <p:pic>
        <p:nvPicPr>
          <p:cNvPr id="2" name="Picture 1">
            <a:extLst>
              <a:ext uri="{FF2B5EF4-FFF2-40B4-BE49-F238E27FC236}">
                <a16:creationId xmlns:a16="http://schemas.microsoft.com/office/drawing/2014/main" id="{9004E345-86E0-1D53-C5C8-EE9C3A7F91F3}"/>
              </a:ext>
            </a:extLst>
          </p:cNvPr>
          <p:cNvPicPr>
            <a:picLocks noChangeAspect="1"/>
          </p:cNvPicPr>
          <p:nvPr/>
        </p:nvPicPr>
        <p:blipFill>
          <a:blip r:embed="rId3"/>
          <a:stretch>
            <a:fillRect/>
          </a:stretch>
        </p:blipFill>
        <p:spPr>
          <a:xfrm>
            <a:off x="998483" y="809297"/>
            <a:ext cx="10625958" cy="4950371"/>
          </a:xfrm>
          <a:prstGeom prst="rect">
            <a:avLst/>
          </a:prstGeom>
        </p:spPr>
      </p:pic>
    </p:spTree>
    <p:extLst>
      <p:ext uri="{BB962C8B-B14F-4D97-AF65-F5344CB8AC3E}">
        <p14:creationId xmlns:p14="http://schemas.microsoft.com/office/powerpoint/2010/main" val="2786185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2BD48-ABFA-32D6-0A7D-B04E2D921E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CB7D25-140B-0527-BBF1-2FB9763C23AA}"/>
              </a:ext>
            </a:extLst>
          </p:cNvPr>
          <p:cNvSpPr>
            <a:spLocks noGrp="1"/>
          </p:cNvSpPr>
          <p:nvPr>
            <p:ph type="title"/>
          </p:nvPr>
        </p:nvSpPr>
        <p:spPr>
          <a:xfrm>
            <a:off x="1349829" y="82849"/>
            <a:ext cx="9728718" cy="510429"/>
          </a:xfrm>
        </p:spPr>
        <p:txBody>
          <a:bodyPr>
            <a:noAutofit/>
          </a:bodyPr>
          <a:lstStyle/>
          <a:p>
            <a:pPr algn="ctr"/>
            <a:r>
              <a:rPr lang="en-ZA" sz="2800" dirty="0">
                <a:latin typeface="Arial Rounded MT Bold" panose="020F0704030504030204" pitchFamily="34" charset="0"/>
              </a:rPr>
              <a:t>.</a:t>
            </a:r>
          </a:p>
        </p:txBody>
      </p:sp>
      <p:sp>
        <p:nvSpPr>
          <p:cNvPr id="8" name="Rectangle: Rounded Corners 7">
            <a:extLst>
              <a:ext uri="{FF2B5EF4-FFF2-40B4-BE49-F238E27FC236}">
                <a16:creationId xmlns:a16="http://schemas.microsoft.com/office/drawing/2014/main" id="{A5B097F7-793A-2E90-6A3A-3BA1EBAD9CA4}"/>
              </a:ext>
            </a:extLst>
          </p:cNvPr>
          <p:cNvSpPr/>
          <p:nvPr/>
        </p:nvSpPr>
        <p:spPr>
          <a:xfrm>
            <a:off x="2761861" y="3601616"/>
            <a:ext cx="4861249" cy="82109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ZA" dirty="0"/>
          </a:p>
        </p:txBody>
      </p:sp>
      <p:pic>
        <p:nvPicPr>
          <p:cNvPr id="9" name="Picture 8">
            <a:extLst>
              <a:ext uri="{FF2B5EF4-FFF2-40B4-BE49-F238E27FC236}">
                <a16:creationId xmlns:a16="http://schemas.microsoft.com/office/drawing/2014/main" id="{4191A9C8-4C9C-A820-D195-A0B587990A28}"/>
              </a:ext>
            </a:extLst>
          </p:cNvPr>
          <p:cNvPicPr>
            <a:picLocks noChangeAspect="1"/>
          </p:cNvPicPr>
          <p:nvPr/>
        </p:nvPicPr>
        <p:blipFill>
          <a:blip r:embed="rId3"/>
          <a:stretch>
            <a:fillRect/>
          </a:stretch>
        </p:blipFill>
        <p:spPr>
          <a:xfrm>
            <a:off x="189187" y="82849"/>
            <a:ext cx="11918730" cy="5908048"/>
          </a:xfrm>
          <a:prstGeom prst="rect">
            <a:avLst/>
          </a:prstGeom>
        </p:spPr>
      </p:pic>
    </p:spTree>
    <p:extLst>
      <p:ext uri="{BB962C8B-B14F-4D97-AF65-F5344CB8AC3E}">
        <p14:creationId xmlns:p14="http://schemas.microsoft.com/office/powerpoint/2010/main" val="2671598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F5586-1C1C-519C-567F-2206D52E26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093FD1-B3BE-2E28-E561-1C4FCB712574}"/>
              </a:ext>
            </a:extLst>
          </p:cNvPr>
          <p:cNvSpPr>
            <a:spLocks noGrp="1"/>
          </p:cNvSpPr>
          <p:nvPr>
            <p:ph type="title"/>
          </p:nvPr>
        </p:nvSpPr>
        <p:spPr>
          <a:xfrm>
            <a:off x="1349829" y="82849"/>
            <a:ext cx="9728718" cy="510429"/>
          </a:xfrm>
        </p:spPr>
        <p:txBody>
          <a:bodyPr>
            <a:noAutofit/>
          </a:bodyPr>
          <a:lstStyle/>
          <a:p>
            <a:pPr algn="ctr"/>
            <a:r>
              <a:rPr lang="en-ZA" sz="2800" dirty="0">
                <a:latin typeface="Arial Rounded MT Bold" panose="020F0704030504030204" pitchFamily="34" charset="0"/>
              </a:rPr>
              <a:t>FAO food price </a:t>
            </a:r>
            <a:r>
              <a:rPr lang="en-ZA" sz="2800" b="1" dirty="0">
                <a:latin typeface="Arial" panose="020B0604020202020204" pitchFamily="34" charset="0"/>
                <a:cs typeface="Arial" panose="020B0604020202020204" pitchFamily="34" charset="0"/>
              </a:rPr>
              <a:t>indices</a:t>
            </a:r>
            <a:r>
              <a:rPr lang="en-ZA" sz="2800" dirty="0">
                <a:latin typeface="Arial Rounded MT Bold" panose="020F0704030504030204" pitchFamily="34" charset="0"/>
              </a:rPr>
              <a:t> January 2015 – October 2025</a:t>
            </a:r>
          </a:p>
        </p:txBody>
      </p:sp>
      <p:sp>
        <p:nvSpPr>
          <p:cNvPr id="6" name="Rectangle 5">
            <a:extLst>
              <a:ext uri="{FF2B5EF4-FFF2-40B4-BE49-F238E27FC236}">
                <a16:creationId xmlns:a16="http://schemas.microsoft.com/office/drawing/2014/main" id="{2B01FDCB-41CA-03BA-C0A0-B4BBAC3BC153}"/>
              </a:ext>
            </a:extLst>
          </p:cNvPr>
          <p:cNvSpPr/>
          <p:nvPr/>
        </p:nvSpPr>
        <p:spPr>
          <a:xfrm>
            <a:off x="1843744" y="6435238"/>
            <a:ext cx="2674578" cy="297454"/>
          </a:xfrm>
          <a:prstGeom prst="rect">
            <a:avLst/>
          </a:prstGeom>
        </p:spPr>
        <p:txBody>
          <a:bodyPr wrap="none">
            <a:spAutoFit/>
          </a:bodyPr>
          <a:lstStyle/>
          <a:p>
            <a:r>
              <a:rPr lang="en-ZA" sz="1333" dirty="0">
                <a:latin typeface="Arial Rounded MT Bold" panose="020F0704030504030204" pitchFamily="34" charset="0"/>
              </a:rPr>
              <a:t>Source: FAO, November 2025</a:t>
            </a:r>
          </a:p>
        </p:txBody>
      </p:sp>
      <p:sp>
        <p:nvSpPr>
          <p:cNvPr id="8" name="Rectangle: Rounded Corners 7">
            <a:extLst>
              <a:ext uri="{FF2B5EF4-FFF2-40B4-BE49-F238E27FC236}">
                <a16:creationId xmlns:a16="http://schemas.microsoft.com/office/drawing/2014/main" id="{33C194E3-C90E-81C8-879B-55AF02861DA3}"/>
              </a:ext>
            </a:extLst>
          </p:cNvPr>
          <p:cNvSpPr/>
          <p:nvPr/>
        </p:nvSpPr>
        <p:spPr>
          <a:xfrm>
            <a:off x="2761861" y="3601616"/>
            <a:ext cx="4861249" cy="82109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ZA" dirty="0"/>
          </a:p>
        </p:txBody>
      </p:sp>
      <p:pic>
        <p:nvPicPr>
          <p:cNvPr id="3" name="Picture 2">
            <a:extLst>
              <a:ext uri="{FF2B5EF4-FFF2-40B4-BE49-F238E27FC236}">
                <a16:creationId xmlns:a16="http://schemas.microsoft.com/office/drawing/2014/main" id="{A3DB7A1A-7790-9E2D-828C-0CBB9589262F}"/>
              </a:ext>
            </a:extLst>
          </p:cNvPr>
          <p:cNvPicPr>
            <a:picLocks noChangeAspect="1"/>
          </p:cNvPicPr>
          <p:nvPr/>
        </p:nvPicPr>
        <p:blipFill>
          <a:blip r:embed="rId3"/>
          <a:stretch>
            <a:fillRect/>
          </a:stretch>
        </p:blipFill>
        <p:spPr>
          <a:xfrm>
            <a:off x="1113453" y="493987"/>
            <a:ext cx="10426906" cy="5412828"/>
          </a:xfrm>
          <a:prstGeom prst="rect">
            <a:avLst/>
          </a:prstGeom>
        </p:spPr>
      </p:pic>
      <p:sp>
        <p:nvSpPr>
          <p:cNvPr id="4" name="Rectangle 3">
            <a:extLst>
              <a:ext uri="{FF2B5EF4-FFF2-40B4-BE49-F238E27FC236}">
                <a16:creationId xmlns:a16="http://schemas.microsoft.com/office/drawing/2014/main" id="{C475F82F-1F0E-D574-CE64-B37410A95162}"/>
              </a:ext>
            </a:extLst>
          </p:cNvPr>
          <p:cNvSpPr/>
          <p:nvPr/>
        </p:nvSpPr>
        <p:spPr>
          <a:xfrm>
            <a:off x="1008993" y="3700906"/>
            <a:ext cx="5980386" cy="721803"/>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ZA"/>
          </a:p>
        </p:txBody>
      </p:sp>
      <p:sp>
        <p:nvSpPr>
          <p:cNvPr id="5" name="Rectangle 4">
            <a:extLst>
              <a:ext uri="{FF2B5EF4-FFF2-40B4-BE49-F238E27FC236}">
                <a16:creationId xmlns:a16="http://schemas.microsoft.com/office/drawing/2014/main" id="{07953391-5691-444B-0E21-AE1846F94452}"/>
              </a:ext>
            </a:extLst>
          </p:cNvPr>
          <p:cNvSpPr/>
          <p:nvPr/>
        </p:nvSpPr>
        <p:spPr>
          <a:xfrm>
            <a:off x="6621517" y="2974428"/>
            <a:ext cx="4719145" cy="627188"/>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ZA"/>
          </a:p>
        </p:txBody>
      </p:sp>
    </p:spTree>
    <p:extLst>
      <p:ext uri="{BB962C8B-B14F-4D97-AF65-F5344CB8AC3E}">
        <p14:creationId xmlns:p14="http://schemas.microsoft.com/office/powerpoint/2010/main" val="2785681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a:extLst>
              <a:ext uri="{FF2B5EF4-FFF2-40B4-BE49-F238E27FC236}">
                <a16:creationId xmlns:a16="http://schemas.microsoft.com/office/drawing/2014/main" id="{3481F274-39E5-EE9C-6C64-F6B0A278C413}"/>
              </a:ext>
            </a:extLst>
          </p:cNvPr>
          <p:cNvGraphicFramePr>
            <a:graphicFrameLocks noGrp="1"/>
          </p:cNvGraphicFramePr>
          <p:nvPr>
            <p:ph idx="1"/>
            <p:extLst>
              <p:ext uri="{D42A27DB-BD31-4B8C-83A1-F6EECF244321}">
                <p14:modId xmlns:p14="http://schemas.microsoft.com/office/powerpoint/2010/main" val="2596607108"/>
              </p:ext>
            </p:extLst>
          </p:nvPr>
        </p:nvGraphicFramePr>
        <p:xfrm>
          <a:off x="503061" y="840592"/>
          <a:ext cx="11185877" cy="44965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2068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97F41-3B90-FA05-02A8-69B1706690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2220D6-042B-CF7D-8ABA-A431389B76F6}"/>
              </a:ext>
            </a:extLst>
          </p:cNvPr>
          <p:cNvSpPr>
            <a:spLocks noGrp="1"/>
          </p:cNvSpPr>
          <p:nvPr>
            <p:ph type="title"/>
          </p:nvPr>
        </p:nvSpPr>
        <p:spPr>
          <a:xfrm>
            <a:off x="0" y="19491"/>
            <a:ext cx="12191999" cy="453475"/>
          </a:xfrm>
        </p:spPr>
        <p:txBody>
          <a:bodyPr>
            <a:noAutofit/>
          </a:bodyPr>
          <a:lstStyle/>
          <a:p>
            <a:pPr algn="ctr"/>
            <a:r>
              <a:rPr lang="en-ZA" sz="2800" dirty="0">
                <a:latin typeface="Arial Rounded MT Bold" panose="020F0704030504030204" pitchFamily="34" charset="0"/>
              </a:rPr>
              <a:t>Global Unprocessed Milk Production Growth between 2015 and 2024</a:t>
            </a:r>
          </a:p>
        </p:txBody>
      </p:sp>
      <p:sp>
        <p:nvSpPr>
          <p:cNvPr id="3" name="Rectangle 2">
            <a:extLst>
              <a:ext uri="{FF2B5EF4-FFF2-40B4-BE49-F238E27FC236}">
                <a16:creationId xmlns:a16="http://schemas.microsoft.com/office/drawing/2014/main" id="{AEB9541E-0242-45A8-1BC6-908025CDA2FF}"/>
              </a:ext>
            </a:extLst>
          </p:cNvPr>
          <p:cNvSpPr/>
          <p:nvPr/>
        </p:nvSpPr>
        <p:spPr>
          <a:xfrm>
            <a:off x="1868428" y="6355680"/>
            <a:ext cx="2669705" cy="297454"/>
          </a:xfrm>
          <a:prstGeom prst="rect">
            <a:avLst/>
          </a:prstGeom>
        </p:spPr>
        <p:txBody>
          <a:bodyPr wrap="none">
            <a:spAutoFit/>
          </a:bodyPr>
          <a:lstStyle/>
          <a:p>
            <a:r>
              <a:rPr lang="en-ZA" sz="1333" dirty="0">
                <a:latin typeface="Arial Rounded MT Bold" panose="020F0704030504030204" pitchFamily="34" charset="0"/>
              </a:rPr>
              <a:t>Source: IDF Bulletin 537/2025 </a:t>
            </a:r>
          </a:p>
        </p:txBody>
      </p:sp>
      <p:pic>
        <p:nvPicPr>
          <p:cNvPr id="4" name="Picture 3">
            <a:extLst>
              <a:ext uri="{FF2B5EF4-FFF2-40B4-BE49-F238E27FC236}">
                <a16:creationId xmlns:a16="http://schemas.microsoft.com/office/drawing/2014/main" id="{993A65C6-1AB4-AC37-790C-AE6C1957D76E}"/>
              </a:ext>
            </a:extLst>
          </p:cNvPr>
          <p:cNvPicPr>
            <a:picLocks noChangeAspect="1"/>
          </p:cNvPicPr>
          <p:nvPr/>
        </p:nvPicPr>
        <p:blipFill>
          <a:blip r:embed="rId3"/>
          <a:stretch>
            <a:fillRect/>
          </a:stretch>
        </p:blipFill>
        <p:spPr>
          <a:xfrm>
            <a:off x="746233" y="472966"/>
            <a:ext cx="10373711" cy="5475889"/>
          </a:xfrm>
          <a:prstGeom prst="rect">
            <a:avLst/>
          </a:prstGeom>
        </p:spPr>
      </p:pic>
    </p:spTree>
    <p:extLst>
      <p:ext uri="{BB962C8B-B14F-4D97-AF65-F5344CB8AC3E}">
        <p14:creationId xmlns:p14="http://schemas.microsoft.com/office/powerpoint/2010/main" val="327806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8B513-BAB3-9089-6C2A-555CBF492C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240E0C-A34D-43FD-8D94-4036D6E2C505}"/>
              </a:ext>
            </a:extLst>
          </p:cNvPr>
          <p:cNvSpPr>
            <a:spLocks noGrp="1"/>
          </p:cNvSpPr>
          <p:nvPr>
            <p:ph type="title"/>
          </p:nvPr>
        </p:nvSpPr>
        <p:spPr>
          <a:xfrm>
            <a:off x="0" y="19491"/>
            <a:ext cx="12191999" cy="453475"/>
          </a:xfrm>
        </p:spPr>
        <p:txBody>
          <a:bodyPr>
            <a:noAutofit/>
          </a:bodyPr>
          <a:lstStyle/>
          <a:p>
            <a:pPr algn="ctr"/>
            <a:r>
              <a:rPr lang="en-ZA" sz="2400" dirty="0">
                <a:latin typeface="Arial Rounded MT Bold" panose="020F0704030504030204" pitchFamily="34" charset="0"/>
              </a:rPr>
              <a:t>Global Unprocessed Cow Milk Production Growth between 2015 and </a:t>
            </a:r>
            <a:r>
              <a:rPr lang="en-ZA" sz="2800" dirty="0">
                <a:latin typeface="Arial Rounded MT Bold" panose="020F0704030504030204" pitchFamily="34" charset="0"/>
              </a:rPr>
              <a:t>2024</a:t>
            </a:r>
          </a:p>
        </p:txBody>
      </p:sp>
      <p:sp>
        <p:nvSpPr>
          <p:cNvPr id="3" name="Rectangle 2">
            <a:extLst>
              <a:ext uri="{FF2B5EF4-FFF2-40B4-BE49-F238E27FC236}">
                <a16:creationId xmlns:a16="http://schemas.microsoft.com/office/drawing/2014/main" id="{4DB26C15-D181-74C1-47D0-B6EAF0527F27}"/>
              </a:ext>
            </a:extLst>
          </p:cNvPr>
          <p:cNvSpPr/>
          <p:nvPr/>
        </p:nvSpPr>
        <p:spPr>
          <a:xfrm>
            <a:off x="1868428" y="6355680"/>
            <a:ext cx="2669705" cy="297454"/>
          </a:xfrm>
          <a:prstGeom prst="rect">
            <a:avLst/>
          </a:prstGeom>
        </p:spPr>
        <p:txBody>
          <a:bodyPr wrap="none">
            <a:spAutoFit/>
          </a:bodyPr>
          <a:lstStyle/>
          <a:p>
            <a:r>
              <a:rPr lang="en-ZA" sz="1333" dirty="0">
                <a:latin typeface="Arial Rounded MT Bold" panose="020F0704030504030204" pitchFamily="34" charset="0"/>
              </a:rPr>
              <a:t>Source: IDF Bulletin 537/2025 </a:t>
            </a:r>
          </a:p>
        </p:txBody>
      </p:sp>
      <p:pic>
        <p:nvPicPr>
          <p:cNvPr id="5" name="Picture 4">
            <a:extLst>
              <a:ext uri="{FF2B5EF4-FFF2-40B4-BE49-F238E27FC236}">
                <a16:creationId xmlns:a16="http://schemas.microsoft.com/office/drawing/2014/main" id="{28DFEE94-BEFB-71E5-281B-6B5888ECC639}"/>
              </a:ext>
            </a:extLst>
          </p:cNvPr>
          <p:cNvPicPr>
            <a:picLocks noChangeAspect="1"/>
          </p:cNvPicPr>
          <p:nvPr/>
        </p:nvPicPr>
        <p:blipFill>
          <a:blip r:embed="rId3"/>
          <a:stretch>
            <a:fillRect/>
          </a:stretch>
        </p:blipFill>
        <p:spPr>
          <a:xfrm>
            <a:off x="662152" y="472966"/>
            <a:ext cx="11309131" cy="5549462"/>
          </a:xfrm>
          <a:prstGeom prst="rect">
            <a:avLst/>
          </a:prstGeom>
        </p:spPr>
      </p:pic>
    </p:spTree>
    <p:extLst>
      <p:ext uri="{BB962C8B-B14F-4D97-AF65-F5344CB8AC3E}">
        <p14:creationId xmlns:p14="http://schemas.microsoft.com/office/powerpoint/2010/main" val="1617267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90311-47B0-E885-7078-8F9776830D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40AC7B-1BF2-7EBE-005D-C9F9E8D1AD0F}"/>
              </a:ext>
            </a:extLst>
          </p:cNvPr>
          <p:cNvSpPr>
            <a:spLocks noGrp="1"/>
          </p:cNvSpPr>
          <p:nvPr>
            <p:ph type="title"/>
          </p:nvPr>
        </p:nvSpPr>
        <p:spPr>
          <a:xfrm>
            <a:off x="1349829" y="82849"/>
            <a:ext cx="9728718" cy="510429"/>
          </a:xfrm>
        </p:spPr>
        <p:txBody>
          <a:bodyPr>
            <a:noAutofit/>
          </a:bodyPr>
          <a:lstStyle/>
          <a:p>
            <a:pPr algn="ctr"/>
            <a:r>
              <a:rPr lang="en-ZA" sz="2800" dirty="0">
                <a:latin typeface="Arial Rounded MT Bold" panose="020F0704030504030204" pitchFamily="34" charset="0"/>
              </a:rPr>
              <a:t>World population and per capita dairy consumption</a:t>
            </a:r>
          </a:p>
        </p:txBody>
      </p:sp>
      <p:sp>
        <p:nvSpPr>
          <p:cNvPr id="6" name="Rectangle 5">
            <a:extLst>
              <a:ext uri="{FF2B5EF4-FFF2-40B4-BE49-F238E27FC236}">
                <a16:creationId xmlns:a16="http://schemas.microsoft.com/office/drawing/2014/main" id="{D3225D72-2C13-85A2-A1FD-4487E48B7D2C}"/>
              </a:ext>
            </a:extLst>
          </p:cNvPr>
          <p:cNvSpPr/>
          <p:nvPr/>
        </p:nvSpPr>
        <p:spPr>
          <a:xfrm>
            <a:off x="1832648" y="6524748"/>
            <a:ext cx="3485506" cy="307777"/>
          </a:xfrm>
          <a:prstGeom prst="rect">
            <a:avLst/>
          </a:prstGeom>
        </p:spPr>
        <p:txBody>
          <a:bodyPr wrap="none">
            <a:spAutoFit/>
          </a:bodyPr>
          <a:lstStyle/>
          <a:p>
            <a:r>
              <a:rPr lang="en-ZA" sz="1333" dirty="0">
                <a:latin typeface="Arial Rounded MT Bold" panose="020F0704030504030204" pitchFamily="34" charset="0"/>
              </a:rPr>
              <a:t>Source:</a:t>
            </a:r>
            <a:r>
              <a:rPr lang="en-US" sz="1400" dirty="0">
                <a:latin typeface="Arial Rounded MT Bold" panose="020F0704030504030204" pitchFamily="34" charset="0"/>
              </a:rPr>
              <a:t>IDF World Dairy Situation 2025</a:t>
            </a:r>
            <a:endParaRPr lang="en-ZA" sz="1333" dirty="0">
              <a:latin typeface="Arial Rounded MT Bold" panose="020F0704030504030204" pitchFamily="34" charset="0"/>
            </a:endParaRPr>
          </a:p>
        </p:txBody>
      </p:sp>
      <p:pic>
        <p:nvPicPr>
          <p:cNvPr id="3" name="Picture 2">
            <a:extLst>
              <a:ext uri="{FF2B5EF4-FFF2-40B4-BE49-F238E27FC236}">
                <a16:creationId xmlns:a16="http://schemas.microsoft.com/office/drawing/2014/main" id="{DE11EEBA-8B2B-74F2-D49C-03F1628242F0}"/>
              </a:ext>
            </a:extLst>
          </p:cNvPr>
          <p:cNvPicPr>
            <a:picLocks noChangeAspect="1"/>
          </p:cNvPicPr>
          <p:nvPr/>
        </p:nvPicPr>
        <p:blipFill>
          <a:blip r:embed="rId3"/>
          <a:stretch>
            <a:fillRect/>
          </a:stretch>
        </p:blipFill>
        <p:spPr>
          <a:xfrm>
            <a:off x="588579" y="82848"/>
            <a:ext cx="10951779" cy="5897538"/>
          </a:xfrm>
          <a:prstGeom prst="rect">
            <a:avLst/>
          </a:prstGeom>
        </p:spPr>
      </p:pic>
      <p:sp>
        <p:nvSpPr>
          <p:cNvPr id="4" name="Rectangle: Rounded Corners 3">
            <a:extLst>
              <a:ext uri="{FF2B5EF4-FFF2-40B4-BE49-F238E27FC236}">
                <a16:creationId xmlns:a16="http://schemas.microsoft.com/office/drawing/2014/main" id="{98301F41-8175-E5D3-3CDD-D1C110CC14C9}"/>
              </a:ext>
            </a:extLst>
          </p:cNvPr>
          <p:cNvSpPr/>
          <p:nvPr/>
        </p:nvSpPr>
        <p:spPr>
          <a:xfrm>
            <a:off x="8040414" y="1103587"/>
            <a:ext cx="1965435" cy="67266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ZA" sz="2000" b="1" dirty="0">
                <a:solidFill>
                  <a:schemeClr val="tx1"/>
                </a:solidFill>
              </a:rPr>
              <a:t>SA 2024: 48.8</a:t>
            </a:r>
          </a:p>
        </p:txBody>
      </p:sp>
    </p:spTree>
    <p:extLst>
      <p:ext uri="{BB962C8B-B14F-4D97-AF65-F5344CB8AC3E}">
        <p14:creationId xmlns:p14="http://schemas.microsoft.com/office/powerpoint/2010/main" val="801398841"/>
      </p:ext>
    </p:extLst>
  </p:cSld>
  <p:clrMapOvr>
    <a:masterClrMapping/>
  </p:clrMapOvr>
</p:sld>
</file>

<file path=ppt/theme/theme1.xml><?xml version="1.0" encoding="utf-8"?>
<a:theme xmlns:a="http://schemas.openxmlformats.org/drawingml/2006/main" name="Contents Slide Master">
  <a:themeElements>
    <a:clrScheme name="ALLPPT-PLANT DOLLAR">
      <a:dk1>
        <a:sysClr val="windowText" lastClr="000000"/>
      </a:dk1>
      <a:lt1>
        <a:sysClr val="window" lastClr="FFFFFF"/>
      </a:lt1>
      <a:dk2>
        <a:srgbClr val="44546A"/>
      </a:dk2>
      <a:lt2>
        <a:srgbClr val="E7E6E6"/>
      </a:lt2>
      <a:accent1>
        <a:srgbClr val="00BFF3"/>
      </a:accent1>
      <a:accent2>
        <a:srgbClr val="00BFF3"/>
      </a:accent2>
      <a:accent3>
        <a:srgbClr val="00BFF3"/>
      </a:accent3>
      <a:accent4>
        <a:srgbClr val="00BFF3"/>
      </a:accent4>
      <a:accent5>
        <a:srgbClr val="00BFF3"/>
      </a:accent5>
      <a:accent6>
        <a:srgbClr val="00BFF3"/>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B25C4A2786694BBFC5F992EAC3B807" ma:contentTypeVersion="16" ma:contentTypeDescription="Create a new document." ma:contentTypeScope="" ma:versionID="0be0431d4edbe651c2f1f109636e2749">
  <xsd:schema xmlns:xsd="http://www.w3.org/2001/XMLSchema" xmlns:xs="http://www.w3.org/2001/XMLSchema" xmlns:p="http://schemas.microsoft.com/office/2006/metadata/properties" xmlns:ns2="ed7d7dfb-4cc0-4813-87e5-8b17af1a69fe" xmlns:ns3="60ed6304-29f9-45a6-932d-221cd9af1726" targetNamespace="http://schemas.microsoft.com/office/2006/metadata/properties" ma:root="true" ma:fieldsID="0c31019ba5afff38bc638b747e4bc00d" ns2:_="" ns3:_="">
    <xsd:import namespace="ed7d7dfb-4cc0-4813-87e5-8b17af1a69fe"/>
    <xsd:import namespace="60ed6304-29f9-45a6-932d-221cd9af172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ObjectDetectorVersions"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Location"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7d7dfb-4cc0-4813-87e5-8b17af1a69f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cb9bc8b-89cf-4358-9ce4-7bfe1ccaf8c6}" ma:internalName="TaxCatchAll" ma:showField="CatchAllData" ma:web="ed7d7dfb-4cc0-4813-87e5-8b17af1a69f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0ed6304-29f9-45a6-932d-221cd9af172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ObjectDetectorVersions" ma:index="13" nillable="true" ma:displayName="MediaServiceObjectDetectorVersions" ma:description=""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2e39b89-791b-4498-8b90-fe8207e6dc7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d7d7dfb-4cc0-4813-87e5-8b17af1a69fe" xsi:nil="true"/>
    <lcf76f155ced4ddcb4097134ff3c332f xmlns="60ed6304-29f9-45a6-932d-221cd9af172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1A4FEA7-56B2-4CE1-9A14-1568D08AB7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7d7dfb-4cc0-4813-87e5-8b17af1a69fe"/>
    <ds:schemaRef ds:uri="60ed6304-29f9-45a6-932d-221cd9af17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AD5C248-5E0B-4E8D-9265-8A8AC6796056}">
  <ds:schemaRefs>
    <ds:schemaRef ds:uri="http://schemas.microsoft.com/sharepoint/v3/contenttype/forms"/>
  </ds:schemaRefs>
</ds:datastoreItem>
</file>

<file path=customXml/itemProps3.xml><?xml version="1.0" encoding="utf-8"?>
<ds:datastoreItem xmlns:ds="http://schemas.openxmlformats.org/officeDocument/2006/customXml" ds:itemID="{D751EFA9-AB0B-4597-8047-EAF610CE5B22}">
  <ds:schemaRefs>
    <ds:schemaRef ds:uri="60ed6304-29f9-45a6-932d-221cd9af1726"/>
    <ds:schemaRef ds:uri="ed7d7dfb-4cc0-4813-87e5-8b17af1a69fe"/>
    <ds:schemaRef ds:uri="http://schemas.microsoft.com/office/infopath/2007/PartnerControls"/>
    <ds:schemaRef ds:uri="http://schemas.microsoft.com/office/2006/metadata/properties"/>
    <ds:schemaRef ds:uri="http://schemas.microsoft.com/office/2006/documentManagement/types"/>
    <ds:schemaRef ds:uri="http://purl.org/dc/elements/1.1/"/>
    <ds:schemaRef ds:uri="http://purl.org/dc/dcmitype/"/>
    <ds:schemaRef ds:uri="http://purl.org/dc/term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14832</TotalTime>
  <Words>1537</Words>
  <Application>Microsoft Office PowerPoint</Application>
  <PresentationFormat>Widescreen</PresentationFormat>
  <Paragraphs>147</Paragraphs>
  <Slides>31</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Aptos</vt:lpstr>
      <vt:lpstr>Arial</vt:lpstr>
      <vt:lpstr>Arial Rounded MT Bold</vt:lpstr>
      <vt:lpstr>Calibri</vt:lpstr>
      <vt:lpstr>Wingdings 2</vt:lpstr>
      <vt:lpstr>Contents Slide Master</vt:lpstr>
      <vt:lpstr>Milk SA Project: Economies and Markets  </vt:lpstr>
      <vt:lpstr>PowerPoint Presentation</vt:lpstr>
      <vt:lpstr>.</vt:lpstr>
      <vt:lpstr>.</vt:lpstr>
      <vt:lpstr>FAO food price indices January 2015 – October 2025</vt:lpstr>
      <vt:lpstr>PowerPoint Presentation</vt:lpstr>
      <vt:lpstr>Global Unprocessed Milk Production Growth between 2015 and 2024</vt:lpstr>
      <vt:lpstr>Global Unprocessed Cow Milk Production Growth between 2015 and 2024</vt:lpstr>
      <vt:lpstr>World population and per capita dairy consumption</vt:lpstr>
      <vt:lpstr>Global Dairy Trade Auction Price Index of Dairy Products (GDT) January 2015 – November 2025</vt:lpstr>
      <vt:lpstr>Average European, Poland, NZ, USA and SA producer prices, of unprocessed milk, R/litre, Jan 2020 – Oct 2025 (latest two month preliminary)</vt:lpstr>
      <vt:lpstr>Unprocessed milk production growth in key exporting countries</vt:lpstr>
      <vt:lpstr>Average European, and NZ, producer prices, of unprocessed milk, Euro/100kg, Jan 2024 – Oct 2025 (latest two month preliminary)</vt:lpstr>
      <vt:lpstr>PowerPoint Presentation</vt:lpstr>
      <vt:lpstr>Business cycle indicators: Leading and the Co-incident Indicator  January 2015 – August 2025 </vt:lpstr>
      <vt:lpstr>Quarterly economic growth in SA (seasonally adjusted),  2020 – 2025 (base year 2015)</vt:lpstr>
      <vt:lpstr>Annual SA GDP at 2015 constant prices  2015 – 2025 (R billion)</vt:lpstr>
      <vt:lpstr>Consumer price inflation (CPI) headline, food &amp; milk, other dairy products and eggs inflation in SA, January 2023 – October 2025</vt:lpstr>
      <vt:lpstr>PowerPoint Presentation</vt:lpstr>
      <vt:lpstr>Monthly unprocessed milk purchases: January 2022 – October 2025 </vt:lpstr>
      <vt:lpstr>Monthly daily average unprocessed milk purchases:  January 2021 – October 2025 </vt:lpstr>
      <vt:lpstr>Maize (70%) and Soybean (30%) Price Ratio:  January 2021 – October 2025</vt:lpstr>
      <vt:lpstr>Monthly cumulative net imports, milk equivalent:  January 2021 to September 2025</vt:lpstr>
      <vt:lpstr>Annual purchases of unprocessed milk plus milk equivalent of net imports = Total supply: 2013 - 2024</vt:lpstr>
      <vt:lpstr>Changes in the quantities of retail sales of specific dairy products</vt:lpstr>
      <vt:lpstr>Changes in average retail prices of specific dairy products</vt:lpstr>
      <vt:lpstr>PPI Indices of unprocessed milk and dairy products and the CPI of milk, cheese and eggs: January 2014 – September 2025</vt:lpstr>
      <vt:lpstr>Thank you</vt:lpstr>
      <vt:lpstr>International prices of dairy products January 2015 – Oct 2025</vt:lpstr>
      <vt:lpstr>Changes in average retail prices of specific dairy products</vt:lpstr>
      <vt:lpstr>Prime interest rates in South Africa, January 2015 – November 2025</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Corlia</dc:creator>
  <cp:lastModifiedBy>Bertus van Heerden</cp:lastModifiedBy>
  <cp:revision>428</cp:revision>
  <cp:lastPrinted>2025-11-25T05:42:28Z</cp:lastPrinted>
  <dcterms:created xsi:type="dcterms:W3CDTF">2018-10-29T11:34:46Z</dcterms:created>
  <dcterms:modified xsi:type="dcterms:W3CDTF">2025-11-26T05:49:07Z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0x010100EBB25C4A2786694BBFC5F992EAC3B807</vt:lpwstr>
  </property>
  <property fmtid="{D5CDD505-2E9C-101B-9397-08002B2CF9AE}" pid="3" name="MediaServiceImageTags">
    <vt:lpwstr/>
  </property>
</Properties>
</file>